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11879" r:id="rId2"/>
    <p:sldId id="11905" r:id="rId3"/>
    <p:sldId id="11881" r:id="rId4"/>
    <p:sldId id="11882" r:id="rId5"/>
    <p:sldId id="11883" r:id="rId6"/>
    <p:sldId id="11884" r:id="rId7"/>
    <p:sldId id="11885" r:id="rId8"/>
    <p:sldId id="11887" r:id="rId9"/>
    <p:sldId id="11888" r:id="rId10"/>
    <p:sldId id="11889" r:id="rId11"/>
    <p:sldId id="11890" r:id="rId12"/>
    <p:sldId id="11891" r:id="rId13"/>
    <p:sldId id="11904" r:id="rId14"/>
    <p:sldId id="11896" r:id="rId15"/>
    <p:sldId id="11892" r:id="rId16"/>
    <p:sldId id="11893" r:id="rId17"/>
    <p:sldId id="11894" r:id="rId18"/>
    <p:sldId id="11895" r:id="rId19"/>
    <p:sldId id="11897" r:id="rId20"/>
    <p:sldId id="11898" r:id="rId21"/>
    <p:sldId id="11899" r:id="rId22"/>
    <p:sldId id="11902" r:id="rId23"/>
    <p:sldId id="11903" r:id="rId24"/>
    <p:sldId id="11878" r:id="rId25"/>
    <p:sldId id="11876" r:id="rId26"/>
    <p:sldId id="11867" r:id="rId27"/>
    <p:sldId id="11909" r:id="rId28"/>
    <p:sldId id="11908" r:id="rId29"/>
    <p:sldId id="11886" r:id="rId30"/>
    <p:sldId id="11912" r:id="rId31"/>
    <p:sldId id="11914" r:id="rId32"/>
    <p:sldId id="11906" r:id="rId33"/>
    <p:sldId id="11910" r:id="rId34"/>
    <p:sldId id="11911" r:id="rId35"/>
    <p:sldId id="11915" r:id="rId36"/>
    <p:sldId id="11907" r:id="rId37"/>
    <p:sldId id="11913" r:id="rId38"/>
  </p:sldIdLst>
  <p:sldSz cx="12192000" cy="6858000"/>
  <p:notesSz cx="6858000" cy="9144000"/>
  <p:embeddedFontLst>
    <p:embeddedFont>
      <p:font typeface="Cambria Math" panose="02040503050406030204" pitchFamily="18" charset="0"/>
      <p:regular r:id="rId40"/>
    </p:embeddedFont>
    <p:embeddedFont>
      <p:font typeface="Candara" panose="020E0502030303020204" pitchFamily="34" charset="0"/>
      <p:regular r:id="rId41"/>
      <p:bold r:id="rId42"/>
      <p:italic r:id="rId43"/>
      <p:boldItalic r:id="rId44"/>
    </p:embeddedFont>
    <p:embeddedFont>
      <p:font typeface="DengXian" panose="02010600030101010101" pitchFamily="2" charset="-122"/>
      <p:regular r:id="rId45"/>
      <p:bold r:id="rId4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400"/>
    <a:srgbClr val="DB4437"/>
    <a:srgbClr val="EFF1F1"/>
    <a:srgbClr val="F5F6F6"/>
    <a:srgbClr val="0F9D58"/>
    <a:srgbClr val="4285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404" autoAdjust="0"/>
  </p:normalViewPr>
  <p:slideViewPr>
    <p:cSldViewPr snapToGrid="0">
      <p:cViewPr varScale="1">
        <p:scale>
          <a:sx n="94" d="100"/>
          <a:sy n="94" d="100"/>
        </p:scale>
        <p:origin x="33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126227833817349"/>
          <c:y val="6.4322286043066959E-2"/>
          <c:w val="0.7029687386720368"/>
          <c:h val="0.71199960198615098"/>
        </c:manualLayout>
      </c:layout>
      <c:scatterChart>
        <c:scatterStyle val="lineMarker"/>
        <c:varyColors val="0"/>
        <c:ser>
          <c:idx val="12"/>
          <c:order val="0"/>
          <c:tx>
            <c:strRef>
              <c:f>Sheet1!$N$1</c:f>
              <c:strCache>
                <c:ptCount val="1"/>
                <c:pt idx="0">
                  <c:v>Office (eth)</c:v>
                </c:pt>
              </c:strCache>
            </c:strRef>
          </c:tx>
          <c:spPr>
            <a:ln w="19050" cap="rnd">
              <a:solidFill>
                <a:srgbClr val="0F9D58"/>
              </a:solidFill>
              <a:round/>
            </a:ln>
            <a:effectLst/>
          </c:spPr>
          <c:marker>
            <c:symbol val="none"/>
          </c:marker>
          <c:xVal>
            <c:numRef>
              <c:f>Sheet1!$M$2:$M$50</c:f>
              <c:numCache>
                <c:formatCode>General</c:formatCode>
                <c:ptCount val="49"/>
                <c:pt idx="0">
                  <c:v>1</c:v>
                </c:pt>
                <c:pt idx="1">
                  <c:v>1</c:v>
                </c:pt>
                <c:pt idx="2">
                  <c:v>1.0009999999999999</c:v>
                </c:pt>
                <c:pt idx="3">
                  <c:v>1.0009999999999999</c:v>
                </c:pt>
                <c:pt idx="4">
                  <c:v>1.002</c:v>
                </c:pt>
                <c:pt idx="5">
                  <c:v>1.0129999999999999</c:v>
                </c:pt>
                <c:pt idx="6">
                  <c:v>1.0249999999999999</c:v>
                </c:pt>
                <c:pt idx="7">
                  <c:v>1.0409999999999999</c:v>
                </c:pt>
                <c:pt idx="8">
                  <c:v>1.0609999999999999</c:v>
                </c:pt>
                <c:pt idx="9">
                  <c:v>1.1060000000000001</c:v>
                </c:pt>
                <c:pt idx="10">
                  <c:v>1.115</c:v>
                </c:pt>
                <c:pt idx="11">
                  <c:v>1.1259999999999999</c:v>
                </c:pt>
                <c:pt idx="12">
                  <c:v>1.1399999999999999</c:v>
                </c:pt>
                <c:pt idx="13">
                  <c:v>1.159</c:v>
                </c:pt>
                <c:pt idx="14">
                  <c:v>1.1870000000000001</c:v>
                </c:pt>
                <c:pt idx="15">
                  <c:v>1.222</c:v>
                </c:pt>
                <c:pt idx="16">
                  <c:v>1.2929999999999999</c:v>
                </c:pt>
                <c:pt idx="17">
                  <c:v>1.5009999999999999</c:v>
                </c:pt>
                <c:pt idx="18">
                  <c:v>1.966</c:v>
                </c:pt>
                <c:pt idx="19">
                  <c:v>2.0329999999999999</c:v>
                </c:pt>
                <c:pt idx="20">
                  <c:v>2.0710000000000002</c:v>
                </c:pt>
                <c:pt idx="21">
                  <c:v>2.2490000000000001</c:v>
                </c:pt>
                <c:pt idx="22">
                  <c:v>2.3410000000000002</c:v>
                </c:pt>
                <c:pt idx="23">
                  <c:v>2.544</c:v>
                </c:pt>
                <c:pt idx="24">
                  <c:v>2.7890000000000001</c:v>
                </c:pt>
                <c:pt idx="25">
                  <c:v>2.95</c:v>
                </c:pt>
                <c:pt idx="26">
                  <c:v>3.399</c:v>
                </c:pt>
                <c:pt idx="27">
                  <c:v>4.1769999999999996</c:v>
                </c:pt>
                <c:pt idx="28">
                  <c:v>4.2409999999999997</c:v>
                </c:pt>
                <c:pt idx="29">
                  <c:v>4.3520000000000003</c:v>
                </c:pt>
                <c:pt idx="30">
                  <c:v>6.5739999999999998</c:v>
                </c:pt>
                <c:pt idx="31">
                  <c:v>9.4960000000000004</c:v>
                </c:pt>
                <c:pt idx="32">
                  <c:v>17.753</c:v>
                </c:pt>
              </c:numCache>
            </c:numRef>
          </c:xVal>
          <c:yVal>
            <c:numRef>
              <c:f>Sheet1!$N$2:$N$50</c:f>
              <c:numCache>
                <c:formatCode>General</c:formatCode>
                <c:ptCount val="49"/>
                <c:pt idx="0">
                  <c:v>0.99980000000000002</c:v>
                </c:pt>
                <c:pt idx="1">
                  <c:v>0.90010000000000001</c:v>
                </c:pt>
                <c:pt idx="2">
                  <c:v>0.8</c:v>
                </c:pt>
                <c:pt idx="3">
                  <c:v>0.70009999999999994</c:v>
                </c:pt>
                <c:pt idx="4">
                  <c:v>0.6</c:v>
                </c:pt>
                <c:pt idx="5">
                  <c:v>0.50009999999999999</c:v>
                </c:pt>
                <c:pt idx="6">
                  <c:v>0.4</c:v>
                </c:pt>
                <c:pt idx="7">
                  <c:v>0.30010000000000003</c:v>
                </c:pt>
                <c:pt idx="8">
                  <c:v>0.19999999999999996</c:v>
                </c:pt>
                <c:pt idx="9">
                  <c:v>0.10009999999999997</c:v>
                </c:pt>
                <c:pt idx="10">
                  <c:v>8.9999999999999969E-2</c:v>
                </c:pt>
                <c:pt idx="11">
                  <c:v>7.999999999999996E-2</c:v>
                </c:pt>
                <c:pt idx="12">
                  <c:v>7.0100000000000051E-2</c:v>
                </c:pt>
                <c:pt idx="13">
                  <c:v>6.0000000000000053E-2</c:v>
                </c:pt>
                <c:pt idx="14">
                  <c:v>5.0000000000000044E-2</c:v>
                </c:pt>
                <c:pt idx="15">
                  <c:v>4.0100000000000025E-2</c:v>
                </c:pt>
                <c:pt idx="16">
                  <c:v>3.0000000000000027E-2</c:v>
                </c:pt>
                <c:pt idx="17">
                  <c:v>2.0000000000000018E-2</c:v>
                </c:pt>
                <c:pt idx="18">
                  <c:v>1.0099999999999998E-2</c:v>
                </c:pt>
                <c:pt idx="19">
                  <c:v>9.099999999999997E-3</c:v>
                </c:pt>
                <c:pt idx="20">
                  <c:v>8.0999999999999961E-3</c:v>
                </c:pt>
                <c:pt idx="21">
                  <c:v>7.0000000000000062E-3</c:v>
                </c:pt>
                <c:pt idx="22">
                  <c:v>6.0000000000000053E-3</c:v>
                </c:pt>
                <c:pt idx="23">
                  <c:v>5.0000000000000044E-3</c:v>
                </c:pt>
                <c:pt idx="24">
                  <c:v>4.0999999999999925E-3</c:v>
                </c:pt>
                <c:pt idx="25">
                  <c:v>3.0999999999999917E-3</c:v>
                </c:pt>
                <c:pt idx="26">
                  <c:v>2.0999999999999908E-3</c:v>
                </c:pt>
                <c:pt idx="27">
                  <c:v>1.0000000000000009E-3</c:v>
                </c:pt>
                <c:pt idx="28">
                  <c:v>8.0000000000002292E-4</c:v>
                </c:pt>
                <c:pt idx="29">
                  <c:v>6.0000000000004494E-4</c:v>
                </c:pt>
                <c:pt idx="30">
                  <c:v>4.9999999999994493E-4</c:v>
                </c:pt>
                <c:pt idx="31">
                  <c:v>2.9999999999996696E-4</c:v>
                </c:pt>
                <c:pt idx="32">
                  <c:v>1.9999999999997797E-4</c:v>
                </c:pt>
              </c:numCache>
            </c:numRef>
          </c:yVal>
          <c:smooth val="0"/>
          <c:extLst>
            <c:ext xmlns:c16="http://schemas.microsoft.com/office/drawing/2014/chart" uri="{C3380CC4-5D6E-409C-BE32-E72D297353CC}">
              <c16:uniqueId val="{0000000D-57C7-4700-AC58-D5AC36D07D2C}"/>
            </c:ext>
          </c:extLst>
        </c:ser>
        <c:ser>
          <c:idx val="0"/>
          <c:order val="1"/>
          <c:tx>
            <c:strRef>
              <c:f>Sheet1!$B$1</c:f>
              <c:strCache>
                <c:ptCount val="1"/>
                <c:pt idx="0">
                  <c:v>ABC (4g)</c:v>
                </c:pt>
              </c:strCache>
            </c:strRef>
          </c:tx>
          <c:spPr>
            <a:ln w="19050" cap="rnd">
              <a:solidFill>
                <a:srgbClr val="4285F4"/>
              </a:solidFill>
              <a:round/>
            </a:ln>
            <a:effectLst/>
          </c:spPr>
          <c:marker>
            <c:symbol val="none"/>
          </c:marker>
          <c:xVal>
            <c:numRef>
              <c:f>Sheet1!$A$2:$A$50</c:f>
              <c:numCache>
                <c:formatCode>General</c:formatCode>
                <c:ptCount val="49"/>
                <c:pt idx="0">
                  <c:v>1.002</c:v>
                </c:pt>
                <c:pt idx="1">
                  <c:v>1.0449999999999999</c:v>
                </c:pt>
                <c:pt idx="2">
                  <c:v>1.077</c:v>
                </c:pt>
                <c:pt idx="3">
                  <c:v>1.1180000000000001</c:v>
                </c:pt>
                <c:pt idx="4">
                  <c:v>1.167</c:v>
                </c:pt>
                <c:pt idx="5">
                  <c:v>1.2310000000000001</c:v>
                </c:pt>
                <c:pt idx="6">
                  <c:v>1.3160000000000001</c:v>
                </c:pt>
                <c:pt idx="7">
                  <c:v>1.444</c:v>
                </c:pt>
                <c:pt idx="8">
                  <c:v>1.67</c:v>
                </c:pt>
                <c:pt idx="9">
                  <c:v>2.2730000000000001</c:v>
                </c:pt>
                <c:pt idx="10">
                  <c:v>2.415</c:v>
                </c:pt>
                <c:pt idx="11">
                  <c:v>2.5139999999999998</c:v>
                </c:pt>
                <c:pt idx="12">
                  <c:v>2.7949999999999999</c:v>
                </c:pt>
                <c:pt idx="13">
                  <c:v>3</c:v>
                </c:pt>
                <c:pt idx="14">
                  <c:v>3.3330000000000002</c:v>
                </c:pt>
                <c:pt idx="15">
                  <c:v>3.8</c:v>
                </c:pt>
                <c:pt idx="16">
                  <c:v>4.444</c:v>
                </c:pt>
                <c:pt idx="17">
                  <c:v>5.75</c:v>
                </c:pt>
                <c:pt idx="18">
                  <c:v>9</c:v>
                </c:pt>
                <c:pt idx="19">
                  <c:v>9.5</c:v>
                </c:pt>
                <c:pt idx="20">
                  <c:v>10</c:v>
                </c:pt>
                <c:pt idx="21">
                  <c:v>11</c:v>
                </c:pt>
                <c:pt idx="22">
                  <c:v>12</c:v>
                </c:pt>
                <c:pt idx="23">
                  <c:v>13</c:v>
                </c:pt>
                <c:pt idx="24">
                  <c:v>15</c:v>
                </c:pt>
                <c:pt idx="25">
                  <c:v>17</c:v>
                </c:pt>
                <c:pt idx="26">
                  <c:v>23</c:v>
                </c:pt>
                <c:pt idx="27">
                  <c:v>59</c:v>
                </c:pt>
                <c:pt idx="28">
                  <c:v>61</c:v>
                </c:pt>
                <c:pt idx="29">
                  <c:v>66.5</c:v>
                </c:pt>
                <c:pt idx="30">
                  <c:v>67</c:v>
                </c:pt>
                <c:pt idx="31">
                  <c:v>69</c:v>
                </c:pt>
                <c:pt idx="32">
                  <c:v>70</c:v>
                </c:pt>
                <c:pt idx="33">
                  <c:v>74</c:v>
                </c:pt>
                <c:pt idx="34">
                  <c:v>75.5</c:v>
                </c:pt>
                <c:pt idx="35">
                  <c:v>79</c:v>
                </c:pt>
                <c:pt idx="36">
                  <c:v>87</c:v>
                </c:pt>
                <c:pt idx="37">
                  <c:v>90</c:v>
                </c:pt>
                <c:pt idx="38">
                  <c:v>91</c:v>
                </c:pt>
                <c:pt idx="39">
                  <c:v>93</c:v>
                </c:pt>
                <c:pt idx="40">
                  <c:v>97</c:v>
                </c:pt>
                <c:pt idx="41">
                  <c:v>99</c:v>
                </c:pt>
                <c:pt idx="42">
                  <c:v>99</c:v>
                </c:pt>
                <c:pt idx="43">
                  <c:v>99</c:v>
                </c:pt>
                <c:pt idx="44">
                  <c:v>125</c:v>
                </c:pt>
                <c:pt idx="45">
                  <c:v>135</c:v>
                </c:pt>
                <c:pt idx="46">
                  <c:v>146</c:v>
                </c:pt>
                <c:pt idx="47">
                  <c:v>151</c:v>
                </c:pt>
                <c:pt idx="48">
                  <c:v>177.999</c:v>
                </c:pt>
              </c:numCache>
            </c:numRef>
          </c:xVal>
          <c:yVal>
            <c:numRef>
              <c:f>Sheet1!$B$2:$B$50</c:f>
              <c:numCache>
                <c:formatCode>General</c:formatCode>
                <c:ptCount val="49"/>
                <c:pt idx="0">
                  <c:v>1</c:v>
                </c:pt>
                <c:pt idx="1">
                  <c:v>0.9</c:v>
                </c:pt>
                <c:pt idx="2">
                  <c:v>0.8</c:v>
                </c:pt>
                <c:pt idx="3">
                  <c:v>0.7</c:v>
                </c:pt>
                <c:pt idx="4">
                  <c:v>0.6</c:v>
                </c:pt>
                <c:pt idx="5">
                  <c:v>0.5</c:v>
                </c:pt>
                <c:pt idx="6">
                  <c:v>0.4</c:v>
                </c:pt>
                <c:pt idx="7">
                  <c:v>0.30000000000000004</c:v>
                </c:pt>
                <c:pt idx="8">
                  <c:v>0.19999999999999996</c:v>
                </c:pt>
                <c:pt idx="9">
                  <c:v>9.9999999999999978E-2</c:v>
                </c:pt>
                <c:pt idx="10">
                  <c:v>8.9999999999999969E-2</c:v>
                </c:pt>
                <c:pt idx="11">
                  <c:v>7.999999999999996E-2</c:v>
                </c:pt>
                <c:pt idx="12">
                  <c:v>6.9999999999999951E-2</c:v>
                </c:pt>
                <c:pt idx="13">
                  <c:v>6.0000000000000053E-2</c:v>
                </c:pt>
                <c:pt idx="14">
                  <c:v>5.0000000000000044E-2</c:v>
                </c:pt>
                <c:pt idx="15">
                  <c:v>4.0000000000000036E-2</c:v>
                </c:pt>
                <c:pt idx="16">
                  <c:v>3.0000000000000027E-2</c:v>
                </c:pt>
                <c:pt idx="17">
                  <c:v>2.0000000000000018E-2</c:v>
                </c:pt>
                <c:pt idx="18">
                  <c:v>1.0000000000000009E-2</c:v>
                </c:pt>
                <c:pt idx="19">
                  <c:v>9.000000000000008E-3</c:v>
                </c:pt>
                <c:pt idx="20">
                  <c:v>8.0000000000000071E-3</c:v>
                </c:pt>
                <c:pt idx="21">
                  <c:v>7.0000000000000062E-3</c:v>
                </c:pt>
                <c:pt idx="22">
                  <c:v>6.0000000000000053E-3</c:v>
                </c:pt>
                <c:pt idx="23">
                  <c:v>5.0000000000000044E-3</c:v>
                </c:pt>
                <c:pt idx="24">
                  <c:v>4.0000000000000036E-3</c:v>
                </c:pt>
                <c:pt idx="25">
                  <c:v>3.0000000000000027E-3</c:v>
                </c:pt>
                <c:pt idx="26">
                  <c:v>2.0000000000000018E-3</c:v>
                </c:pt>
                <c:pt idx="27">
                  <c:v>1.0000000000000009E-3</c:v>
                </c:pt>
                <c:pt idx="28">
                  <c:v>1.0000000000000009E-3</c:v>
                </c:pt>
                <c:pt idx="29">
                  <c:v>9.000000000000119E-4</c:v>
                </c:pt>
                <c:pt idx="30">
                  <c:v>9.000000000000119E-4</c:v>
                </c:pt>
                <c:pt idx="31">
                  <c:v>8.0000000000002292E-4</c:v>
                </c:pt>
                <c:pt idx="32">
                  <c:v>8.0000000000002292E-4</c:v>
                </c:pt>
                <c:pt idx="33">
                  <c:v>8.0000000000002292E-4</c:v>
                </c:pt>
                <c:pt idx="34">
                  <c:v>7.0000000000003393E-4</c:v>
                </c:pt>
                <c:pt idx="35">
                  <c:v>7.0000000000003393E-4</c:v>
                </c:pt>
                <c:pt idx="36">
                  <c:v>6.0000000000004494E-4</c:v>
                </c:pt>
                <c:pt idx="37">
                  <c:v>6.0000000000004494E-4</c:v>
                </c:pt>
                <c:pt idx="38">
                  <c:v>6.0000000000004494E-4</c:v>
                </c:pt>
                <c:pt idx="39">
                  <c:v>4.9999999999994493E-4</c:v>
                </c:pt>
                <c:pt idx="40">
                  <c:v>4.9999999999994493E-4</c:v>
                </c:pt>
                <c:pt idx="41">
                  <c:v>3.9999999999995595E-4</c:v>
                </c:pt>
                <c:pt idx="42">
                  <c:v>3.9999999999995595E-4</c:v>
                </c:pt>
                <c:pt idx="43">
                  <c:v>3.9999999999995595E-4</c:v>
                </c:pt>
                <c:pt idx="44">
                  <c:v>2.9999999999996696E-4</c:v>
                </c:pt>
                <c:pt idx="45">
                  <c:v>2.9999999999996696E-4</c:v>
                </c:pt>
                <c:pt idx="46">
                  <c:v>1.9999999999997797E-4</c:v>
                </c:pt>
                <c:pt idx="47">
                  <c:v>1.9999999999997797E-4</c:v>
                </c:pt>
                <c:pt idx="48">
                  <c:v>1.9999999999997797E-4</c:v>
                </c:pt>
              </c:numCache>
            </c:numRef>
          </c:yVal>
          <c:smooth val="0"/>
          <c:extLst>
            <c:ext xmlns:c16="http://schemas.microsoft.com/office/drawing/2014/chart" uri="{C3380CC4-5D6E-409C-BE32-E72D297353CC}">
              <c16:uniqueId val="{00000000-57C7-4700-AC58-D5AC36D07D2C}"/>
            </c:ext>
          </c:extLst>
        </c:ser>
        <c:ser>
          <c:idx val="2"/>
          <c:order val="2"/>
          <c:tx>
            <c:strRef>
              <c:f>Sheet1!$D$1</c:f>
              <c:strCache>
                <c:ptCount val="1"/>
                <c:pt idx="0">
                  <c:v>Indoor (4g/5g)</c:v>
                </c:pt>
              </c:strCache>
            </c:strRef>
          </c:tx>
          <c:spPr>
            <a:ln w="19050" cap="rnd">
              <a:solidFill>
                <a:srgbClr val="4285F4"/>
              </a:solidFill>
              <a:round/>
            </a:ln>
            <a:effectLst/>
          </c:spPr>
          <c:marker>
            <c:symbol val="none"/>
          </c:marker>
          <c:xVal>
            <c:numRef>
              <c:f>Sheet1!$C$2:$C$50</c:f>
              <c:numCache>
                <c:formatCode>General</c:formatCode>
                <c:ptCount val="49"/>
                <c:pt idx="0">
                  <c:v>1</c:v>
                </c:pt>
                <c:pt idx="1">
                  <c:v>1.002</c:v>
                </c:pt>
                <c:pt idx="2">
                  <c:v>1.0229999999999999</c:v>
                </c:pt>
                <c:pt idx="3">
                  <c:v>1.03</c:v>
                </c:pt>
                <c:pt idx="4">
                  <c:v>1.0880000000000001</c:v>
                </c:pt>
                <c:pt idx="5">
                  <c:v>1.3</c:v>
                </c:pt>
                <c:pt idx="6">
                  <c:v>1.504</c:v>
                </c:pt>
                <c:pt idx="7">
                  <c:v>1.952</c:v>
                </c:pt>
                <c:pt idx="8">
                  <c:v>2.004</c:v>
                </c:pt>
                <c:pt idx="9">
                  <c:v>2.1989999999999998</c:v>
                </c:pt>
                <c:pt idx="10">
                  <c:v>2.9630000000000001</c:v>
                </c:pt>
                <c:pt idx="11">
                  <c:v>6.5250000000000004</c:v>
                </c:pt>
                <c:pt idx="12">
                  <c:v>11.03</c:v>
                </c:pt>
                <c:pt idx="13">
                  <c:v>15.346</c:v>
                </c:pt>
                <c:pt idx="14">
                  <c:v>21.483000000000001</c:v>
                </c:pt>
                <c:pt idx="15">
                  <c:v>23.048999999999999</c:v>
                </c:pt>
                <c:pt idx="16">
                  <c:v>24.96</c:v>
                </c:pt>
                <c:pt idx="17">
                  <c:v>28.475999999999999</c:v>
                </c:pt>
                <c:pt idx="18">
                  <c:v>44.005000000000003</c:v>
                </c:pt>
                <c:pt idx="19">
                  <c:v>46.741999999999997</c:v>
                </c:pt>
                <c:pt idx="20">
                  <c:v>49.164000000000001</c:v>
                </c:pt>
                <c:pt idx="21">
                  <c:v>51.686999999999998</c:v>
                </c:pt>
                <c:pt idx="22">
                  <c:v>54.08</c:v>
                </c:pt>
                <c:pt idx="23">
                  <c:v>57.2</c:v>
                </c:pt>
                <c:pt idx="24">
                  <c:v>60.889000000000003</c:v>
                </c:pt>
                <c:pt idx="25">
                  <c:v>66.247</c:v>
                </c:pt>
                <c:pt idx="26">
                  <c:v>71.688000000000002</c:v>
                </c:pt>
                <c:pt idx="27">
                  <c:v>84.429000000000002</c:v>
                </c:pt>
                <c:pt idx="28">
                  <c:v>84.629000000000005</c:v>
                </c:pt>
                <c:pt idx="29">
                  <c:v>84.665999999999997</c:v>
                </c:pt>
                <c:pt idx="30">
                  <c:v>85.474000000000004</c:v>
                </c:pt>
                <c:pt idx="31">
                  <c:v>85.55</c:v>
                </c:pt>
                <c:pt idx="32">
                  <c:v>87.472999999999999</c:v>
                </c:pt>
                <c:pt idx="33">
                  <c:v>87.569000000000003</c:v>
                </c:pt>
                <c:pt idx="34">
                  <c:v>88.01</c:v>
                </c:pt>
                <c:pt idx="35">
                  <c:v>92.614000000000004</c:v>
                </c:pt>
                <c:pt idx="36">
                  <c:v>93.286000000000001</c:v>
                </c:pt>
                <c:pt idx="37">
                  <c:v>95.21</c:v>
                </c:pt>
                <c:pt idx="38">
                  <c:v>95.638999999999996</c:v>
                </c:pt>
                <c:pt idx="39">
                  <c:v>97.483000000000004</c:v>
                </c:pt>
                <c:pt idx="40">
                  <c:v>97.703000000000003</c:v>
                </c:pt>
                <c:pt idx="41">
                  <c:v>98.555999999999997</c:v>
                </c:pt>
                <c:pt idx="42">
                  <c:v>98.616</c:v>
                </c:pt>
                <c:pt idx="43">
                  <c:v>99.063999999999993</c:v>
                </c:pt>
                <c:pt idx="44">
                  <c:v>102.374</c:v>
                </c:pt>
                <c:pt idx="45">
                  <c:v>102.39400000000001</c:v>
                </c:pt>
                <c:pt idx="46">
                  <c:v>103.06699999999999</c:v>
                </c:pt>
                <c:pt idx="47">
                  <c:v>103.54900000000001</c:v>
                </c:pt>
                <c:pt idx="48">
                  <c:v>104.419</c:v>
                </c:pt>
              </c:numCache>
            </c:numRef>
          </c:xVal>
          <c:yVal>
            <c:numRef>
              <c:f>Sheet1!$D$2:$D$50</c:f>
              <c:numCache>
                <c:formatCode>General</c:formatCode>
                <c:ptCount val="49"/>
                <c:pt idx="0">
                  <c:v>1</c:v>
                </c:pt>
                <c:pt idx="1">
                  <c:v>0.9</c:v>
                </c:pt>
                <c:pt idx="2">
                  <c:v>0.8</c:v>
                </c:pt>
                <c:pt idx="3">
                  <c:v>0.7</c:v>
                </c:pt>
                <c:pt idx="4">
                  <c:v>0.6</c:v>
                </c:pt>
                <c:pt idx="5">
                  <c:v>0.5</c:v>
                </c:pt>
                <c:pt idx="6">
                  <c:v>0.4</c:v>
                </c:pt>
                <c:pt idx="7">
                  <c:v>0.30000000000000004</c:v>
                </c:pt>
                <c:pt idx="8">
                  <c:v>0.19999999999999996</c:v>
                </c:pt>
                <c:pt idx="9">
                  <c:v>9.9999999999999978E-2</c:v>
                </c:pt>
                <c:pt idx="10">
                  <c:v>8.9999999999999969E-2</c:v>
                </c:pt>
                <c:pt idx="11">
                  <c:v>7.999999999999996E-2</c:v>
                </c:pt>
                <c:pt idx="12">
                  <c:v>6.9999999999999951E-2</c:v>
                </c:pt>
                <c:pt idx="13">
                  <c:v>6.0000000000000053E-2</c:v>
                </c:pt>
                <c:pt idx="14">
                  <c:v>5.0000000000000044E-2</c:v>
                </c:pt>
                <c:pt idx="15">
                  <c:v>4.0000000000000036E-2</c:v>
                </c:pt>
                <c:pt idx="16">
                  <c:v>3.0000000000000027E-2</c:v>
                </c:pt>
                <c:pt idx="17">
                  <c:v>2.0000000000000018E-2</c:v>
                </c:pt>
                <c:pt idx="18">
                  <c:v>1.0000000000000009E-2</c:v>
                </c:pt>
                <c:pt idx="19">
                  <c:v>9.000000000000008E-3</c:v>
                </c:pt>
                <c:pt idx="20">
                  <c:v>8.0000000000000071E-3</c:v>
                </c:pt>
                <c:pt idx="21">
                  <c:v>7.0000000000000062E-3</c:v>
                </c:pt>
                <c:pt idx="22">
                  <c:v>6.0000000000000053E-3</c:v>
                </c:pt>
                <c:pt idx="23">
                  <c:v>5.0000000000000044E-3</c:v>
                </c:pt>
                <c:pt idx="24">
                  <c:v>4.0000000000000036E-3</c:v>
                </c:pt>
                <c:pt idx="25">
                  <c:v>3.0000000000000027E-3</c:v>
                </c:pt>
                <c:pt idx="26">
                  <c:v>2.0000000000000018E-3</c:v>
                </c:pt>
                <c:pt idx="27">
                  <c:v>1.0000000000000009E-3</c:v>
                </c:pt>
                <c:pt idx="28">
                  <c:v>1.0000000000000009E-3</c:v>
                </c:pt>
                <c:pt idx="29">
                  <c:v>1.0000000000000009E-3</c:v>
                </c:pt>
                <c:pt idx="30">
                  <c:v>9.000000000000119E-4</c:v>
                </c:pt>
                <c:pt idx="31">
                  <c:v>9.000000000000119E-4</c:v>
                </c:pt>
                <c:pt idx="32">
                  <c:v>9.000000000000119E-4</c:v>
                </c:pt>
                <c:pt idx="33">
                  <c:v>8.0000000000002292E-4</c:v>
                </c:pt>
                <c:pt idx="34">
                  <c:v>8.0000000000002292E-4</c:v>
                </c:pt>
                <c:pt idx="35">
                  <c:v>8.0000000000002292E-4</c:v>
                </c:pt>
                <c:pt idx="36">
                  <c:v>8.0000000000002292E-4</c:v>
                </c:pt>
                <c:pt idx="37">
                  <c:v>7.0000000000003393E-4</c:v>
                </c:pt>
                <c:pt idx="38">
                  <c:v>7.0000000000003393E-4</c:v>
                </c:pt>
                <c:pt idx="39">
                  <c:v>7.0000000000003393E-4</c:v>
                </c:pt>
                <c:pt idx="40">
                  <c:v>6.0000000000004494E-4</c:v>
                </c:pt>
                <c:pt idx="41">
                  <c:v>6.0000000000004494E-4</c:v>
                </c:pt>
                <c:pt idx="42">
                  <c:v>6.0000000000004494E-4</c:v>
                </c:pt>
                <c:pt idx="43">
                  <c:v>4.9999999999994493E-4</c:v>
                </c:pt>
                <c:pt idx="44">
                  <c:v>4.9999999999994493E-4</c:v>
                </c:pt>
                <c:pt idx="45">
                  <c:v>4.9999999999994493E-4</c:v>
                </c:pt>
                <c:pt idx="46">
                  <c:v>4.9999999999994493E-4</c:v>
                </c:pt>
                <c:pt idx="47">
                  <c:v>3.9999999999995595E-4</c:v>
                </c:pt>
                <c:pt idx="48">
                  <c:v>3.9999999999995595E-4</c:v>
                </c:pt>
              </c:numCache>
            </c:numRef>
          </c:yVal>
          <c:smooth val="0"/>
          <c:extLst>
            <c:ext xmlns:c16="http://schemas.microsoft.com/office/drawing/2014/chart" uri="{C3380CC4-5D6E-409C-BE32-E72D297353CC}">
              <c16:uniqueId val="{00000003-57C7-4700-AC58-D5AC36D07D2C}"/>
            </c:ext>
          </c:extLst>
        </c:ser>
        <c:ser>
          <c:idx val="4"/>
          <c:order val="3"/>
          <c:tx>
            <c:strRef>
              <c:f>Sheet1!$F$1</c:f>
              <c:strCache>
                <c:ptCount val="1"/>
                <c:pt idx="0">
                  <c:v>City (4g)</c:v>
                </c:pt>
              </c:strCache>
            </c:strRef>
          </c:tx>
          <c:spPr>
            <a:ln w="19050" cap="rnd">
              <a:solidFill>
                <a:srgbClr val="4285F4"/>
              </a:solidFill>
              <a:round/>
            </a:ln>
            <a:effectLst/>
          </c:spPr>
          <c:marker>
            <c:symbol val="none"/>
          </c:marker>
          <c:xVal>
            <c:numRef>
              <c:f>Sheet1!$E$2:$E$50</c:f>
              <c:numCache>
                <c:formatCode>General</c:formatCode>
                <c:ptCount val="49"/>
                <c:pt idx="0">
                  <c:v>1</c:v>
                </c:pt>
                <c:pt idx="1">
                  <c:v>1.026</c:v>
                </c:pt>
                <c:pt idx="2">
                  <c:v>1.0549999999999999</c:v>
                </c:pt>
                <c:pt idx="3">
                  <c:v>1.087</c:v>
                </c:pt>
                <c:pt idx="4">
                  <c:v>1.1319999999999999</c:v>
                </c:pt>
                <c:pt idx="5">
                  <c:v>1.1830000000000001</c:v>
                </c:pt>
                <c:pt idx="6">
                  <c:v>1.262</c:v>
                </c:pt>
                <c:pt idx="7">
                  <c:v>1.365</c:v>
                </c:pt>
                <c:pt idx="8">
                  <c:v>1.534</c:v>
                </c:pt>
                <c:pt idx="9">
                  <c:v>1.9339999999999999</c:v>
                </c:pt>
                <c:pt idx="10">
                  <c:v>2.0550000000000002</c:v>
                </c:pt>
                <c:pt idx="11">
                  <c:v>2.1389999999999998</c:v>
                </c:pt>
                <c:pt idx="12">
                  <c:v>2.2879999999999998</c:v>
                </c:pt>
                <c:pt idx="13">
                  <c:v>2.5190000000000001</c:v>
                </c:pt>
                <c:pt idx="14">
                  <c:v>2.8460000000000001</c:v>
                </c:pt>
                <c:pt idx="15">
                  <c:v>3.3359999999999999</c:v>
                </c:pt>
                <c:pt idx="16">
                  <c:v>4.9029999999999996</c:v>
                </c:pt>
                <c:pt idx="17">
                  <c:v>6.976</c:v>
                </c:pt>
                <c:pt idx="18">
                  <c:v>26.285</c:v>
                </c:pt>
                <c:pt idx="19">
                  <c:v>28.555</c:v>
                </c:pt>
                <c:pt idx="20">
                  <c:v>29.835999999999999</c:v>
                </c:pt>
                <c:pt idx="21">
                  <c:v>32.579000000000001</c:v>
                </c:pt>
                <c:pt idx="22">
                  <c:v>36.15</c:v>
                </c:pt>
                <c:pt idx="23">
                  <c:v>49.972000000000001</c:v>
                </c:pt>
                <c:pt idx="24">
                  <c:v>60.098999999999997</c:v>
                </c:pt>
                <c:pt idx="25">
                  <c:v>73.426000000000002</c:v>
                </c:pt>
                <c:pt idx="26">
                  <c:v>190.91800000000001</c:v>
                </c:pt>
                <c:pt idx="27">
                  <c:v>1137.24</c:v>
                </c:pt>
                <c:pt idx="28">
                  <c:v>1617.93</c:v>
                </c:pt>
                <c:pt idx="29">
                  <c:v>1856.89</c:v>
                </c:pt>
                <c:pt idx="30">
                  <c:v>6351.54</c:v>
                </c:pt>
                <c:pt idx="31">
                  <c:v>13095.1</c:v>
                </c:pt>
                <c:pt idx="32">
                  <c:v>15259.3</c:v>
                </c:pt>
              </c:numCache>
            </c:numRef>
          </c:xVal>
          <c:yVal>
            <c:numRef>
              <c:f>Sheet1!$F$2:$F$50</c:f>
              <c:numCache>
                <c:formatCode>General</c:formatCode>
                <c:ptCount val="49"/>
                <c:pt idx="0">
                  <c:v>0.99929999999999997</c:v>
                </c:pt>
                <c:pt idx="1">
                  <c:v>0.90010000000000001</c:v>
                </c:pt>
                <c:pt idx="2">
                  <c:v>0.80010000000000003</c:v>
                </c:pt>
                <c:pt idx="3">
                  <c:v>0.70019999999999993</c:v>
                </c:pt>
                <c:pt idx="4">
                  <c:v>0.60030000000000006</c:v>
                </c:pt>
                <c:pt idx="5">
                  <c:v>0.50029999999999997</c:v>
                </c:pt>
                <c:pt idx="6">
                  <c:v>0.40039999999999998</c:v>
                </c:pt>
                <c:pt idx="7">
                  <c:v>0.30049999999999999</c:v>
                </c:pt>
                <c:pt idx="8">
                  <c:v>0.20050000000000001</c:v>
                </c:pt>
                <c:pt idx="9">
                  <c:v>0.10060000000000002</c:v>
                </c:pt>
                <c:pt idx="10">
                  <c:v>9.0500000000000025E-2</c:v>
                </c:pt>
                <c:pt idx="11">
                  <c:v>8.0400000000000027E-2</c:v>
                </c:pt>
                <c:pt idx="12">
                  <c:v>7.020000000000004E-2</c:v>
                </c:pt>
                <c:pt idx="13">
                  <c:v>6.0100000000000042E-2</c:v>
                </c:pt>
                <c:pt idx="14">
                  <c:v>5.0000000000000044E-2</c:v>
                </c:pt>
                <c:pt idx="15">
                  <c:v>4.049999999999998E-2</c:v>
                </c:pt>
                <c:pt idx="16">
                  <c:v>3.0399999999999983E-2</c:v>
                </c:pt>
                <c:pt idx="17">
                  <c:v>2.0299999999999985E-2</c:v>
                </c:pt>
                <c:pt idx="18">
                  <c:v>1.0099999999999998E-2</c:v>
                </c:pt>
                <c:pt idx="19">
                  <c:v>9.4999999999999529E-3</c:v>
                </c:pt>
                <c:pt idx="20">
                  <c:v>8.80000000000003E-3</c:v>
                </c:pt>
                <c:pt idx="21">
                  <c:v>8.0999999999999961E-3</c:v>
                </c:pt>
                <c:pt idx="22">
                  <c:v>7.3999999999999622E-3</c:v>
                </c:pt>
                <c:pt idx="23">
                  <c:v>6.8000000000000282E-3</c:v>
                </c:pt>
                <c:pt idx="24">
                  <c:v>6.0999999999999943E-3</c:v>
                </c:pt>
                <c:pt idx="25">
                  <c:v>5.3999999999999604E-3</c:v>
                </c:pt>
                <c:pt idx="26">
                  <c:v>4.7000000000000375E-3</c:v>
                </c:pt>
                <c:pt idx="27">
                  <c:v>4.0999999999999925E-3</c:v>
                </c:pt>
                <c:pt idx="28">
                  <c:v>3.3999999999999586E-3</c:v>
                </c:pt>
                <c:pt idx="29">
                  <c:v>2.7000000000000357E-3</c:v>
                </c:pt>
                <c:pt idx="30">
                  <c:v>2.0000000000000018E-3</c:v>
                </c:pt>
                <c:pt idx="31">
                  <c:v>1.3999999999999568E-3</c:v>
                </c:pt>
                <c:pt idx="32">
                  <c:v>7.0000000000003393E-4</c:v>
                </c:pt>
              </c:numCache>
            </c:numRef>
          </c:yVal>
          <c:smooth val="0"/>
          <c:extLst>
            <c:ext xmlns:c16="http://schemas.microsoft.com/office/drawing/2014/chart" uri="{C3380CC4-5D6E-409C-BE32-E72D297353CC}">
              <c16:uniqueId val="{00000005-57C7-4700-AC58-D5AC36D07D2C}"/>
            </c:ext>
          </c:extLst>
        </c:ser>
        <c:ser>
          <c:idx val="6"/>
          <c:order val="4"/>
          <c:tx>
            <c:strRef>
              <c:f>Sheet1!$H$1</c:f>
              <c:strCache>
                <c:ptCount val="1"/>
                <c:pt idx="0">
                  <c:v>City (5g)</c:v>
                </c:pt>
              </c:strCache>
            </c:strRef>
          </c:tx>
          <c:spPr>
            <a:ln w="19050" cap="rnd">
              <a:solidFill>
                <a:srgbClr val="4285F4"/>
              </a:solidFill>
              <a:round/>
            </a:ln>
            <a:effectLst/>
          </c:spPr>
          <c:marker>
            <c:symbol val="none"/>
          </c:marker>
          <c:xVal>
            <c:numRef>
              <c:f>Sheet1!$G$2:$G$50</c:f>
              <c:numCache>
                <c:formatCode>General</c:formatCode>
                <c:ptCount val="49"/>
                <c:pt idx="0">
                  <c:v>1</c:v>
                </c:pt>
                <c:pt idx="1">
                  <c:v>1.0129999999999999</c:v>
                </c:pt>
                <c:pt idx="2">
                  <c:v>1.0289999999999999</c:v>
                </c:pt>
                <c:pt idx="3">
                  <c:v>1.0489999999999999</c:v>
                </c:pt>
                <c:pt idx="4">
                  <c:v>1.083</c:v>
                </c:pt>
                <c:pt idx="5">
                  <c:v>1.1339999999999999</c:v>
                </c:pt>
                <c:pt idx="6">
                  <c:v>1.202</c:v>
                </c:pt>
                <c:pt idx="7">
                  <c:v>1.2889999999999999</c:v>
                </c:pt>
                <c:pt idx="8">
                  <c:v>1.417</c:v>
                </c:pt>
                <c:pt idx="9">
                  <c:v>1.712</c:v>
                </c:pt>
                <c:pt idx="10">
                  <c:v>1.774</c:v>
                </c:pt>
                <c:pt idx="11">
                  <c:v>1.8460000000000001</c:v>
                </c:pt>
                <c:pt idx="12">
                  <c:v>1.9510000000000001</c:v>
                </c:pt>
                <c:pt idx="13">
                  <c:v>2.08</c:v>
                </c:pt>
                <c:pt idx="14">
                  <c:v>2.2850000000000001</c:v>
                </c:pt>
                <c:pt idx="15">
                  <c:v>2.5609999999999999</c:v>
                </c:pt>
                <c:pt idx="16">
                  <c:v>3.0230000000000001</c:v>
                </c:pt>
                <c:pt idx="17">
                  <c:v>5.0810000000000004</c:v>
                </c:pt>
                <c:pt idx="18">
                  <c:v>29.045000000000002</c:v>
                </c:pt>
                <c:pt idx="19">
                  <c:v>29.39</c:v>
                </c:pt>
                <c:pt idx="20">
                  <c:v>32.011000000000003</c:v>
                </c:pt>
                <c:pt idx="21">
                  <c:v>34.883000000000003</c:v>
                </c:pt>
                <c:pt idx="22">
                  <c:v>37.161000000000001</c:v>
                </c:pt>
                <c:pt idx="23">
                  <c:v>38.4</c:v>
                </c:pt>
                <c:pt idx="24">
                  <c:v>50.588999999999999</c:v>
                </c:pt>
                <c:pt idx="25">
                  <c:v>50.987000000000002</c:v>
                </c:pt>
                <c:pt idx="26">
                  <c:v>67.043999999999997</c:v>
                </c:pt>
                <c:pt idx="27">
                  <c:v>68.638000000000005</c:v>
                </c:pt>
                <c:pt idx="28">
                  <c:v>78.150999999999996</c:v>
                </c:pt>
                <c:pt idx="29">
                  <c:v>90.96</c:v>
                </c:pt>
                <c:pt idx="30">
                  <c:v>163.50899999999999</c:v>
                </c:pt>
                <c:pt idx="31">
                  <c:v>167.107</c:v>
                </c:pt>
                <c:pt idx="32">
                  <c:v>176.77500000000001</c:v>
                </c:pt>
                <c:pt idx="33">
                  <c:v>191.15899999999999</c:v>
                </c:pt>
                <c:pt idx="34">
                  <c:v>193.81399999999999</c:v>
                </c:pt>
                <c:pt idx="35">
                  <c:v>1000.45</c:v>
                </c:pt>
                <c:pt idx="36">
                  <c:v>1027.3</c:v>
                </c:pt>
                <c:pt idx="37">
                  <c:v>1257.81</c:v>
                </c:pt>
                <c:pt idx="38">
                  <c:v>2400.46</c:v>
                </c:pt>
                <c:pt idx="39">
                  <c:v>3882.66</c:v>
                </c:pt>
                <c:pt idx="40">
                  <c:v>5706.99</c:v>
                </c:pt>
                <c:pt idx="41">
                  <c:v>33330.199999999997</c:v>
                </c:pt>
                <c:pt idx="42">
                  <c:v>44785.5</c:v>
                </c:pt>
                <c:pt idx="43">
                  <c:v>57094.1</c:v>
                </c:pt>
                <c:pt idx="44">
                  <c:v>163872</c:v>
                </c:pt>
              </c:numCache>
            </c:numRef>
          </c:xVal>
          <c:yVal>
            <c:numRef>
              <c:f>Sheet1!$H$2:$H$50</c:f>
              <c:numCache>
                <c:formatCode>General</c:formatCode>
                <c:ptCount val="49"/>
                <c:pt idx="0">
                  <c:v>0.99960000000000004</c:v>
                </c:pt>
                <c:pt idx="1">
                  <c:v>0.90010000000000001</c:v>
                </c:pt>
                <c:pt idx="2">
                  <c:v>0.80020000000000002</c:v>
                </c:pt>
                <c:pt idx="3">
                  <c:v>0.7</c:v>
                </c:pt>
                <c:pt idx="4">
                  <c:v>0.60010000000000008</c:v>
                </c:pt>
                <c:pt idx="5">
                  <c:v>0.50019999999999998</c:v>
                </c:pt>
                <c:pt idx="6">
                  <c:v>0.40029999999999999</c:v>
                </c:pt>
                <c:pt idx="7">
                  <c:v>0.30000000000000004</c:v>
                </c:pt>
                <c:pt idx="8">
                  <c:v>0.20020000000000004</c:v>
                </c:pt>
                <c:pt idx="9">
                  <c:v>0.10029999999999994</c:v>
                </c:pt>
                <c:pt idx="10">
                  <c:v>9.0099999999999958E-2</c:v>
                </c:pt>
                <c:pt idx="11">
                  <c:v>7.999999999999996E-2</c:v>
                </c:pt>
                <c:pt idx="12">
                  <c:v>7.020000000000004E-2</c:v>
                </c:pt>
                <c:pt idx="13">
                  <c:v>6.0100000000000042E-2</c:v>
                </c:pt>
                <c:pt idx="14">
                  <c:v>5.0300000000000011E-2</c:v>
                </c:pt>
                <c:pt idx="15">
                  <c:v>4.0200000000000014E-2</c:v>
                </c:pt>
                <c:pt idx="16">
                  <c:v>3.0000000000000027E-2</c:v>
                </c:pt>
                <c:pt idx="17">
                  <c:v>2.0299999999999985E-2</c:v>
                </c:pt>
                <c:pt idx="18">
                  <c:v>1.0099999999999998E-2</c:v>
                </c:pt>
                <c:pt idx="19">
                  <c:v>9.8000000000000309E-3</c:v>
                </c:pt>
                <c:pt idx="20">
                  <c:v>9.3999999999999639E-3</c:v>
                </c:pt>
                <c:pt idx="21">
                  <c:v>9.000000000000008E-3</c:v>
                </c:pt>
                <c:pt idx="22">
                  <c:v>8.600000000000052E-3</c:v>
                </c:pt>
                <c:pt idx="23">
                  <c:v>8.2999999999999741E-3</c:v>
                </c:pt>
                <c:pt idx="24">
                  <c:v>7.9000000000000181E-3</c:v>
                </c:pt>
                <c:pt idx="25">
                  <c:v>7.4999999999999512E-3</c:v>
                </c:pt>
                <c:pt idx="26">
                  <c:v>7.0999999999999952E-3</c:v>
                </c:pt>
                <c:pt idx="27">
                  <c:v>6.8000000000000282E-3</c:v>
                </c:pt>
                <c:pt idx="28">
                  <c:v>6.3999999999999613E-3</c:v>
                </c:pt>
                <c:pt idx="29">
                  <c:v>6.0000000000000053E-3</c:v>
                </c:pt>
                <c:pt idx="30">
                  <c:v>5.6000000000000494E-3</c:v>
                </c:pt>
                <c:pt idx="31">
                  <c:v>5.2999999999999714E-3</c:v>
                </c:pt>
                <c:pt idx="32">
                  <c:v>4.9000000000000155E-3</c:v>
                </c:pt>
                <c:pt idx="33">
                  <c:v>4.4999999999999485E-3</c:v>
                </c:pt>
                <c:pt idx="34">
                  <c:v>4.0999999999999925E-3</c:v>
                </c:pt>
                <c:pt idx="35">
                  <c:v>3.8000000000000256E-3</c:v>
                </c:pt>
                <c:pt idx="36">
                  <c:v>3.3999999999999586E-3</c:v>
                </c:pt>
                <c:pt idx="37">
                  <c:v>3.0000000000000027E-3</c:v>
                </c:pt>
                <c:pt idx="38">
                  <c:v>2.6000000000000467E-3</c:v>
                </c:pt>
                <c:pt idx="39">
                  <c:v>2.2999999999999687E-3</c:v>
                </c:pt>
                <c:pt idx="40">
                  <c:v>1.9000000000000128E-3</c:v>
                </c:pt>
                <c:pt idx="41">
                  <c:v>1.4999999999999458E-3</c:v>
                </c:pt>
                <c:pt idx="42">
                  <c:v>1.0999999999999899E-3</c:v>
                </c:pt>
                <c:pt idx="43">
                  <c:v>8.0000000000002292E-4</c:v>
                </c:pt>
                <c:pt idx="44">
                  <c:v>3.9999999999995595E-4</c:v>
                </c:pt>
              </c:numCache>
            </c:numRef>
          </c:yVal>
          <c:smooth val="0"/>
          <c:extLst>
            <c:ext xmlns:c16="http://schemas.microsoft.com/office/drawing/2014/chart" uri="{C3380CC4-5D6E-409C-BE32-E72D297353CC}">
              <c16:uniqueId val="{00000007-57C7-4700-AC58-D5AC36D07D2C}"/>
            </c:ext>
          </c:extLst>
        </c:ser>
        <c:ser>
          <c:idx val="8"/>
          <c:order val="5"/>
          <c:tx>
            <c:strRef>
              <c:f>Sheet1!$J$1</c:f>
              <c:strCache>
                <c:ptCount val="1"/>
                <c:pt idx="0">
                  <c:v>Office (wifi)</c:v>
                </c:pt>
              </c:strCache>
            </c:strRef>
          </c:tx>
          <c:spPr>
            <a:ln w="19050" cap="rnd">
              <a:solidFill>
                <a:srgbClr val="4285F4"/>
              </a:solidFill>
              <a:round/>
            </a:ln>
            <a:effectLst/>
          </c:spPr>
          <c:marker>
            <c:symbol val="none"/>
          </c:marker>
          <c:xVal>
            <c:numRef>
              <c:f>Sheet1!$I$2:$I$50</c:f>
              <c:numCache>
                <c:formatCode>General</c:formatCode>
                <c:ptCount val="49"/>
                <c:pt idx="0">
                  <c:v>1</c:v>
                </c:pt>
                <c:pt idx="1">
                  <c:v>1.0069999999999999</c:v>
                </c:pt>
                <c:pt idx="2">
                  <c:v>1.0149999999999999</c:v>
                </c:pt>
                <c:pt idx="3">
                  <c:v>1.0249999999999999</c:v>
                </c:pt>
                <c:pt idx="4">
                  <c:v>1.0369999999999999</c:v>
                </c:pt>
                <c:pt idx="5">
                  <c:v>1.054</c:v>
                </c:pt>
                <c:pt idx="6">
                  <c:v>1.0780000000000001</c:v>
                </c:pt>
                <c:pt idx="7">
                  <c:v>1.1160000000000001</c:v>
                </c:pt>
                <c:pt idx="8">
                  <c:v>1.202</c:v>
                </c:pt>
                <c:pt idx="9">
                  <c:v>1.575</c:v>
                </c:pt>
                <c:pt idx="10">
                  <c:v>1.6679999999999999</c:v>
                </c:pt>
                <c:pt idx="11">
                  <c:v>1.774</c:v>
                </c:pt>
                <c:pt idx="12">
                  <c:v>1.91</c:v>
                </c:pt>
                <c:pt idx="13">
                  <c:v>2.093</c:v>
                </c:pt>
                <c:pt idx="14">
                  <c:v>2.3530000000000002</c:v>
                </c:pt>
                <c:pt idx="15">
                  <c:v>2.7109999999999999</c:v>
                </c:pt>
                <c:pt idx="16">
                  <c:v>3.298</c:v>
                </c:pt>
                <c:pt idx="17">
                  <c:v>4.3410000000000002</c:v>
                </c:pt>
                <c:pt idx="18">
                  <c:v>6.7960000000000003</c:v>
                </c:pt>
                <c:pt idx="19">
                  <c:v>6.9429999999999996</c:v>
                </c:pt>
                <c:pt idx="20">
                  <c:v>7.19</c:v>
                </c:pt>
                <c:pt idx="21">
                  <c:v>7.67</c:v>
                </c:pt>
                <c:pt idx="22">
                  <c:v>8.4890000000000008</c:v>
                </c:pt>
                <c:pt idx="23">
                  <c:v>9.68</c:v>
                </c:pt>
                <c:pt idx="24">
                  <c:v>11.401</c:v>
                </c:pt>
                <c:pt idx="25">
                  <c:v>13.9</c:v>
                </c:pt>
                <c:pt idx="26">
                  <c:v>17.957000000000001</c:v>
                </c:pt>
                <c:pt idx="27">
                  <c:v>27.992000000000001</c:v>
                </c:pt>
                <c:pt idx="28">
                  <c:v>85.331999999999994</c:v>
                </c:pt>
                <c:pt idx="29">
                  <c:v>102.318</c:v>
                </c:pt>
                <c:pt idx="30">
                  <c:v>109.5</c:v>
                </c:pt>
                <c:pt idx="31">
                  <c:v>142.92400000000001</c:v>
                </c:pt>
                <c:pt idx="32">
                  <c:v>175.85499999999999</c:v>
                </c:pt>
                <c:pt idx="33">
                  <c:v>227.67400000000001</c:v>
                </c:pt>
                <c:pt idx="34">
                  <c:v>251.31100000000001</c:v>
                </c:pt>
                <c:pt idx="35">
                  <c:v>1143.25</c:v>
                </c:pt>
                <c:pt idx="36">
                  <c:v>1564.21</c:v>
                </c:pt>
                <c:pt idx="37">
                  <c:v>3959.08</c:v>
                </c:pt>
                <c:pt idx="38">
                  <c:v>4804.8599999999997</c:v>
                </c:pt>
                <c:pt idx="39">
                  <c:v>5331.15</c:v>
                </c:pt>
              </c:numCache>
            </c:numRef>
          </c:xVal>
          <c:yVal>
            <c:numRef>
              <c:f>Sheet1!$J$2:$J$50</c:f>
              <c:numCache>
                <c:formatCode>General</c:formatCode>
                <c:ptCount val="49"/>
                <c:pt idx="0">
                  <c:v>0.99990000000000001</c:v>
                </c:pt>
                <c:pt idx="1">
                  <c:v>0.9</c:v>
                </c:pt>
                <c:pt idx="2">
                  <c:v>0.8</c:v>
                </c:pt>
                <c:pt idx="3">
                  <c:v>0.7</c:v>
                </c:pt>
                <c:pt idx="4">
                  <c:v>0.6</c:v>
                </c:pt>
                <c:pt idx="5">
                  <c:v>0.5</c:v>
                </c:pt>
                <c:pt idx="6">
                  <c:v>0.4</c:v>
                </c:pt>
                <c:pt idx="7">
                  <c:v>0.30000000000000004</c:v>
                </c:pt>
                <c:pt idx="8">
                  <c:v>0.19999999999999996</c:v>
                </c:pt>
                <c:pt idx="9">
                  <c:v>9.9999999999999978E-2</c:v>
                </c:pt>
                <c:pt idx="10">
                  <c:v>8.9999999999999969E-2</c:v>
                </c:pt>
                <c:pt idx="11">
                  <c:v>7.999999999999996E-2</c:v>
                </c:pt>
                <c:pt idx="12">
                  <c:v>6.9999999999999951E-2</c:v>
                </c:pt>
                <c:pt idx="13">
                  <c:v>6.0000000000000053E-2</c:v>
                </c:pt>
                <c:pt idx="14">
                  <c:v>5.0000000000000044E-2</c:v>
                </c:pt>
                <c:pt idx="15">
                  <c:v>4.0000000000000036E-2</c:v>
                </c:pt>
                <c:pt idx="16">
                  <c:v>3.0000000000000027E-2</c:v>
                </c:pt>
                <c:pt idx="17">
                  <c:v>2.0000000000000018E-2</c:v>
                </c:pt>
                <c:pt idx="18">
                  <c:v>1.0000000000000009E-2</c:v>
                </c:pt>
                <c:pt idx="19">
                  <c:v>1.0000000000000009E-2</c:v>
                </c:pt>
                <c:pt idx="20">
                  <c:v>9.000000000000008E-3</c:v>
                </c:pt>
                <c:pt idx="21">
                  <c:v>8.0000000000000071E-3</c:v>
                </c:pt>
                <c:pt idx="22">
                  <c:v>7.0000000000000062E-3</c:v>
                </c:pt>
                <c:pt idx="23">
                  <c:v>6.0000000000000053E-3</c:v>
                </c:pt>
                <c:pt idx="24">
                  <c:v>5.0000000000000044E-3</c:v>
                </c:pt>
                <c:pt idx="25">
                  <c:v>4.0000000000000036E-3</c:v>
                </c:pt>
                <c:pt idx="26">
                  <c:v>3.0000000000000027E-3</c:v>
                </c:pt>
                <c:pt idx="27">
                  <c:v>2.0000000000000018E-3</c:v>
                </c:pt>
                <c:pt idx="28">
                  <c:v>1.0000000000000009E-3</c:v>
                </c:pt>
                <c:pt idx="29">
                  <c:v>9.000000000000119E-4</c:v>
                </c:pt>
                <c:pt idx="30">
                  <c:v>8.0000000000002292E-4</c:v>
                </c:pt>
                <c:pt idx="31">
                  <c:v>7.0000000000003393E-4</c:v>
                </c:pt>
                <c:pt idx="32">
                  <c:v>7.0000000000003393E-4</c:v>
                </c:pt>
                <c:pt idx="33">
                  <c:v>6.0000000000004494E-4</c:v>
                </c:pt>
                <c:pt idx="34">
                  <c:v>4.9999999999994493E-4</c:v>
                </c:pt>
                <c:pt idx="35">
                  <c:v>3.9999999999995595E-4</c:v>
                </c:pt>
                <c:pt idx="36" formatCode="0.00E+00">
                  <c:v>2.9999999999996696E-4</c:v>
                </c:pt>
                <c:pt idx="37" formatCode="0.00E+00">
                  <c:v>1.9999999999997797E-4</c:v>
                </c:pt>
                <c:pt idx="38" formatCode="0.00E+00">
                  <c:v>1.9999999999997797E-4</c:v>
                </c:pt>
                <c:pt idx="39" formatCode="0.00E+00">
                  <c:v>9.9999999999988987E-5</c:v>
                </c:pt>
              </c:numCache>
            </c:numRef>
          </c:yVal>
          <c:smooth val="0"/>
          <c:extLst>
            <c:ext xmlns:c16="http://schemas.microsoft.com/office/drawing/2014/chart" uri="{C3380CC4-5D6E-409C-BE32-E72D297353CC}">
              <c16:uniqueId val="{00000009-57C7-4700-AC58-D5AC36D07D2C}"/>
            </c:ext>
          </c:extLst>
        </c:ser>
        <c:ser>
          <c:idx val="10"/>
          <c:order val="6"/>
          <c:tx>
            <c:strRef>
              <c:f>Sheet1!$L$1</c:f>
              <c:strCache>
                <c:ptCount val="1"/>
                <c:pt idx="0">
                  <c:v>Rest. (wifi)</c:v>
                </c:pt>
              </c:strCache>
            </c:strRef>
          </c:tx>
          <c:spPr>
            <a:ln w="19050" cap="rnd">
              <a:solidFill>
                <a:srgbClr val="4285F4"/>
              </a:solidFill>
              <a:round/>
            </a:ln>
            <a:effectLst/>
          </c:spPr>
          <c:marker>
            <c:symbol val="none"/>
          </c:marker>
          <c:xVal>
            <c:numRef>
              <c:f>Sheet1!$K$2:$K$50</c:f>
              <c:numCache>
                <c:formatCode>General</c:formatCode>
                <c:ptCount val="49"/>
                <c:pt idx="0">
                  <c:v>1</c:v>
                </c:pt>
                <c:pt idx="1">
                  <c:v>1.0389999999999999</c:v>
                </c:pt>
                <c:pt idx="2">
                  <c:v>1.081</c:v>
                </c:pt>
                <c:pt idx="3">
                  <c:v>1.1279999999999999</c:v>
                </c:pt>
                <c:pt idx="4">
                  <c:v>1.1850000000000001</c:v>
                </c:pt>
                <c:pt idx="5">
                  <c:v>1.254</c:v>
                </c:pt>
                <c:pt idx="6">
                  <c:v>1.343</c:v>
                </c:pt>
                <c:pt idx="7">
                  <c:v>1.4850000000000001</c:v>
                </c:pt>
                <c:pt idx="8">
                  <c:v>1.7090000000000001</c:v>
                </c:pt>
                <c:pt idx="9">
                  <c:v>2.4900000000000002</c:v>
                </c:pt>
                <c:pt idx="10">
                  <c:v>2.702</c:v>
                </c:pt>
                <c:pt idx="11">
                  <c:v>2.956</c:v>
                </c:pt>
                <c:pt idx="12">
                  <c:v>3.302</c:v>
                </c:pt>
                <c:pt idx="13">
                  <c:v>3.7120000000000002</c:v>
                </c:pt>
                <c:pt idx="14">
                  <c:v>4.3540000000000001</c:v>
                </c:pt>
                <c:pt idx="15">
                  <c:v>5.2969999999999997</c:v>
                </c:pt>
                <c:pt idx="16">
                  <c:v>6.7670000000000003</c:v>
                </c:pt>
                <c:pt idx="17">
                  <c:v>9.7759999999999998</c:v>
                </c:pt>
                <c:pt idx="18">
                  <c:v>20.193999999999999</c:v>
                </c:pt>
                <c:pt idx="19">
                  <c:v>23.928000000000001</c:v>
                </c:pt>
                <c:pt idx="20">
                  <c:v>29.135000000000002</c:v>
                </c:pt>
                <c:pt idx="21">
                  <c:v>37.537999999999997</c:v>
                </c:pt>
                <c:pt idx="22">
                  <c:v>51.072000000000003</c:v>
                </c:pt>
                <c:pt idx="23">
                  <c:v>62.524000000000001</c:v>
                </c:pt>
                <c:pt idx="24">
                  <c:v>96.099000000000004</c:v>
                </c:pt>
                <c:pt idx="25">
                  <c:v>137.67500000000001</c:v>
                </c:pt>
                <c:pt idx="26">
                  <c:v>200.50200000000001</c:v>
                </c:pt>
                <c:pt idx="27">
                  <c:v>387.12299999999999</c:v>
                </c:pt>
                <c:pt idx="28">
                  <c:v>395.80900000000003</c:v>
                </c:pt>
                <c:pt idx="29">
                  <c:v>563.21199999999999</c:v>
                </c:pt>
                <c:pt idx="30">
                  <c:v>578.20000000000005</c:v>
                </c:pt>
                <c:pt idx="31">
                  <c:v>679.55899999999997</c:v>
                </c:pt>
                <c:pt idx="32">
                  <c:v>972.48199999999997</c:v>
                </c:pt>
                <c:pt idx="33">
                  <c:v>1173.68</c:v>
                </c:pt>
                <c:pt idx="34">
                  <c:v>1713.38</c:v>
                </c:pt>
                <c:pt idx="35">
                  <c:v>1948.5</c:v>
                </c:pt>
                <c:pt idx="36">
                  <c:v>4640.96</c:v>
                </c:pt>
                <c:pt idx="37">
                  <c:v>23076.3</c:v>
                </c:pt>
              </c:numCache>
            </c:numRef>
          </c:xVal>
          <c:yVal>
            <c:numRef>
              <c:f>Sheet1!$L$2:$L$50</c:f>
              <c:numCache>
                <c:formatCode>General</c:formatCode>
                <c:ptCount val="49"/>
                <c:pt idx="0">
                  <c:v>0.99990000000000001</c:v>
                </c:pt>
                <c:pt idx="1">
                  <c:v>0.9</c:v>
                </c:pt>
                <c:pt idx="2">
                  <c:v>0.8</c:v>
                </c:pt>
                <c:pt idx="3">
                  <c:v>0.7</c:v>
                </c:pt>
                <c:pt idx="4">
                  <c:v>0.6</c:v>
                </c:pt>
                <c:pt idx="5">
                  <c:v>0.5</c:v>
                </c:pt>
                <c:pt idx="6">
                  <c:v>0.4</c:v>
                </c:pt>
                <c:pt idx="7">
                  <c:v>0.30000000000000004</c:v>
                </c:pt>
                <c:pt idx="8">
                  <c:v>0.19999999999999996</c:v>
                </c:pt>
                <c:pt idx="9">
                  <c:v>9.9999999999999978E-2</c:v>
                </c:pt>
                <c:pt idx="10">
                  <c:v>8.9999999999999969E-2</c:v>
                </c:pt>
                <c:pt idx="11">
                  <c:v>7.999999999999996E-2</c:v>
                </c:pt>
                <c:pt idx="12">
                  <c:v>6.9999999999999951E-2</c:v>
                </c:pt>
                <c:pt idx="13">
                  <c:v>6.0000000000000053E-2</c:v>
                </c:pt>
                <c:pt idx="14">
                  <c:v>5.0000000000000044E-2</c:v>
                </c:pt>
                <c:pt idx="15">
                  <c:v>4.0000000000000036E-2</c:v>
                </c:pt>
                <c:pt idx="16">
                  <c:v>3.0000000000000027E-2</c:v>
                </c:pt>
                <c:pt idx="17">
                  <c:v>2.0000000000000018E-2</c:v>
                </c:pt>
                <c:pt idx="18">
                  <c:v>1.0000000000000009E-2</c:v>
                </c:pt>
                <c:pt idx="19">
                  <c:v>9.000000000000008E-3</c:v>
                </c:pt>
                <c:pt idx="20">
                  <c:v>8.0000000000000071E-3</c:v>
                </c:pt>
                <c:pt idx="21">
                  <c:v>7.0000000000000062E-3</c:v>
                </c:pt>
                <c:pt idx="22">
                  <c:v>6.0000000000000053E-3</c:v>
                </c:pt>
                <c:pt idx="23">
                  <c:v>5.0000000000000044E-3</c:v>
                </c:pt>
                <c:pt idx="24">
                  <c:v>4.0000000000000036E-3</c:v>
                </c:pt>
                <c:pt idx="25">
                  <c:v>3.0000000000000027E-3</c:v>
                </c:pt>
                <c:pt idx="26">
                  <c:v>2.0000000000000018E-3</c:v>
                </c:pt>
                <c:pt idx="27">
                  <c:v>1.0000000000000009E-3</c:v>
                </c:pt>
                <c:pt idx="28">
                  <c:v>9.000000000000119E-4</c:v>
                </c:pt>
                <c:pt idx="29">
                  <c:v>9.000000000000119E-4</c:v>
                </c:pt>
                <c:pt idx="30">
                  <c:v>8.0000000000002292E-4</c:v>
                </c:pt>
                <c:pt idx="31">
                  <c:v>7.0000000000003393E-4</c:v>
                </c:pt>
                <c:pt idx="32">
                  <c:v>6.0000000000004494E-4</c:v>
                </c:pt>
                <c:pt idx="33">
                  <c:v>4.9999999999994493E-4</c:v>
                </c:pt>
                <c:pt idx="34">
                  <c:v>3.9999999999995595E-4</c:v>
                </c:pt>
                <c:pt idx="35">
                  <c:v>2.9999999999996696E-4</c:v>
                </c:pt>
                <c:pt idx="36">
                  <c:v>1.9999999999997797E-4</c:v>
                </c:pt>
                <c:pt idx="37">
                  <c:v>9.9999999999988987E-5</c:v>
                </c:pt>
              </c:numCache>
            </c:numRef>
          </c:yVal>
          <c:smooth val="0"/>
          <c:extLst>
            <c:ext xmlns:c16="http://schemas.microsoft.com/office/drawing/2014/chart" uri="{C3380CC4-5D6E-409C-BE32-E72D297353CC}">
              <c16:uniqueId val="{0000000B-57C7-4700-AC58-D5AC36D07D2C}"/>
            </c:ext>
          </c:extLst>
        </c:ser>
        <c:dLbls>
          <c:showLegendKey val="0"/>
          <c:showVal val="0"/>
          <c:showCatName val="0"/>
          <c:showSerName val="0"/>
          <c:showPercent val="0"/>
          <c:showBubbleSize val="0"/>
        </c:dLbls>
        <c:axId val="663487919"/>
        <c:axId val="663485839"/>
      </c:scatterChart>
      <c:valAx>
        <c:axId val="663487919"/>
        <c:scaling>
          <c:logBase val="10"/>
          <c:orientation val="minMax"/>
          <c:max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altLang="zh-CN" dirty="0"/>
                  <a:t>Bandwidth</a:t>
                </a:r>
                <a:r>
                  <a:rPr lang="en-US" altLang="zh-CN" baseline="0" dirty="0"/>
                  <a:t> drop</a:t>
                </a:r>
                <a:endParaRPr lang="en-US" altLang="zh-CN" dirty="0"/>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title>
        <c:numFmt formatCode="&quot;1/&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crossAx val="663485839"/>
        <c:crossesAt val="1.0000000000000002E-3"/>
        <c:crossBetween val="midCat"/>
      </c:valAx>
      <c:valAx>
        <c:axId val="663485839"/>
        <c:scaling>
          <c:logBase val="10"/>
          <c:orientation val="minMax"/>
          <c:min val="1.0000000000000002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altLang="zh-CN" dirty="0"/>
                  <a:t>CCDF</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crossAx val="66348791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FIFO</c:v>
                </c:pt>
              </c:strCache>
            </c:strRef>
          </c:tx>
          <c:spPr>
            <a:solidFill>
              <a:srgbClr val="DB4437"/>
            </a:solidFill>
            <a:ln w="12700">
              <a:solidFill>
                <a:schemeClr val="dk1"/>
              </a:solidFill>
            </a:ln>
            <a:effectLst/>
          </c:spPr>
          <c:invertIfNegative val="0"/>
          <c:cat>
            <c:strRef>
              <c:f>Sheet1!$A$2:$A$6</c:f>
              <c:strCache>
                <c:ptCount val="5"/>
                <c:pt idx="0">
                  <c:v>W1</c:v>
                </c:pt>
                <c:pt idx="1">
                  <c:v>W2</c:v>
                </c:pt>
                <c:pt idx="2">
                  <c:v>C1</c:v>
                </c:pt>
                <c:pt idx="3">
                  <c:v>C2</c:v>
                </c:pt>
                <c:pt idx="4">
                  <c:v>C3</c:v>
                </c:pt>
              </c:strCache>
            </c:strRef>
          </c:cat>
          <c:val>
            <c:numRef>
              <c:f>Sheet1!$B$2:$B$6</c:f>
              <c:numCache>
                <c:formatCode>0.0%</c:formatCode>
                <c:ptCount val="5"/>
                <c:pt idx="0">
                  <c:v>1.9300000000000001E-2</c:v>
                </c:pt>
                <c:pt idx="1">
                  <c:v>3.8999999999999998E-3</c:v>
                </c:pt>
                <c:pt idx="2">
                  <c:v>6.9999999999999999E-4</c:v>
                </c:pt>
                <c:pt idx="3">
                  <c:v>1.21E-2</c:v>
                </c:pt>
                <c:pt idx="4">
                  <c:v>2.6100000000000002E-2</c:v>
                </c:pt>
              </c:numCache>
            </c:numRef>
          </c:val>
          <c:extLst>
            <c:ext xmlns:c16="http://schemas.microsoft.com/office/drawing/2014/chart" uri="{C3380CC4-5D6E-409C-BE32-E72D297353CC}">
              <c16:uniqueId val="{00000000-C922-4B24-B6C6-9C43C6E89702}"/>
            </c:ext>
          </c:extLst>
        </c:ser>
        <c:ser>
          <c:idx val="1"/>
          <c:order val="1"/>
          <c:tx>
            <c:strRef>
              <c:f>Sheet1!$C$1</c:f>
              <c:strCache>
                <c:ptCount val="1"/>
                <c:pt idx="0">
                  <c:v>CoDel</c:v>
                </c:pt>
              </c:strCache>
            </c:strRef>
          </c:tx>
          <c:spPr>
            <a:pattFill prst="wdUpDiag">
              <a:fgClr>
                <a:srgbClr val="4285F4"/>
              </a:fgClr>
              <a:bgClr>
                <a:schemeClr val="bg1"/>
              </a:bgClr>
            </a:pattFill>
            <a:ln w="12700">
              <a:solidFill>
                <a:schemeClr val="dk1"/>
              </a:solidFill>
            </a:ln>
            <a:effectLst/>
          </c:spPr>
          <c:invertIfNegative val="0"/>
          <c:cat>
            <c:strRef>
              <c:f>Sheet1!$A$2:$A$6</c:f>
              <c:strCache>
                <c:ptCount val="5"/>
                <c:pt idx="0">
                  <c:v>W1</c:v>
                </c:pt>
                <c:pt idx="1">
                  <c:v>W2</c:v>
                </c:pt>
                <c:pt idx="2">
                  <c:v>C1</c:v>
                </c:pt>
                <c:pt idx="3">
                  <c:v>C2</c:v>
                </c:pt>
                <c:pt idx="4">
                  <c:v>C3</c:v>
                </c:pt>
              </c:strCache>
            </c:strRef>
          </c:cat>
          <c:val>
            <c:numRef>
              <c:f>Sheet1!$C$2:$C$6</c:f>
              <c:numCache>
                <c:formatCode>0.0%</c:formatCode>
                <c:ptCount val="5"/>
                <c:pt idx="0">
                  <c:v>1.6400000000000001E-2</c:v>
                </c:pt>
                <c:pt idx="1">
                  <c:v>4.7000000000000002E-3</c:v>
                </c:pt>
                <c:pt idx="2">
                  <c:v>8.0000000000000004E-4</c:v>
                </c:pt>
                <c:pt idx="3">
                  <c:v>1.49E-2</c:v>
                </c:pt>
                <c:pt idx="4">
                  <c:v>3.2899999999999999E-2</c:v>
                </c:pt>
              </c:numCache>
            </c:numRef>
          </c:val>
          <c:extLst>
            <c:ext xmlns:c16="http://schemas.microsoft.com/office/drawing/2014/chart" uri="{C3380CC4-5D6E-409C-BE32-E72D297353CC}">
              <c16:uniqueId val="{00000001-C922-4B24-B6C6-9C43C6E89702}"/>
            </c:ext>
          </c:extLst>
        </c:ser>
        <c:ser>
          <c:idx val="2"/>
          <c:order val="2"/>
          <c:tx>
            <c:strRef>
              <c:f>Sheet1!$D$1</c:f>
              <c:strCache>
                <c:ptCount val="1"/>
                <c:pt idx="0">
                  <c:v>Zhuge</c:v>
                </c:pt>
              </c:strCache>
            </c:strRef>
          </c:tx>
          <c:spPr>
            <a:pattFill prst="wdDnDiag">
              <a:fgClr>
                <a:srgbClr val="0F9D58"/>
              </a:fgClr>
              <a:bgClr>
                <a:schemeClr val="bg1"/>
              </a:bgClr>
            </a:pattFill>
            <a:ln w="12700">
              <a:solidFill>
                <a:schemeClr val="dk1"/>
              </a:solidFill>
            </a:ln>
            <a:effectLst/>
          </c:spPr>
          <c:invertIfNegative val="0"/>
          <c:cat>
            <c:strRef>
              <c:f>Sheet1!$A$2:$A$6</c:f>
              <c:strCache>
                <c:ptCount val="5"/>
                <c:pt idx="0">
                  <c:v>W1</c:v>
                </c:pt>
                <c:pt idx="1">
                  <c:v>W2</c:v>
                </c:pt>
                <c:pt idx="2">
                  <c:v>C1</c:v>
                </c:pt>
                <c:pt idx="3">
                  <c:v>C2</c:v>
                </c:pt>
                <c:pt idx="4">
                  <c:v>C3</c:v>
                </c:pt>
              </c:strCache>
            </c:strRef>
          </c:cat>
          <c:val>
            <c:numRef>
              <c:f>Sheet1!$D$2:$D$6</c:f>
              <c:numCache>
                <c:formatCode>0.0%</c:formatCode>
                <c:ptCount val="5"/>
                <c:pt idx="0">
                  <c:v>7.1000000000000004E-3</c:v>
                </c:pt>
                <c:pt idx="1">
                  <c:v>1E-3</c:v>
                </c:pt>
                <c:pt idx="2">
                  <c:v>2.0000000000000001E-4</c:v>
                </c:pt>
                <c:pt idx="3">
                  <c:v>7.3000000000000001E-3</c:v>
                </c:pt>
                <c:pt idx="4">
                  <c:v>1.7999999999999999E-2</c:v>
                </c:pt>
              </c:numCache>
            </c:numRef>
          </c:val>
          <c:extLst>
            <c:ext xmlns:c16="http://schemas.microsoft.com/office/drawing/2014/chart" uri="{C3380CC4-5D6E-409C-BE32-E72D297353CC}">
              <c16:uniqueId val="{00000002-C922-4B24-B6C6-9C43C6E89702}"/>
            </c:ext>
          </c:extLst>
        </c:ser>
        <c:dLbls>
          <c:showLegendKey val="0"/>
          <c:showVal val="0"/>
          <c:showCatName val="0"/>
          <c:showSerName val="0"/>
          <c:showPercent val="0"/>
          <c:showBubbleSize val="0"/>
        </c:dLbls>
        <c:gapWidth val="100"/>
        <c:overlap val="-20"/>
        <c:axId val="2036094384"/>
        <c:axId val="2036089392"/>
      </c:barChart>
      <c:catAx>
        <c:axId val="203609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crossAx val="2036089392"/>
        <c:crosses val="autoZero"/>
        <c:auto val="1"/>
        <c:lblAlgn val="ctr"/>
        <c:lblOffset val="100"/>
        <c:noMultiLvlLbl val="0"/>
      </c:catAx>
      <c:valAx>
        <c:axId val="2036089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a:t>P(Network RTT &gt; 200ms)</a:t>
                </a:r>
              </a:p>
            </c:rich>
          </c:tx>
          <c:layout>
            <c:manualLayout>
              <c:xMode val="edge"/>
              <c:yMode val="edge"/>
              <c:x val="3.6189682378545501E-2"/>
              <c:y val="1.4090939475543848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crossAx val="203609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8ADB39-4A7C-4CB0-93B9-18418AB5D645}" type="datetimeFigureOut">
              <a:rPr lang="zh-CN" altLang="en-US" smtClean="0"/>
              <a:t>2022/8/18</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94055-DEF7-4657-AAEB-D3FD993DCBA6}" type="slidenum">
              <a:rPr lang="zh-CN" altLang="en-US" smtClean="0"/>
              <a:t>‹#›</a:t>
            </a:fld>
            <a:endParaRPr lang="zh-CN" altLang="en-US"/>
          </a:p>
        </p:txBody>
      </p:sp>
    </p:spTree>
    <p:extLst>
      <p:ext uri="{BB962C8B-B14F-4D97-AF65-F5344CB8AC3E}">
        <p14:creationId xmlns:p14="http://schemas.microsoft.com/office/powerpoint/2010/main" val="669084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Hello everyone, I’m Zili from Tsinghua University.</a:t>
            </a:r>
          </a:p>
          <a:p>
            <a:r>
              <a:rPr lang="en-US" altLang="zh-CN" dirty="0"/>
              <a:t>I’m going to introduce our work to achieve consistent low latency for wireless real-time communications with the shortest control loop.</a:t>
            </a:r>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a:t>
            </a:fld>
            <a:endParaRPr lang="zh-CN" altLang="en-US"/>
          </a:p>
        </p:txBody>
      </p:sp>
    </p:spTree>
    <p:extLst>
      <p:ext uri="{BB962C8B-B14F-4D97-AF65-F5344CB8AC3E}">
        <p14:creationId xmlns:p14="http://schemas.microsoft.com/office/powerpoint/2010/main" val="2949882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695C3B5-0E3C-4AFF-ADC3-E1DA6ABA4B31}"/>
              </a:ext>
            </a:extLst>
          </p:cNvPr>
          <p:cNvSpPr>
            <a:spLocks noGrp="1"/>
          </p:cNvSpPr>
          <p:nvPr>
            <p:ph type="body" idx="1"/>
          </p:nvPr>
        </p:nvSpPr>
        <p:spPr/>
        <p:txBody>
          <a:bodyPr/>
          <a:lstStyle/>
          <a:p>
            <a:r>
              <a:rPr lang="en-US" altLang="zh-CN" dirty="0"/>
              <a:t>Real-time communication, or RTC, is one of the most popular network applications, especially since the start of the pandemic. </a:t>
            </a:r>
          </a:p>
          <a:p>
            <a:r>
              <a:rPr lang="en-US" altLang="zh-CN" dirty="0"/>
              <a:t>2021 is the era of real-time </a:t>
            </a:r>
            <a:r>
              <a:rPr lang="en-US" altLang="zh-CN" dirty="0" err="1"/>
              <a:t>communicaions</a:t>
            </a:r>
            <a:r>
              <a:rPr lang="en-US" altLang="zh-CN" dirty="0"/>
              <a:t>.</a:t>
            </a:r>
          </a:p>
          <a:p>
            <a:r>
              <a:rPr lang="en-US" altLang="zh-CN" dirty="0"/>
              <a:t>Now we use videoconferencing for work, cloud gaming for entertainment, remote control and surgery in respective fields.</a:t>
            </a:r>
          </a:p>
          <a:p>
            <a:r>
              <a:rPr lang="en-US" altLang="zh-CN" dirty="0"/>
              <a:t>Even SIGCOMM has been held virtually via Zoom in the previous two years.</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An outstanding feature of RTC is that it requires a consistent low latency, or it needs to optimize the tail latency.</a:t>
            </a:r>
          </a:p>
          <a:p>
            <a:r>
              <a:rPr kumimoji="1" lang="en-US" altLang="zh-CN" dirty="0"/>
              <a:t>For real-time communications such as live streaming, video conferencing, cloud gaming, and VR/AR, this is very important.</a:t>
            </a:r>
          </a:p>
          <a:p>
            <a:r>
              <a:rPr kumimoji="1" lang="en-US" altLang="zh-CN" dirty="0"/>
              <a:t>For example, if a video call session has a 99th percentile latency of 200 millisecond, above which users will experience stutters, this implies a video stutter of one second in every a hundred seconds.</a:t>
            </a:r>
          </a:p>
          <a:p>
            <a:r>
              <a:rPr kumimoji="1" lang="en-US" altLang="zh-CN" dirty="0"/>
              <a:t>Therefore, even a small degradation at the tail will severely degrade the experience of video conferencing or cloud gaming.</a:t>
            </a:r>
            <a:endParaRPr kumimoji="1" lang="zh-CN" altLang="en-US" dirty="0"/>
          </a:p>
          <a:p>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a:t>
            </a:fld>
            <a:endParaRPr lang="zh-CN" altLang="en-US"/>
          </a:p>
        </p:txBody>
      </p:sp>
    </p:spTree>
    <p:extLst>
      <p:ext uri="{BB962C8B-B14F-4D97-AF65-F5344CB8AC3E}">
        <p14:creationId xmlns:p14="http://schemas.microsoft.com/office/powerpoint/2010/main" val="957459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We then want to see where is the bottleneck of the tail.</a:t>
            </a:r>
          </a:p>
          <a:p>
            <a:r>
              <a:rPr kumimoji="1" lang="en-US" altLang="zh-CN" dirty="0"/>
              <a:t>We collaborate with Alibaba and measure the performance of an RTC service in production.</a:t>
            </a:r>
          </a:p>
          <a:p>
            <a:r>
              <a:rPr kumimoji="1" lang="en-US" altLang="zh-CN" dirty="0"/>
              <a:t>The x-axis is the network RTT measured from the server, and the y-axis is the complementary CDF.</a:t>
            </a:r>
          </a:p>
          <a:p>
            <a:r>
              <a:rPr kumimoji="1" lang="en-US" altLang="zh-CN" dirty="0"/>
              <a:t>We categorize the measurement results based on the type of the access network.</a:t>
            </a:r>
          </a:p>
          <a:p>
            <a:r>
              <a:rPr kumimoji="1" lang="en-US" altLang="zh-CN" dirty="0"/>
              <a:t>We can see from the measurement that users with different networks do not diverge at the median percentiles.</a:t>
            </a:r>
          </a:p>
          <a:p>
            <a:r>
              <a:rPr kumimoji="1" lang="en-US" altLang="zh-CN" dirty="0"/>
              <a:t>However, the distribution at the tail diverge significantly.</a:t>
            </a:r>
          </a:p>
          <a:p>
            <a:r>
              <a:rPr kumimoji="1" lang="en-US" altLang="zh-CN" dirty="0" err="1"/>
              <a:t>WiFi</a:t>
            </a:r>
            <a:r>
              <a:rPr kumimoji="1" lang="en-US" altLang="zh-CN" dirty="0"/>
              <a:t> and 4G users are two order of magnitudes more likely to have a high RTT at the tail.</a:t>
            </a:r>
          </a:p>
          <a:p>
            <a:r>
              <a:rPr kumimoji="1" lang="en-US" altLang="zh-CN" dirty="0"/>
              <a:t>And in a real scenario where Alice may have videoconferences with the teammates, such a degradation will result in stutters.</a:t>
            </a:r>
            <a:endParaRPr kumimoji="1" lang="zh-CN" altLang="en-US" dirty="0"/>
          </a:p>
          <a:p>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4</a:t>
            </a:fld>
            <a:endParaRPr lang="zh-CN" altLang="en-US"/>
          </a:p>
        </p:txBody>
      </p:sp>
    </p:spTree>
    <p:extLst>
      <p:ext uri="{BB962C8B-B14F-4D97-AF65-F5344CB8AC3E}">
        <p14:creationId xmlns:p14="http://schemas.microsoft.com/office/powerpoint/2010/main" val="409701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Note that we are measuring millions of users every day for a week.</a:t>
            </a:r>
          </a:p>
          <a:p>
            <a:r>
              <a:rPr kumimoji="1" lang="en-US" altLang="zh-CN" dirty="0"/>
              <a:t>The only difference is the last-mile access network, or they are wired or wireless 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Okay, so what happened at the last mile of wireless network?</a:t>
            </a:r>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5</a:t>
            </a:fld>
            <a:endParaRPr lang="zh-CN" altLang="en-US"/>
          </a:p>
        </p:txBody>
      </p:sp>
    </p:spTree>
    <p:extLst>
      <p:ext uri="{BB962C8B-B14F-4D97-AF65-F5344CB8AC3E}">
        <p14:creationId xmlns:p14="http://schemas.microsoft.com/office/powerpoint/2010/main" val="2701321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Our observation here is that there are more rapid bandwidth drops in the wireless network. </a:t>
            </a:r>
          </a:p>
          <a:p>
            <a:r>
              <a:rPr kumimoji="1" lang="en-US" altLang="zh-CN" dirty="0"/>
              <a:t>For a wireless router, the downlink capacity could be fluctuating, due to the wireless interference from other users or devices such as microwaves.</a:t>
            </a:r>
          </a:p>
          <a:p>
            <a:r>
              <a:rPr kumimoji="1" lang="en-US" altLang="zh-CN" dirty="0"/>
              <a:t>We measure in several scenarios that how much is the bandwidth going to drop. In other words, if the previous bandwidth is one, what would the current bandwidth be.</a:t>
            </a:r>
          </a:p>
          <a:p>
            <a:r>
              <a:rPr kumimoji="1" lang="en-US" altLang="zh-CN" dirty="0"/>
              <a:t>Here, the x-axis is the magnitude of bandwidth drop, and the y-axis is the complementary CDF.</a:t>
            </a:r>
          </a:p>
          <a:p>
            <a:r>
              <a:rPr kumimoji="1" lang="en-US" altLang="zh-CN" dirty="0"/>
              <a:t>For the wired connection, as shown in the green line, 99% of bandwidth drops will only drop by less than a half.</a:t>
            </a:r>
          </a:p>
          <a:p>
            <a:r>
              <a:rPr kumimoji="1" lang="en-US" altLang="zh-CN" dirty="0"/>
              <a:t>However, for different wireless connections such as 4G, 5G and </a:t>
            </a:r>
            <a:r>
              <a:rPr kumimoji="1" lang="en-US" altLang="zh-CN" dirty="0" err="1"/>
              <a:t>WiFi</a:t>
            </a:r>
            <a:r>
              <a:rPr kumimoji="1" lang="en-US" altLang="zh-CN" dirty="0"/>
              <a:t>, the 99th percentile bandwidth drop is ranging from dropping to one sixth to one </a:t>
            </a:r>
            <a:r>
              <a:rPr kumimoji="1" lang="en-US" altLang="zh-CN" dirty="0" err="1"/>
              <a:t>fiftith</a:t>
            </a:r>
            <a:r>
              <a:rPr kumimoji="1" lang="en-US" altLang="zh-CN" dirty="0"/>
              <a:t>.</a:t>
            </a:r>
          </a:p>
          <a:p>
            <a:r>
              <a:rPr kumimoji="1" lang="en-US" altLang="zh-CN" dirty="0"/>
              <a:t>This is much more fluctuating than the wired connections.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6</a:t>
            </a:fld>
            <a:endParaRPr lang="zh-CN" altLang="en-US"/>
          </a:p>
        </p:txBody>
      </p:sp>
    </p:spTree>
    <p:extLst>
      <p:ext uri="{BB962C8B-B14F-4D97-AF65-F5344CB8AC3E}">
        <p14:creationId xmlns:p14="http://schemas.microsoft.com/office/powerpoint/2010/main" val="2051756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And such rapid bandwidth drops will result in rapid delay jitters.</a:t>
            </a:r>
          </a:p>
          <a:p>
            <a:r>
              <a:rPr kumimoji="1" lang="en-US" altLang="zh-CN" dirty="0"/>
              <a:t>We simplify the end-to-end transport path as in the figure.</a:t>
            </a:r>
          </a:p>
          <a:p>
            <a:r>
              <a:rPr kumimoji="1" lang="en-US" altLang="zh-CN" dirty="0"/>
              <a:t>The sender sends the traffic through the wide area network, to the last-mile access point, and via the downlink wireless link to the receiver. </a:t>
            </a:r>
          </a:p>
          <a:p>
            <a:r>
              <a:rPr kumimoji="1" lang="en-US" altLang="zh-CN" dirty="0"/>
              <a:t>Okay, now assume a congestion occurs at the downlink queue of the last-mile access point.</a:t>
            </a:r>
          </a:p>
          <a:p>
            <a:r>
              <a:rPr kumimoji="1" lang="en-US" altLang="zh-CN" dirty="0"/>
              <a:t>So the access point is the congestion point. </a:t>
            </a:r>
          </a:p>
          <a:p>
            <a:r>
              <a:rPr kumimoji="1" lang="en-US" altLang="zh-CN" dirty="0"/>
              <a:t>Specifically, if a new packet arrives at the downlink queue, and observes the congestion. </a:t>
            </a:r>
          </a:p>
          <a:p>
            <a:r>
              <a:rPr kumimoji="1" lang="en-US" altLang="zh-CN" dirty="0"/>
              <a:t>It cannot tell the sender immediately, because that packet is also stuck on the way!</a:t>
            </a:r>
          </a:p>
          <a:p>
            <a:r>
              <a:rPr kumimoji="1" lang="en-US" altLang="zh-CN" dirty="0"/>
              <a:t>It first needs to go through the downlink queue, then through the wireless downlink, and be reflected by the receiver, finally reaches the sender.</a:t>
            </a:r>
          </a:p>
          <a:p>
            <a:r>
              <a:rPr kumimoji="1" lang="en-US" altLang="zh-CN" dirty="0"/>
              <a:t>Only after the whole control loop marked in blue could the sender have any reaction.</a:t>
            </a:r>
          </a:p>
          <a:p>
            <a:r>
              <a:rPr kumimoji="1" lang="en-US" altLang="zh-CN" dirty="0"/>
              <a:t>However, as we can see from the figure, the control loop from the congestion point to the reaction point, is actually redundant by going through the downlink queue, and wireless links.</a:t>
            </a:r>
          </a:p>
          <a:p>
            <a:r>
              <a:rPr kumimoji="1" lang="en-US" altLang="zh-CN" dirty="0"/>
              <a:t>Moreover, when the congestion happens, it is usually the downlink queuing delay, wireless link delays that dominate the end-to-end latency, which means that the control loop could also inflate in this case.</a:t>
            </a:r>
          </a:p>
          <a:p>
            <a:r>
              <a:rPr kumimoji="1" lang="en-US" altLang="zh-CN" dirty="0"/>
              <a:t>Therefore, the congestion control cannot really help itself too much. The question is how could the sender get the congestion signals faster in this case?</a:t>
            </a:r>
          </a:p>
          <a:p>
            <a:endParaRPr kumimoji="1" lang="en-US" altLang="zh-CN"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7</a:t>
            </a:fld>
            <a:endParaRPr lang="zh-CN" altLang="en-US"/>
          </a:p>
        </p:txBody>
      </p:sp>
    </p:spTree>
    <p:extLst>
      <p:ext uri="{BB962C8B-B14F-4D97-AF65-F5344CB8AC3E}">
        <p14:creationId xmlns:p14="http://schemas.microsoft.com/office/powerpoint/2010/main" val="3230865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Now I’m going to talk about our design, </a:t>
            </a:r>
            <a:r>
              <a:rPr kumimoji="1" lang="en-US" altLang="zh-CN" dirty="0" err="1"/>
              <a:t>Zhuge</a:t>
            </a:r>
            <a:r>
              <a:rPr kumimoji="1" lang="en-US" altLang="zh-CN" dirty="0"/>
              <a:t>, or you can also call it Z-huge for your convenience.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Our idea is straightforward.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Since whatever happens on the wireless link, like interference of competition, it has already happened.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So the important thing is to have rapid reactions and tell the sender as soon as possible to reduce the sending rate so that it could adapt to the bandwidth drop quickly.</a:t>
            </a:r>
          </a:p>
          <a:p>
            <a:r>
              <a:rPr kumimoji="1" lang="en-US" altLang="zh-CN" dirty="0"/>
              <a:t>When the congestion starts to form in the access point, if we could somehow piggyback the congestion information directly to the sender, we could then eliminate the inflated control loop!</a:t>
            </a:r>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8</a:t>
            </a:fld>
            <a:endParaRPr lang="zh-CN" altLang="en-US"/>
          </a:p>
        </p:txBody>
      </p:sp>
    </p:spTree>
    <p:extLst>
      <p:ext uri="{BB962C8B-B14F-4D97-AF65-F5344CB8AC3E}">
        <p14:creationId xmlns:p14="http://schemas.microsoft.com/office/powerpoint/2010/main" val="3517460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But what can we do to reduce the control loop, for example can we design a new protocol?</a:t>
            </a:r>
          </a:p>
          <a:p>
            <a:r>
              <a:rPr kumimoji="1" lang="en-US" altLang="zh-CN" dirty="0"/>
              <a:t>If we want to piggyback the congestion message from the access point to the sender, we need to modify both the access point and the sender.</a:t>
            </a:r>
          </a:p>
          <a:p>
            <a:r>
              <a:rPr kumimoji="1" lang="en-US" altLang="zh-CN" dirty="0"/>
              <a:t>Unfortunately, the senders are usually the content provider like zoom, google, and the access points are maintained by the router vendors like cisco and </a:t>
            </a:r>
            <a:r>
              <a:rPr kumimoji="1" lang="en-US" altLang="zh-CN" dirty="0" err="1"/>
              <a:t>netgear</a:t>
            </a:r>
            <a:r>
              <a:rPr kumimoji="1" lang="en-US" altLang="zh-CN" dirty="0"/>
              <a:t>.</a:t>
            </a:r>
          </a:p>
          <a:p>
            <a:r>
              <a:rPr kumimoji="1" lang="en-US" altLang="zh-CN" dirty="0"/>
              <a:t>If we need to coordinate these two parties together to have such a protocol deployed, it’ll be extremely hard to deploy in practice.</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9</a:t>
            </a:fld>
            <a:endParaRPr lang="zh-CN" altLang="en-US"/>
          </a:p>
        </p:txBody>
      </p:sp>
    </p:spTree>
    <p:extLst>
      <p:ext uri="{BB962C8B-B14F-4D97-AF65-F5344CB8AC3E}">
        <p14:creationId xmlns:p14="http://schemas.microsoft.com/office/powerpoint/2010/main" val="190446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Since the control loop happens in the network, there is nothing we can do from the sender side.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dirty="0"/>
              <a:t>So we want to limit our modification to the router, and see if we can solve the problem by modifying the last-mile router only.</a:t>
            </a:r>
            <a:endParaRPr lang="en-US" altLang="zh-CN" sz="1200" b="0" i="0" u="none" strike="noStrike" baseline="0" dirty="0">
              <a:latin typeface="Candara" panose="020E0502030303020204" pitchFamily="34" charset="0"/>
            </a:endParaRPr>
          </a:p>
          <a:p>
            <a:pPr algn="l"/>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10</a:t>
            </a:fld>
            <a:endParaRPr lang="zh-CN" altLang="en-US"/>
          </a:p>
        </p:txBody>
      </p:sp>
    </p:spTree>
    <p:extLst>
      <p:ext uri="{BB962C8B-B14F-4D97-AF65-F5344CB8AC3E}">
        <p14:creationId xmlns:p14="http://schemas.microsoft.com/office/powerpoint/2010/main" val="358475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Subsequently, if we do not modify the sender, how could we send the network condition back to the sender?</a:t>
            </a:r>
          </a:p>
          <a:p>
            <a:r>
              <a:rPr kumimoji="1" lang="en-US" altLang="zh-CN" dirty="0"/>
              <a:t>Especially considering that there are various applications on video conferencing, cloud gaming, and live streaming;</a:t>
            </a:r>
          </a:p>
          <a:p>
            <a:r>
              <a:rPr kumimoji="1" lang="en-US" altLang="zh-CN" dirty="0"/>
              <a:t>Different protocols such as TCP QUIC and RTP</a:t>
            </a:r>
          </a:p>
          <a:p>
            <a:r>
              <a:rPr kumimoji="1" lang="en-US" altLang="zh-CN" dirty="0"/>
              <a:t>And also numerous congestion control algorithms in recent years on real-time communications.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11</a:t>
            </a:fld>
            <a:endParaRPr lang="zh-CN" altLang="en-US"/>
          </a:p>
        </p:txBody>
      </p:sp>
    </p:spTree>
    <p:extLst>
      <p:ext uri="{BB962C8B-B14F-4D97-AF65-F5344CB8AC3E}">
        <p14:creationId xmlns:p14="http://schemas.microsoft.com/office/powerpoint/2010/main" val="1038395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On the last-mile access point which connects to the sender via Ethernet and the receiver via wireless links,</a:t>
            </a:r>
          </a:p>
          <a:p>
            <a:r>
              <a:rPr kumimoji="1" lang="en-US" altLang="zh-CN" dirty="0"/>
              <a:t>the data flows of the downlink and uplink packets are presented in the slide.</a:t>
            </a:r>
          </a:p>
          <a:p>
            <a:r>
              <a:rPr kumimoji="1" lang="en-US" altLang="zh-CN" dirty="0"/>
              <a:t>We introduce a feedback updater to accordingly piggyback the network conditions into different protocols from the router back to the server.</a:t>
            </a:r>
          </a:p>
          <a:p>
            <a:r>
              <a:rPr kumimoji="1" lang="en-US" altLang="zh-CN" dirty="0"/>
              <a:t>And a fortune teller to tell the updater what information to notify back to the sender. </a:t>
            </a:r>
          </a:p>
          <a:p>
            <a:r>
              <a:rPr kumimoji="1" lang="en-US" altLang="zh-CN" dirty="0"/>
              <a:t>And I’m going to share several insights in the following slides.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12</a:t>
            </a:fld>
            <a:endParaRPr lang="zh-CN" altLang="en-US"/>
          </a:p>
        </p:txBody>
      </p:sp>
    </p:spTree>
    <p:extLst>
      <p:ext uri="{BB962C8B-B14F-4D97-AF65-F5344CB8AC3E}">
        <p14:creationId xmlns:p14="http://schemas.microsoft.com/office/powerpoint/2010/main" val="956580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For Feedback Updater [next slide]</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13</a:t>
            </a:fld>
            <a:endParaRPr lang="zh-CN" altLang="en-US"/>
          </a:p>
        </p:txBody>
      </p:sp>
    </p:spTree>
    <p:extLst>
      <p:ext uri="{BB962C8B-B14F-4D97-AF65-F5344CB8AC3E}">
        <p14:creationId xmlns:p14="http://schemas.microsoft.com/office/powerpoint/2010/main" val="256777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Our observation is to categorize them into two types – out of band feedback and in band feedback.</a:t>
            </a:r>
          </a:p>
          <a:p>
            <a:r>
              <a:rPr kumimoji="1" lang="en-US" altLang="zh-CN" dirty="0"/>
              <a:t>We then accordingly piggyback the information for different protocols.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14</a:t>
            </a:fld>
            <a:endParaRPr lang="zh-CN" altLang="en-US"/>
          </a:p>
        </p:txBody>
      </p:sp>
    </p:spTree>
    <p:extLst>
      <p:ext uri="{BB962C8B-B14F-4D97-AF65-F5344CB8AC3E}">
        <p14:creationId xmlns:p14="http://schemas.microsoft.com/office/powerpoint/2010/main" val="2483795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So what is out of band feedback and in band feedback?</a:t>
            </a:r>
          </a:p>
          <a:p>
            <a:r>
              <a:rPr kumimoji="1" lang="en-US" altLang="zh-CN" dirty="0"/>
              <a:t>Out of band feedback means that the feedback information is not in the payload of feedback packets.</a:t>
            </a:r>
          </a:p>
          <a:p>
            <a:r>
              <a:rPr kumimoji="1" lang="en-US" altLang="zh-CN" dirty="0"/>
              <a:t>For example, in TCP, the ACK packets do not carry any payload information.</a:t>
            </a:r>
          </a:p>
          <a:p>
            <a:r>
              <a:rPr kumimoji="1" lang="en-US" altLang="zh-CN" dirty="0"/>
              <a:t>It is the sender that receives the ACK packets, matches them with the timestamps of sending out, and calculates the network conditions.</a:t>
            </a:r>
          </a:p>
          <a:p>
            <a:r>
              <a:rPr kumimoji="1" lang="en-US" altLang="zh-CN" dirty="0"/>
              <a:t>In contrast, in band feedback is to explicitly write the network conditions, such as the time intervals between the arrivals of two packets, in the payload of the feedback packet.</a:t>
            </a:r>
          </a:p>
          <a:p>
            <a:r>
              <a:rPr kumimoji="1" lang="en-US" altLang="zh-CN" dirty="0"/>
              <a:t>The RTCP protocol, used by WebRTC, adopts this mechanism.</a:t>
            </a:r>
          </a:p>
          <a:p>
            <a:r>
              <a:rPr kumimoji="1" lang="en-US" altLang="zh-CN" dirty="0"/>
              <a:t>For out of band feedback, our solution is to delay the ACK packets with carefully designed time intervals to carry the network conditions back.</a:t>
            </a:r>
          </a:p>
          <a:p>
            <a:r>
              <a:rPr kumimoji="1" lang="en-US" altLang="zh-CN" dirty="0"/>
              <a:t>For in band feedback, we could directly overwrite the feedback information to carry the conditions back.</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15</a:t>
            </a:fld>
            <a:endParaRPr lang="zh-CN" altLang="en-US"/>
          </a:p>
        </p:txBody>
      </p:sp>
    </p:spTree>
    <p:extLst>
      <p:ext uri="{BB962C8B-B14F-4D97-AF65-F5344CB8AC3E}">
        <p14:creationId xmlns:p14="http://schemas.microsoft.com/office/powerpoint/2010/main" val="1766392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Let’s first take a look at the out of band feedback. </a:t>
            </a:r>
          </a:p>
          <a:p>
            <a:r>
              <a:rPr kumimoji="1" lang="en-US" altLang="zh-CN" dirty="0"/>
              <a:t>When the blue packet arrives at the congestion point and discover the congestion, without our solution, it needs to go through the whole feedback loop, as marked in blue.</a:t>
            </a:r>
          </a:p>
          <a:p>
            <a:r>
              <a:rPr kumimoji="1" lang="en-US" altLang="zh-CN" dirty="0"/>
              <a:t>Our observation is that it usually happens to have ACK packets in the reverse direction of the same flow in the same time, but acknowledge previous packets.</a:t>
            </a:r>
          </a:p>
          <a:p>
            <a:r>
              <a:rPr kumimoji="1" lang="en-US" altLang="zh-CN" dirty="0"/>
              <a:t>For example, the green packets in the figure.</a:t>
            </a:r>
          </a:p>
          <a:p>
            <a:r>
              <a:rPr kumimoji="1" lang="en-US" altLang="zh-CN" dirty="0"/>
              <a:t>We could actually adjust the intervals of these ACK packets to carry the delay increase information back.</a:t>
            </a:r>
          </a:p>
          <a:p>
            <a:r>
              <a:rPr kumimoji="1" lang="en-US" altLang="zh-CN" dirty="0"/>
              <a:t>In this way, the congestion message no longer needs to be stuck in the data path.</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16</a:t>
            </a:fld>
            <a:endParaRPr lang="zh-CN" altLang="en-US"/>
          </a:p>
        </p:txBody>
      </p:sp>
    </p:spTree>
    <p:extLst>
      <p:ext uri="{BB962C8B-B14F-4D97-AF65-F5344CB8AC3E}">
        <p14:creationId xmlns:p14="http://schemas.microsoft.com/office/powerpoint/2010/main" val="3876527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For in band feedback, where the feedback packet has the following format. </a:t>
            </a:r>
          </a:p>
          <a:p>
            <a:r>
              <a:rPr kumimoji="1" lang="en-US" altLang="zh-CN" dirty="0"/>
              <a:t>This format is the transport wide congestion control feedback from WebRTC.</a:t>
            </a:r>
          </a:p>
          <a:p>
            <a:r>
              <a:rPr kumimoji="1" lang="en-US" altLang="zh-CN" dirty="0"/>
              <a:t>We could just rewrite the respective field in the feedback to carry the information back.</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17</a:t>
            </a:fld>
            <a:endParaRPr lang="zh-CN" altLang="en-US"/>
          </a:p>
        </p:txBody>
      </p:sp>
    </p:spTree>
    <p:extLst>
      <p:ext uri="{BB962C8B-B14F-4D97-AF65-F5344CB8AC3E}">
        <p14:creationId xmlns:p14="http://schemas.microsoft.com/office/powerpoint/2010/main" val="4237176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Another important thing is how we should provide the right information back to the sender?</a:t>
            </a:r>
          </a:p>
          <a:p>
            <a:r>
              <a:rPr kumimoji="1" lang="en-US" altLang="zh-CN" dirty="0"/>
              <a:t>Since we have various congestion control algorithms, which are sensitive to different signals like RTT, delay gradients, loss or others, it is non trivial to tell them about the network condition.</a:t>
            </a:r>
          </a:p>
          <a:p>
            <a:r>
              <a:rPr kumimoji="1" lang="en-US" altLang="zh-CN" dirty="0"/>
              <a:t>So the question is how to delay or update the packets.</a:t>
            </a:r>
          </a:p>
          <a:p>
            <a:r>
              <a:rPr kumimoji="1" lang="en-US" altLang="zh-CN" dirty="0"/>
              <a:t>Our insight here is that all these congestion signals are actually processed from the timestamps of receiving packets at the sender side.</a:t>
            </a:r>
          </a:p>
          <a:p>
            <a:r>
              <a:rPr kumimoji="1" lang="en-US" altLang="zh-CN" dirty="0"/>
              <a:t>So what are these timestamps?</a:t>
            </a:r>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18</a:t>
            </a:fld>
            <a:endParaRPr lang="zh-CN" altLang="en-US"/>
          </a:p>
        </p:txBody>
      </p:sp>
    </p:spTree>
    <p:extLst>
      <p:ext uri="{BB962C8B-B14F-4D97-AF65-F5344CB8AC3E}">
        <p14:creationId xmlns:p14="http://schemas.microsoft.com/office/powerpoint/2010/main" val="1855011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From the view of the access point, the time to feedback or acknowledge a packet is just the time of queueing delay and wireless transmission delay.</a:t>
            </a:r>
          </a:p>
          <a:p>
            <a:r>
              <a:rPr kumimoji="1" lang="en-US" altLang="zh-CN" dirty="0"/>
              <a:t>In fact, we could accordingly predict these two parts of delay by measuring the queue size and transmission rate.</a:t>
            </a:r>
          </a:p>
          <a:p>
            <a:r>
              <a:rPr kumimoji="1" lang="en-US" altLang="zh-CN" dirty="0"/>
              <a:t>Please refer to the paper for more details on how we predict and avoid practical issues such as handling out-of-order packets etc.</a:t>
            </a:r>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19</a:t>
            </a:fld>
            <a:endParaRPr lang="zh-CN" altLang="en-US"/>
          </a:p>
        </p:txBody>
      </p:sp>
    </p:spTree>
    <p:extLst>
      <p:ext uri="{BB962C8B-B14F-4D97-AF65-F5344CB8AC3E}">
        <p14:creationId xmlns:p14="http://schemas.microsoft.com/office/powerpoint/2010/main" val="3121985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So we first perform an NS-3 simulation of </a:t>
            </a:r>
            <a:r>
              <a:rPr kumimoji="1" lang="en-US" altLang="zh-CN" dirty="0" err="1"/>
              <a:t>Zhuge</a:t>
            </a:r>
            <a:r>
              <a:rPr kumimoji="1" lang="en-US" altLang="zh-CN"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We implement </a:t>
            </a:r>
            <a:r>
              <a:rPr kumimoji="1" lang="en-US" altLang="zh-CN" dirty="0" err="1"/>
              <a:t>Zhuge</a:t>
            </a:r>
            <a:r>
              <a:rPr kumimoji="1" lang="en-US" altLang="zh-CN" dirty="0"/>
              <a:t> over the WebRTC.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For in band we use Google Congestion Control, or GCC, over RTP/RTCP. </a:t>
            </a:r>
          </a:p>
          <a:p>
            <a:r>
              <a:rPr kumimoji="1" lang="en-US" altLang="zh-CN" dirty="0"/>
              <a:t>We use five sets of real-world traces in different scenarios such as outdoor, office, restaurant, with 4G, 5G, and </a:t>
            </a:r>
            <a:r>
              <a:rPr kumimoji="1" lang="en-US" altLang="zh-CN" dirty="0" err="1"/>
              <a:t>WiFi</a:t>
            </a:r>
            <a:r>
              <a:rPr kumimoji="1" lang="en-US" altLang="zh-CN" dirty="0"/>
              <a:t> access network.</a:t>
            </a:r>
          </a:p>
          <a:p>
            <a:r>
              <a:rPr kumimoji="1" lang="en-US" altLang="zh-CN" dirty="0"/>
              <a:t>We also implement a series of baselines.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we compare </a:t>
            </a:r>
            <a:r>
              <a:rPr kumimoji="1" lang="en-US" altLang="zh-CN" dirty="0" err="1"/>
              <a:t>Zhuge</a:t>
            </a:r>
            <a:r>
              <a:rPr kumimoji="1" lang="en-US" altLang="zh-CN" dirty="0"/>
              <a:t> with two active queue management strategies, FIFO and </a:t>
            </a:r>
            <a:r>
              <a:rPr kumimoji="1" lang="en-US" altLang="zh-CN" dirty="0" err="1"/>
              <a:t>CoDel</a:t>
            </a:r>
            <a:r>
              <a:rPr kumimoji="1" lang="en-US" altLang="zh-CN" dirty="0"/>
              <a:t>, which are two options in Linux kernel.</a:t>
            </a:r>
          </a:p>
          <a:p>
            <a:r>
              <a:rPr kumimoji="1" lang="en-US" altLang="zh-CN" dirty="0"/>
              <a:t>We measure the network RTT in different experiments.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20</a:t>
            </a:fld>
            <a:endParaRPr lang="zh-CN" altLang="en-US"/>
          </a:p>
        </p:txBody>
      </p:sp>
    </p:spTree>
    <p:extLst>
      <p:ext uri="{BB962C8B-B14F-4D97-AF65-F5344CB8AC3E}">
        <p14:creationId xmlns:p14="http://schemas.microsoft.com/office/powerpoint/2010/main" val="4098302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We present the ratio when RTT is larger than 200ms, which is the recommended value by ITU that users will start to experience stutters.</a:t>
            </a:r>
          </a:p>
          <a:p>
            <a:r>
              <a:rPr kumimoji="1" lang="en-US" altLang="zh-CN" dirty="0"/>
              <a:t>We then find that </a:t>
            </a:r>
            <a:r>
              <a:rPr kumimoji="1" lang="en-US" altLang="zh-CN" dirty="0" err="1"/>
              <a:t>CoDel</a:t>
            </a:r>
            <a:r>
              <a:rPr kumimoji="1" lang="en-US" altLang="zh-CN" dirty="0"/>
              <a:t> has a comparable performance against FIFO, sometimes better but sometimes worse.</a:t>
            </a:r>
          </a:p>
          <a:p>
            <a:r>
              <a:rPr kumimoji="1" lang="en-US" altLang="zh-CN" dirty="0"/>
              <a:t>That is because the key design in </a:t>
            </a:r>
            <a:r>
              <a:rPr kumimoji="1" lang="en-US" altLang="zh-CN" dirty="0" err="1"/>
              <a:t>CoDel</a:t>
            </a:r>
            <a:r>
              <a:rPr kumimoji="1" lang="en-US" altLang="zh-CN" dirty="0"/>
              <a:t> is to drop packets earlier, but recent delay-based CCAs such as GCC, Copa are not very sensitive to loss signals.</a:t>
            </a:r>
          </a:p>
          <a:p>
            <a:r>
              <a:rPr kumimoji="1" lang="en-US" altLang="zh-CN" dirty="0"/>
              <a:t>Therefore, the retransmitted packets will retroactively fill the bottleneck queue, leading to the increase of network RTT.</a:t>
            </a:r>
          </a:p>
          <a:p>
            <a:r>
              <a:rPr kumimoji="1" lang="en-US" altLang="zh-CN" dirty="0"/>
              <a:t>In contrast, </a:t>
            </a:r>
            <a:r>
              <a:rPr kumimoji="1" lang="en-US" altLang="zh-CN" dirty="0" err="1"/>
              <a:t>Zhuge</a:t>
            </a:r>
            <a:r>
              <a:rPr kumimoji="1" lang="en-US" altLang="zh-CN" dirty="0"/>
              <a:t> outperforms the better of these two baselines, by a half or more.</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21</a:t>
            </a:fld>
            <a:endParaRPr lang="zh-CN" altLang="en-US"/>
          </a:p>
        </p:txBody>
      </p:sp>
    </p:spTree>
    <p:extLst>
      <p:ext uri="{BB962C8B-B14F-4D97-AF65-F5344CB8AC3E}">
        <p14:creationId xmlns:p14="http://schemas.microsoft.com/office/powerpoint/2010/main" val="2821199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22</a:t>
            </a:fld>
            <a:endParaRPr lang="zh-CN" altLang="en-US"/>
          </a:p>
        </p:txBody>
      </p:sp>
    </p:spTree>
    <p:extLst>
      <p:ext uri="{BB962C8B-B14F-4D97-AF65-F5344CB8AC3E}">
        <p14:creationId xmlns:p14="http://schemas.microsoft.com/office/powerpoint/2010/main" val="3075276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23</a:t>
            </a:fld>
            <a:endParaRPr lang="zh-CN" altLang="en-US"/>
          </a:p>
        </p:txBody>
      </p:sp>
    </p:spTree>
    <p:extLst>
      <p:ext uri="{BB962C8B-B14F-4D97-AF65-F5344CB8AC3E}">
        <p14:creationId xmlns:p14="http://schemas.microsoft.com/office/powerpoint/2010/main" val="690878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We’re now in the process of pushing </a:t>
            </a:r>
            <a:r>
              <a:rPr lang="en-US" altLang="zh-CN" dirty="0" err="1"/>
              <a:t>Zhuge</a:t>
            </a:r>
            <a:r>
              <a:rPr lang="en-US" altLang="zh-CN" dirty="0"/>
              <a:t> and follow-up works to be deployed in some real-world products.</a:t>
            </a:r>
          </a:p>
          <a:p>
            <a:r>
              <a:rPr lang="en-US" altLang="zh-CN" dirty="0"/>
              <a:t>If there are any collaboration chances for the follow-up work, please reach out to me and I’ll be more than happy to have a chat.</a:t>
            </a:r>
          </a:p>
          <a:p>
            <a:r>
              <a:rPr lang="en-US" altLang="zh-CN" dirty="0"/>
              <a:t>Thank you all for listening to our talk and I’d like to take any questions.</a:t>
            </a:r>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24</a:t>
            </a:fld>
            <a:endParaRPr lang="zh-CN" altLang="en-US"/>
          </a:p>
        </p:txBody>
      </p:sp>
    </p:spTree>
    <p:extLst>
      <p:ext uri="{BB962C8B-B14F-4D97-AF65-F5344CB8AC3E}">
        <p14:creationId xmlns:p14="http://schemas.microsoft.com/office/powerpoint/2010/main" val="470416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What is the consistent low latency?</a:t>
            </a:r>
          </a:p>
          <a:p>
            <a:r>
              <a:rPr kumimoji="1" lang="en-US" altLang="zh-CN" dirty="0"/>
              <a:t>For most of recent advances in networking, researchers devote many efforts into optimizing the median latency.</a:t>
            </a:r>
          </a:p>
          <a:p>
            <a:r>
              <a:rPr kumimoji="1" lang="en-US" altLang="zh-CN" dirty="0"/>
              <a:t>For example, recent congestion control algorithms, such as TCP BBR or TCP Copa, will try to maintain the low queue occupancy to reduce the queue length.</a:t>
            </a:r>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25</a:t>
            </a:fld>
            <a:endParaRPr lang="zh-CN" altLang="en-US"/>
          </a:p>
        </p:txBody>
      </p:sp>
    </p:spTree>
    <p:extLst>
      <p:ext uri="{BB962C8B-B14F-4D97-AF65-F5344CB8AC3E}">
        <p14:creationId xmlns:p14="http://schemas.microsoft.com/office/powerpoint/2010/main" val="3673887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Tail latency is a different thing. </a:t>
            </a:r>
          </a:p>
          <a:p>
            <a:r>
              <a:rPr kumimoji="1" lang="en-US" altLang="zh-CN" dirty="0"/>
              <a:t>Let’s see this example.</a:t>
            </a:r>
          </a:p>
          <a:p>
            <a:r>
              <a:rPr kumimoji="1" lang="en-US" altLang="zh-CN" dirty="0"/>
              <a:t>If a flow is from the server, via a wireless router, to a user.</a:t>
            </a:r>
          </a:p>
          <a:p>
            <a:r>
              <a:rPr kumimoji="1" lang="en-US" altLang="zh-CN" dirty="0"/>
              <a:t>And let’s take a look at the latency of the flow in different time.</a:t>
            </a:r>
          </a:p>
          <a:p>
            <a:r>
              <a:rPr kumimoji="1" lang="en-US" altLang="zh-CN" dirty="0"/>
              <a:t>At first, everything is normal, so the latency just goes smooth in a low level.</a:t>
            </a:r>
          </a:p>
          <a:p>
            <a:r>
              <a:rPr kumimoji="1" lang="en-US" altLang="zh-CN" dirty="0"/>
              <a:t>But after that, something might happen.</a:t>
            </a:r>
            <a:r>
              <a:rPr kumimoji="1" lang="zh-CN" altLang="en-US" dirty="0"/>
              <a:t> </a:t>
            </a:r>
            <a:r>
              <a:rPr kumimoji="1" lang="en-US" altLang="zh-CN" dirty="0"/>
              <a:t>Such</a:t>
            </a:r>
            <a:r>
              <a:rPr kumimoji="1" lang="zh-CN" altLang="en-US" dirty="0"/>
              <a:t> </a:t>
            </a:r>
            <a:r>
              <a:rPr kumimoji="1" lang="en-US" altLang="zh-CN" dirty="0"/>
              <a:t>as a new user starting to send traffic to the same router, or even wireless interference like microwaves.</a:t>
            </a:r>
          </a:p>
          <a:p>
            <a:r>
              <a:rPr kumimoji="1" lang="en-US" altLang="zh-CN" dirty="0"/>
              <a:t>In that case, the available bandwidth for that flow will decrease, and the flow will experience a latency jitter.</a:t>
            </a:r>
          </a:p>
          <a:p>
            <a:r>
              <a:rPr kumimoji="1" lang="en-US" altLang="zh-CN" dirty="0"/>
              <a:t>But the congestion control could quickly converge to the new steady state, so only a spike of latency is observed, which is the tail latency.</a:t>
            </a:r>
          </a:p>
          <a:p>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26</a:t>
            </a:fld>
            <a:endParaRPr lang="zh-CN" altLang="en-US"/>
          </a:p>
        </p:txBody>
      </p:sp>
    </p:spTree>
    <p:extLst>
      <p:ext uri="{BB962C8B-B14F-4D97-AF65-F5344CB8AC3E}">
        <p14:creationId xmlns:p14="http://schemas.microsoft.com/office/powerpoint/2010/main" val="2405428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An outstanding feature of RTC is that it requires a consistent low latency, or it needs to optimize the tail latency.</a:t>
            </a:r>
          </a:p>
          <a:p>
            <a:r>
              <a:rPr kumimoji="1" lang="en-US" altLang="zh-CN" dirty="0"/>
              <a:t>In terms of the optimizations of the median latency, existing efforts such as latency-sensitive congestion control algorithms have already done an amazing work.</a:t>
            </a:r>
          </a:p>
          <a:p>
            <a:r>
              <a:rPr kumimoji="1" lang="en-US" altLang="zh-CN" dirty="0"/>
              <a:t>So if an application is requiring both low median latency and low tail latency, we say it requires a consistent low latency.</a:t>
            </a:r>
          </a:p>
          <a:p>
            <a:r>
              <a:rPr kumimoji="1" lang="en-US" altLang="zh-CN" dirty="0"/>
              <a:t>For real-time communications such as live streaming, video conferencing, cloud gaming, and VR/AR, achieving a consistent low latency is very important.</a:t>
            </a:r>
          </a:p>
          <a:p>
            <a:r>
              <a:rPr kumimoji="1" lang="en-US" altLang="zh-CN" dirty="0"/>
              <a:t>For example, a 99th percentile latency of 200 millisecond implies a video stutter of one second in every a hundred seconds, which will severely degrade the experience of video conferencing or cloud gaming.</a:t>
            </a:r>
            <a:endParaRPr kumimoji="1" lang="zh-CN" altLang="en-US" dirty="0"/>
          </a:p>
          <a:p>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27</a:t>
            </a:fld>
            <a:endParaRPr lang="zh-CN" altLang="en-US"/>
          </a:p>
        </p:txBody>
      </p:sp>
    </p:spTree>
    <p:extLst>
      <p:ext uri="{BB962C8B-B14F-4D97-AF65-F5344CB8AC3E}">
        <p14:creationId xmlns:p14="http://schemas.microsoft.com/office/powerpoint/2010/main" val="4268642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We then want to see where is the bottleneck of the tail.</a:t>
            </a:r>
          </a:p>
          <a:p>
            <a:r>
              <a:rPr kumimoji="1" lang="en-US" altLang="zh-CN" dirty="0"/>
              <a:t>We collaborate with Alibaba and measure the performance of an RTC.</a:t>
            </a:r>
          </a:p>
          <a:p>
            <a:r>
              <a:rPr kumimoji="1" lang="en-US" altLang="zh-CN" dirty="0"/>
              <a:t>We can see from the measurement that users with different networks do not diverge at the median percentiles.</a:t>
            </a:r>
          </a:p>
          <a:p>
            <a:r>
              <a:rPr kumimoji="1" lang="en-US" altLang="zh-CN" dirty="0"/>
              <a:t>However, the distribution at the tail diverge significantly.</a:t>
            </a:r>
          </a:p>
          <a:p>
            <a:r>
              <a:rPr kumimoji="1" lang="en-US" altLang="zh-CN" dirty="0" err="1"/>
              <a:t>WiFi</a:t>
            </a:r>
            <a:r>
              <a:rPr kumimoji="1" lang="en-US" altLang="zh-CN" dirty="0"/>
              <a:t> and 4G users are two order of magnitudes more likely to have a high RTT at the tail.</a:t>
            </a:r>
          </a:p>
          <a:p>
            <a:r>
              <a:rPr kumimoji="1" lang="en-US" altLang="zh-CN" dirty="0"/>
              <a:t>And the degradation of the network layer metric finally affect the performance of the application.</a:t>
            </a:r>
            <a:endParaRPr kumimoji="1" lang="zh-CN" altLang="en-US" dirty="0"/>
          </a:p>
          <a:p>
            <a:endParaRPr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28</a:t>
            </a:fld>
            <a:endParaRPr lang="zh-CN" altLang="en-US"/>
          </a:p>
        </p:txBody>
      </p:sp>
    </p:spTree>
    <p:extLst>
      <p:ext uri="{BB962C8B-B14F-4D97-AF65-F5344CB8AC3E}">
        <p14:creationId xmlns:p14="http://schemas.microsoft.com/office/powerpoint/2010/main" val="40970131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Moreover, for RTC, the capacity fluctuations of the wireless link could last for several control loops. </a:t>
            </a:r>
          </a:p>
          <a:p>
            <a:r>
              <a:rPr kumimoji="1" lang="en-US" altLang="zh-CN" dirty="0"/>
              <a:t>So if the link capacity reduces by k times, and the receiving rate of the wireless router will react after one control loop, as shown in the figure.</a:t>
            </a:r>
          </a:p>
          <a:p>
            <a:r>
              <a:rPr kumimoji="1" lang="en-US" altLang="zh-CN" dirty="0"/>
              <a:t>However, since the bandwidth is reducing, all packets received by the router during this control loop needs the time of multiple control loops to be drained, during which the latency is still very high.</a:t>
            </a:r>
          </a:p>
          <a:p>
            <a:r>
              <a:rPr kumimoji="1" lang="en-US" altLang="zh-CN" dirty="0"/>
              <a:t>Considering the bandwidth reduction ratio is tens of times, and the RTT could also inflate by several times and result in more stutters.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29</a:t>
            </a:fld>
            <a:endParaRPr lang="zh-CN" altLang="en-US"/>
          </a:p>
        </p:txBody>
      </p:sp>
    </p:spTree>
    <p:extLst>
      <p:ext uri="{BB962C8B-B14F-4D97-AF65-F5344CB8AC3E}">
        <p14:creationId xmlns:p14="http://schemas.microsoft.com/office/powerpoint/2010/main" val="601158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Moreover, for RTC, the capacity fluctuations of the wireless link could last for several control loops. </a:t>
            </a:r>
          </a:p>
          <a:p>
            <a:r>
              <a:rPr kumimoji="1" lang="en-US" altLang="zh-CN" dirty="0"/>
              <a:t>So if the link capacity reduces by k times, and the receiving rate of the wireless router will react after one control loop, as shown in the figure.</a:t>
            </a:r>
          </a:p>
          <a:p>
            <a:r>
              <a:rPr kumimoji="1" lang="en-US" altLang="zh-CN" dirty="0"/>
              <a:t>However, since the bandwidth is reducing, all packets received by the router during this control loop needs the time of multiple control loops to be drained, during which the latency is still very high.</a:t>
            </a:r>
          </a:p>
          <a:p>
            <a:r>
              <a:rPr kumimoji="1" lang="en-US" altLang="zh-CN" dirty="0"/>
              <a:t>Considering the bandwidth reduction ratio is tens of times, and the RTT could also inflate by several times and result in more stutters.</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30</a:t>
            </a:fld>
            <a:endParaRPr lang="zh-CN" altLang="en-US"/>
          </a:p>
        </p:txBody>
      </p:sp>
    </p:spTree>
    <p:extLst>
      <p:ext uri="{BB962C8B-B14F-4D97-AF65-F5344CB8AC3E}">
        <p14:creationId xmlns:p14="http://schemas.microsoft.com/office/powerpoint/2010/main" val="1844508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31</a:t>
            </a:fld>
            <a:endParaRPr lang="zh-CN" altLang="en-US"/>
          </a:p>
        </p:txBody>
      </p:sp>
    </p:spTree>
    <p:extLst>
      <p:ext uri="{BB962C8B-B14F-4D97-AF65-F5344CB8AC3E}">
        <p14:creationId xmlns:p14="http://schemas.microsoft.com/office/powerpoint/2010/main" val="7447391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Let’s first take a look at the out of band feedback.</a:t>
            </a:r>
          </a:p>
          <a:p>
            <a:r>
              <a:rPr kumimoji="1" lang="en-US" altLang="zh-CN" dirty="0"/>
              <a:t>Let’s see the timeline of a normal TCP packet when the network congestion starts to accumulate.</a:t>
            </a:r>
          </a:p>
          <a:p>
            <a:r>
              <a:rPr kumimoji="1" lang="en-US" altLang="zh-CN" dirty="0"/>
              <a:t>For two packets with sequence number k and k + 1, when the downlink capacity is reduced, at here, this is the first time when sequence number k + 1 experiences an increased delay.</a:t>
            </a:r>
          </a:p>
          <a:p>
            <a:r>
              <a:rPr kumimoji="1" lang="en-US" altLang="zh-CN" dirty="0"/>
              <a:t>And then these two packets need to be reflected to the server, which is too late.</a:t>
            </a:r>
          </a:p>
          <a:p>
            <a:r>
              <a:rPr kumimoji="1" lang="en-US" altLang="zh-CN" dirty="0"/>
              <a:t>Okay so what will </a:t>
            </a:r>
            <a:r>
              <a:rPr kumimoji="1" lang="en-US" altLang="zh-CN" dirty="0" err="1"/>
              <a:t>Zhuge</a:t>
            </a:r>
            <a:r>
              <a:rPr kumimoji="1" lang="en-US" altLang="zh-CN" dirty="0"/>
              <a:t> do in this case?</a:t>
            </a:r>
          </a:p>
          <a:p>
            <a:r>
              <a:rPr kumimoji="1" lang="en-US" altLang="zh-CN" dirty="0"/>
              <a:t>Actually when the packet with sequence k + 1 arrives at the access point, if the downlink capacity is reduced, it could have already been predicted here.</a:t>
            </a:r>
          </a:p>
          <a:p>
            <a:r>
              <a:rPr kumimoji="1" lang="en-US" altLang="zh-CN" dirty="0"/>
              <a:t>Suppose there are other packets in the reverse direction from the client to the server, such as ack j + 1 and j + 2, </a:t>
            </a:r>
            <a:r>
              <a:rPr kumimoji="1" lang="en-US" altLang="zh-CN" dirty="0" err="1"/>
              <a:t>Zhuge</a:t>
            </a:r>
            <a:r>
              <a:rPr kumimoji="1" lang="en-US" altLang="zh-CN" dirty="0"/>
              <a:t> can directly manipulate the delay intervals between them by delaying the second ack packet.</a:t>
            </a:r>
          </a:p>
          <a:p>
            <a:r>
              <a:rPr kumimoji="1" lang="en-US" altLang="zh-CN" dirty="0"/>
              <a:t>In this case, the server will know the delay is increasing in the network now.</a:t>
            </a:r>
          </a:p>
          <a:p>
            <a:r>
              <a:rPr kumimoji="1" lang="en-US" altLang="zh-CN" dirty="0"/>
              <a:t>And the control loop will be reduced as marked in green.</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32</a:t>
            </a:fld>
            <a:endParaRPr lang="zh-CN" altLang="en-US"/>
          </a:p>
        </p:txBody>
      </p:sp>
    </p:spTree>
    <p:extLst>
      <p:ext uri="{BB962C8B-B14F-4D97-AF65-F5344CB8AC3E}">
        <p14:creationId xmlns:p14="http://schemas.microsoft.com/office/powerpoint/2010/main" val="2017419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Let’s first take a look at the out of band feedback.</a:t>
            </a:r>
          </a:p>
          <a:p>
            <a:r>
              <a:rPr kumimoji="1" lang="en-US" altLang="zh-CN" dirty="0"/>
              <a:t>Let’s see the timeline of a normal TCP packet when the network congestion starts to accumulate.</a:t>
            </a:r>
          </a:p>
          <a:p>
            <a:r>
              <a:rPr kumimoji="1" lang="en-US" altLang="zh-CN" dirty="0"/>
              <a:t>For two packets with sequence number k and k + 1, when the downlink capacity is reduced, at here, this is the first time when sequence number k + 1 experiences an increased delay.</a:t>
            </a:r>
          </a:p>
          <a:p>
            <a:r>
              <a:rPr kumimoji="1" lang="en-US" altLang="zh-CN" dirty="0"/>
              <a:t>And then these two packets need to be reflected to the server, which is too late.</a:t>
            </a:r>
          </a:p>
          <a:p>
            <a:r>
              <a:rPr kumimoji="1" lang="en-US" altLang="zh-CN" dirty="0"/>
              <a:t>Okay so what will </a:t>
            </a:r>
            <a:r>
              <a:rPr kumimoji="1" lang="en-US" altLang="zh-CN" dirty="0" err="1"/>
              <a:t>Zhuge</a:t>
            </a:r>
            <a:r>
              <a:rPr kumimoji="1" lang="en-US" altLang="zh-CN" dirty="0"/>
              <a:t> do in this case?</a:t>
            </a:r>
          </a:p>
          <a:p>
            <a:r>
              <a:rPr kumimoji="1" lang="en-US" altLang="zh-CN" dirty="0"/>
              <a:t>Actually when the packet with sequence k + 1 arrives at the access point, if the downlink capacity is reduced, it could have already been predicted here.</a:t>
            </a:r>
          </a:p>
          <a:p>
            <a:r>
              <a:rPr kumimoji="1" lang="en-US" altLang="zh-CN" dirty="0"/>
              <a:t>Suppose there are other packets in the reverse direction from the client to the server, such as ack j + 1 and j + 2, </a:t>
            </a:r>
            <a:r>
              <a:rPr kumimoji="1" lang="en-US" altLang="zh-CN" dirty="0" err="1"/>
              <a:t>Zhuge</a:t>
            </a:r>
            <a:r>
              <a:rPr kumimoji="1" lang="en-US" altLang="zh-CN" dirty="0"/>
              <a:t> can directly manipulate the delay intervals between them by delaying the second ack packet.</a:t>
            </a:r>
          </a:p>
          <a:p>
            <a:r>
              <a:rPr kumimoji="1" lang="en-US" altLang="zh-CN" dirty="0"/>
              <a:t>In this case, the server will know the delay is increasing in the network now.</a:t>
            </a:r>
          </a:p>
          <a:p>
            <a:r>
              <a:rPr kumimoji="1" lang="en-US" altLang="zh-CN" dirty="0"/>
              <a:t>And the control loop will be reduced as marked in green.</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33</a:t>
            </a:fld>
            <a:endParaRPr lang="zh-CN" altLang="en-US"/>
          </a:p>
        </p:txBody>
      </p:sp>
    </p:spTree>
    <p:extLst>
      <p:ext uri="{BB962C8B-B14F-4D97-AF65-F5344CB8AC3E}">
        <p14:creationId xmlns:p14="http://schemas.microsoft.com/office/powerpoint/2010/main" val="2008350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Let’s first take a look at the out of band feedback.</a:t>
            </a:r>
          </a:p>
          <a:p>
            <a:r>
              <a:rPr kumimoji="1" lang="en-US" altLang="zh-CN" dirty="0"/>
              <a:t>Let’s see the timeline of a normal TCP packet when the network congestion starts to accumulate.</a:t>
            </a:r>
          </a:p>
          <a:p>
            <a:r>
              <a:rPr kumimoji="1" lang="en-US" altLang="zh-CN" dirty="0"/>
              <a:t>For two packets with sequence number k and k + 1, when the downlink capacity is reduced, at here, this is the first time when sequence number k + 1 experiences an increased delay.</a:t>
            </a:r>
          </a:p>
          <a:p>
            <a:r>
              <a:rPr kumimoji="1" lang="en-US" altLang="zh-CN" dirty="0"/>
              <a:t>And then these two packets need to be reflected to the server, which is too late.</a:t>
            </a:r>
          </a:p>
          <a:p>
            <a:r>
              <a:rPr kumimoji="1" lang="en-US" altLang="zh-CN" dirty="0"/>
              <a:t>Okay so what will </a:t>
            </a:r>
            <a:r>
              <a:rPr kumimoji="1" lang="en-US" altLang="zh-CN" dirty="0" err="1"/>
              <a:t>Zhuge</a:t>
            </a:r>
            <a:r>
              <a:rPr kumimoji="1" lang="en-US" altLang="zh-CN" dirty="0"/>
              <a:t> do in this case?</a:t>
            </a:r>
          </a:p>
          <a:p>
            <a:r>
              <a:rPr kumimoji="1" lang="en-US" altLang="zh-CN" dirty="0"/>
              <a:t>Actually when the packet with sequence k + 1 arrives at the access point, if the downlink capacity is reduced, it could have already been predicted here.</a:t>
            </a:r>
          </a:p>
          <a:p>
            <a:r>
              <a:rPr kumimoji="1" lang="en-US" altLang="zh-CN" dirty="0"/>
              <a:t>Suppose there are other packets in the reverse direction from the client to the server, such as ack j + 1 and j + 2, </a:t>
            </a:r>
            <a:r>
              <a:rPr kumimoji="1" lang="en-US" altLang="zh-CN" dirty="0" err="1"/>
              <a:t>Zhuge</a:t>
            </a:r>
            <a:r>
              <a:rPr kumimoji="1" lang="en-US" altLang="zh-CN" dirty="0"/>
              <a:t> can directly manipulate the delay intervals between them by delaying the second ack packet.</a:t>
            </a:r>
          </a:p>
          <a:p>
            <a:r>
              <a:rPr kumimoji="1" lang="en-US" altLang="zh-CN" dirty="0"/>
              <a:t>In this case, the server will know the delay is increasing in the network now.</a:t>
            </a:r>
          </a:p>
          <a:p>
            <a:r>
              <a:rPr kumimoji="1" lang="en-US" altLang="zh-CN" dirty="0"/>
              <a:t>And the control loop will be reduced as marked in green.</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34</a:t>
            </a:fld>
            <a:endParaRPr lang="zh-CN" altLang="en-US"/>
          </a:p>
        </p:txBody>
      </p:sp>
    </p:spTree>
    <p:extLst>
      <p:ext uri="{BB962C8B-B14F-4D97-AF65-F5344CB8AC3E}">
        <p14:creationId xmlns:p14="http://schemas.microsoft.com/office/powerpoint/2010/main" val="1345814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Let’s first take a look at the out of band feedback.</a:t>
            </a:r>
          </a:p>
          <a:p>
            <a:r>
              <a:rPr kumimoji="1" lang="en-US" altLang="zh-CN" dirty="0"/>
              <a:t>Let’s see the timeline of a normal TCP packet when the network congestion starts to accumulate.</a:t>
            </a:r>
          </a:p>
          <a:p>
            <a:r>
              <a:rPr kumimoji="1" lang="en-US" altLang="zh-CN" dirty="0"/>
              <a:t>For two packets with sequence number k and k + 1, when the downlink capacity is reduced, at here, this is the first time when sequence number k + 1 experiences an increased delay.</a:t>
            </a:r>
          </a:p>
          <a:p>
            <a:r>
              <a:rPr kumimoji="1" lang="en-US" altLang="zh-CN" dirty="0"/>
              <a:t>And then these two packets need to be reflected to the server, which is too late.</a:t>
            </a:r>
          </a:p>
          <a:p>
            <a:r>
              <a:rPr kumimoji="1" lang="en-US" altLang="zh-CN" dirty="0"/>
              <a:t>Okay so what will </a:t>
            </a:r>
            <a:r>
              <a:rPr kumimoji="1" lang="en-US" altLang="zh-CN" dirty="0" err="1"/>
              <a:t>Zhuge</a:t>
            </a:r>
            <a:r>
              <a:rPr kumimoji="1" lang="en-US" altLang="zh-CN" dirty="0"/>
              <a:t> do in this case?</a:t>
            </a:r>
          </a:p>
          <a:p>
            <a:r>
              <a:rPr kumimoji="1" lang="en-US" altLang="zh-CN" dirty="0"/>
              <a:t>Actually when the packet with sequence k + 1 arrives at the access point, if the downlink capacity is reduced, it could have already been predicted here.</a:t>
            </a:r>
          </a:p>
          <a:p>
            <a:r>
              <a:rPr kumimoji="1" lang="en-US" altLang="zh-CN" dirty="0"/>
              <a:t>Suppose there are other packets in the reverse direction from the client to the server, such as ack j + 1 and j + 2, </a:t>
            </a:r>
            <a:r>
              <a:rPr kumimoji="1" lang="en-US" altLang="zh-CN" dirty="0" err="1"/>
              <a:t>Zhuge</a:t>
            </a:r>
            <a:r>
              <a:rPr kumimoji="1" lang="en-US" altLang="zh-CN" dirty="0"/>
              <a:t> can directly manipulate the delay intervals between them by delaying the second ack packet.</a:t>
            </a:r>
          </a:p>
          <a:p>
            <a:r>
              <a:rPr kumimoji="1" lang="en-US" altLang="zh-CN" dirty="0"/>
              <a:t>In this case, the server will know the delay is increasing in the network now.</a:t>
            </a:r>
          </a:p>
          <a:p>
            <a:r>
              <a:rPr kumimoji="1" lang="en-US" altLang="zh-CN" dirty="0"/>
              <a:t>And the control loop will be reduced as marked in green.</a:t>
            </a:r>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35</a:t>
            </a:fld>
            <a:endParaRPr lang="zh-CN" altLang="en-US"/>
          </a:p>
        </p:txBody>
      </p:sp>
    </p:spTree>
    <p:extLst>
      <p:ext uri="{BB962C8B-B14F-4D97-AF65-F5344CB8AC3E}">
        <p14:creationId xmlns:p14="http://schemas.microsoft.com/office/powerpoint/2010/main" val="3024503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36</a:t>
            </a:fld>
            <a:endParaRPr lang="zh-CN" altLang="en-US"/>
          </a:p>
        </p:txBody>
      </p:sp>
    </p:spTree>
    <p:extLst>
      <p:ext uri="{BB962C8B-B14F-4D97-AF65-F5344CB8AC3E}">
        <p14:creationId xmlns:p14="http://schemas.microsoft.com/office/powerpoint/2010/main" val="1073263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86794055-DEF7-4657-AAEB-D3FD993DCBA6}" type="slidenum">
              <a:rPr lang="zh-CN" altLang="en-US" smtClean="0"/>
              <a:t>37</a:t>
            </a:fld>
            <a:endParaRPr lang="zh-CN" altLang="en-US"/>
          </a:p>
        </p:txBody>
      </p:sp>
    </p:spTree>
    <p:extLst>
      <p:ext uri="{BB962C8B-B14F-4D97-AF65-F5344CB8AC3E}">
        <p14:creationId xmlns:p14="http://schemas.microsoft.com/office/powerpoint/2010/main" val="4060337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43FBA-8B58-48B1-B09C-2098A1C0086C}"/>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Subtitle 2">
            <a:extLst>
              <a:ext uri="{FF2B5EF4-FFF2-40B4-BE49-F238E27FC236}">
                <a16:creationId xmlns:a16="http://schemas.microsoft.com/office/drawing/2014/main" id="{9AC86625-B042-498A-BC54-3A33FB07AE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a:extLst>
              <a:ext uri="{FF2B5EF4-FFF2-40B4-BE49-F238E27FC236}">
                <a16:creationId xmlns:a16="http://schemas.microsoft.com/office/drawing/2014/main" id="{3E9CF71A-6A48-47A2-806D-3CF9E9A53A14}"/>
              </a:ext>
            </a:extLst>
          </p:cNvPr>
          <p:cNvSpPr>
            <a:spLocks noGrp="1"/>
          </p:cNvSpPr>
          <p:nvPr>
            <p:ph type="dt" sz="half" idx="10"/>
          </p:nvPr>
        </p:nvSpPr>
        <p:spPr/>
        <p:txBody>
          <a:bodyPr/>
          <a:lstStyle/>
          <a:p>
            <a:fld id="{F288436E-B962-42ED-9BD0-7FF3DEB16752}"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BFDAFAC6-9FA5-4E41-9F3B-A7E17162AEBE}"/>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DD1DCE2F-DDD1-49B0-B8C9-15AFA5BDE006}"/>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
        <p:nvSpPr>
          <p:cNvPr id="7" name="矩形 7">
            <a:extLst>
              <a:ext uri="{FF2B5EF4-FFF2-40B4-BE49-F238E27FC236}">
                <a16:creationId xmlns:a16="http://schemas.microsoft.com/office/drawing/2014/main" id="{0F53CE87-4460-49E0-8ED4-2F3A75D77B0F}"/>
              </a:ext>
            </a:extLst>
          </p:cNvPr>
          <p:cNvSpPr/>
          <p:nvPr userDrawn="1"/>
        </p:nvSpPr>
        <p:spPr>
          <a:xfrm>
            <a:off x="-17748" y="-15896"/>
            <a:ext cx="12227495" cy="6873896"/>
          </a:xfrm>
          <a:prstGeom prst="rect">
            <a:avLst/>
          </a:prstGeom>
          <a:gradFill flip="none" rotWithShape="1">
            <a:gsLst>
              <a:gs pos="100000">
                <a:srgbClr val="992164"/>
              </a:gs>
              <a:gs pos="73000">
                <a:srgbClr val="7A1769"/>
              </a:gs>
              <a:gs pos="0">
                <a:srgbClr val="580C6E"/>
              </a:gs>
              <a:gs pos="100000">
                <a:srgbClr val="AC276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图形 10">
            <a:extLst>
              <a:ext uri="{FF2B5EF4-FFF2-40B4-BE49-F238E27FC236}">
                <a16:creationId xmlns:a16="http://schemas.microsoft.com/office/drawing/2014/main" id="{83828053-1B70-4012-8047-D3BB4FE03DBD}"/>
              </a:ext>
            </a:extLst>
          </p:cNvPr>
          <p:cNvGrpSpPr/>
          <p:nvPr userDrawn="1"/>
        </p:nvGrpSpPr>
        <p:grpSpPr>
          <a:xfrm rot="1911398" flipH="1">
            <a:off x="-6739926" y="718486"/>
            <a:ext cx="18785954" cy="9463205"/>
            <a:chOff x="1364551" y="1662116"/>
            <a:chExt cx="9464325" cy="3530151"/>
          </a:xfrm>
          <a:noFill/>
        </p:grpSpPr>
        <p:sp>
          <p:nvSpPr>
            <p:cNvPr id="9" name="任意多边形: 形状 36">
              <a:extLst>
                <a:ext uri="{FF2B5EF4-FFF2-40B4-BE49-F238E27FC236}">
                  <a16:creationId xmlns:a16="http://schemas.microsoft.com/office/drawing/2014/main" id="{2EC68913-DCB4-4450-A1A3-3ACD60D87C92}"/>
                </a:ext>
              </a:extLst>
            </p:cNvPr>
            <p:cNvSpPr/>
            <p:nvPr/>
          </p:nvSpPr>
          <p:spPr>
            <a:xfrm>
              <a:off x="1364551" y="3777993"/>
              <a:ext cx="9464325" cy="1414274"/>
            </a:xfrm>
            <a:custGeom>
              <a:avLst/>
              <a:gdLst>
                <a:gd name="connsiteX0" fmla="*/ 0 w 9464325"/>
                <a:gd name="connsiteY0" fmla="*/ 1414275 h 1414274"/>
                <a:gd name="connsiteX1" fmla="*/ 3078766 w 9464325"/>
                <a:gd name="connsiteY1" fmla="*/ 426056 h 1414274"/>
                <a:gd name="connsiteX2" fmla="*/ 6081522 w 9464325"/>
                <a:gd name="connsiteY2" fmla="*/ 920213 h 1414274"/>
                <a:gd name="connsiteX3" fmla="*/ 9464326 w 9464325"/>
                <a:gd name="connsiteY3" fmla="*/ 46008 h 1414274"/>
              </a:gdLst>
              <a:ahLst/>
              <a:cxnLst>
                <a:cxn ang="0">
                  <a:pos x="connsiteX0" y="connsiteY0"/>
                </a:cxn>
                <a:cxn ang="0">
                  <a:pos x="connsiteX1" y="connsiteY1"/>
                </a:cxn>
                <a:cxn ang="0">
                  <a:pos x="connsiteX2" y="connsiteY2"/>
                </a:cxn>
                <a:cxn ang="0">
                  <a:pos x="connsiteX3" y="connsiteY3"/>
                </a:cxn>
              </a:cxnLst>
              <a:rect l="l" t="t" r="r" b="b"/>
              <a:pathLst>
                <a:path w="9464325" h="1414274">
                  <a:moveTo>
                    <a:pt x="0" y="1414275"/>
                  </a:moveTo>
                  <a:cubicBezTo>
                    <a:pt x="0" y="1414275"/>
                    <a:pt x="1824419" y="312042"/>
                    <a:pt x="3078766" y="426056"/>
                  </a:cubicBezTo>
                  <a:cubicBezTo>
                    <a:pt x="4184618" y="526545"/>
                    <a:pt x="4763834" y="1160910"/>
                    <a:pt x="6081522" y="920213"/>
                  </a:cubicBezTo>
                  <a:cubicBezTo>
                    <a:pt x="7029831" y="746953"/>
                    <a:pt x="8235410" y="-220025"/>
                    <a:pt x="9464326" y="4600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0" name="任意多边形: 形状 37">
              <a:extLst>
                <a:ext uri="{FF2B5EF4-FFF2-40B4-BE49-F238E27FC236}">
                  <a16:creationId xmlns:a16="http://schemas.microsoft.com/office/drawing/2014/main" id="{FD6154DE-502B-46EE-B22E-92ABF3AACF42}"/>
                </a:ext>
              </a:extLst>
            </p:cNvPr>
            <p:cNvSpPr/>
            <p:nvPr/>
          </p:nvSpPr>
          <p:spPr>
            <a:xfrm>
              <a:off x="1385887" y="3686296"/>
              <a:ext cx="9428702" cy="1351094"/>
            </a:xfrm>
            <a:custGeom>
              <a:avLst/>
              <a:gdLst>
                <a:gd name="connsiteX0" fmla="*/ 0 w 9428702"/>
                <a:gd name="connsiteY0" fmla="*/ 1351095 h 1351094"/>
                <a:gd name="connsiteX1" fmla="*/ 3014282 w 9428702"/>
                <a:gd name="connsiteY1" fmla="*/ 411263 h 1351094"/>
                <a:gd name="connsiteX2" fmla="*/ 6063139 w 9428702"/>
                <a:gd name="connsiteY2" fmla="*/ 975619 h 1351094"/>
                <a:gd name="connsiteX3" fmla="*/ 9428702 w 9428702"/>
                <a:gd name="connsiteY3" fmla="*/ 43788 h 1351094"/>
              </a:gdLst>
              <a:ahLst/>
              <a:cxnLst>
                <a:cxn ang="0">
                  <a:pos x="connsiteX0" y="connsiteY0"/>
                </a:cxn>
                <a:cxn ang="0">
                  <a:pos x="connsiteX1" y="connsiteY1"/>
                </a:cxn>
                <a:cxn ang="0">
                  <a:pos x="connsiteX2" y="connsiteY2"/>
                </a:cxn>
                <a:cxn ang="0">
                  <a:pos x="connsiteX3" y="connsiteY3"/>
                </a:cxn>
              </a:cxnLst>
              <a:rect l="l" t="t" r="r" b="b"/>
              <a:pathLst>
                <a:path w="9428702" h="1351094">
                  <a:moveTo>
                    <a:pt x="0" y="1351095"/>
                  </a:moveTo>
                  <a:cubicBezTo>
                    <a:pt x="0" y="1351095"/>
                    <a:pt x="1769840" y="284390"/>
                    <a:pt x="3014282" y="411263"/>
                  </a:cubicBezTo>
                  <a:cubicBezTo>
                    <a:pt x="4125754" y="528516"/>
                    <a:pt x="4762024" y="1211934"/>
                    <a:pt x="6063139" y="975619"/>
                  </a:cubicBezTo>
                  <a:cubicBezTo>
                    <a:pt x="7011639" y="803788"/>
                    <a:pt x="8199692" y="-222245"/>
                    <a:pt x="9428702" y="4378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1" name="任意多边形: 形状 38">
              <a:extLst>
                <a:ext uri="{FF2B5EF4-FFF2-40B4-BE49-F238E27FC236}">
                  <a16:creationId xmlns:a16="http://schemas.microsoft.com/office/drawing/2014/main" id="{DAD5B10B-64B1-4AC0-8EF7-D17E8FED38EB}"/>
                </a:ext>
              </a:extLst>
            </p:cNvPr>
            <p:cNvSpPr/>
            <p:nvPr/>
          </p:nvSpPr>
          <p:spPr>
            <a:xfrm>
              <a:off x="1407128" y="3594367"/>
              <a:ext cx="9392983" cy="1288052"/>
            </a:xfrm>
            <a:custGeom>
              <a:avLst/>
              <a:gdLst>
                <a:gd name="connsiteX0" fmla="*/ 0 w 9392983"/>
                <a:gd name="connsiteY0" fmla="*/ 1288053 h 1288052"/>
                <a:gd name="connsiteX1" fmla="*/ 2949798 w 9392983"/>
                <a:gd name="connsiteY1" fmla="*/ 396513 h 1288052"/>
                <a:gd name="connsiteX2" fmla="*/ 6044661 w 9392983"/>
                <a:gd name="connsiteY2" fmla="*/ 1031163 h 1288052"/>
                <a:gd name="connsiteX3" fmla="*/ 9392983 w 9392983"/>
                <a:gd name="connsiteY3" fmla="*/ 41802 h 1288052"/>
              </a:gdLst>
              <a:ahLst/>
              <a:cxnLst>
                <a:cxn ang="0">
                  <a:pos x="connsiteX0" y="connsiteY0"/>
                </a:cxn>
                <a:cxn ang="0">
                  <a:pos x="connsiteX1" y="connsiteY1"/>
                </a:cxn>
                <a:cxn ang="0">
                  <a:pos x="connsiteX2" y="connsiteY2"/>
                </a:cxn>
                <a:cxn ang="0">
                  <a:pos x="connsiteX3" y="connsiteY3"/>
                </a:cxn>
              </a:cxnLst>
              <a:rect l="l" t="t" r="r" b="b"/>
              <a:pathLst>
                <a:path w="9392983" h="1288052">
                  <a:moveTo>
                    <a:pt x="0" y="1288053"/>
                  </a:moveTo>
                  <a:cubicBezTo>
                    <a:pt x="0" y="1288053"/>
                    <a:pt x="1715643" y="252780"/>
                    <a:pt x="2949798" y="396513"/>
                  </a:cubicBezTo>
                  <a:cubicBezTo>
                    <a:pt x="4067270" y="526719"/>
                    <a:pt x="4760119" y="1263002"/>
                    <a:pt x="6044661" y="1031163"/>
                  </a:cubicBezTo>
                  <a:cubicBezTo>
                    <a:pt x="6993446" y="860666"/>
                    <a:pt x="8163973" y="-224327"/>
                    <a:pt x="9392983" y="41802"/>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2" name="任意多边形: 形状 39">
              <a:extLst>
                <a:ext uri="{FF2B5EF4-FFF2-40B4-BE49-F238E27FC236}">
                  <a16:creationId xmlns:a16="http://schemas.microsoft.com/office/drawing/2014/main" id="{964948D8-05E6-4DCD-A01A-983C4067F424}"/>
                </a:ext>
              </a:extLst>
            </p:cNvPr>
            <p:cNvSpPr/>
            <p:nvPr/>
          </p:nvSpPr>
          <p:spPr>
            <a:xfrm>
              <a:off x="1428464" y="3502412"/>
              <a:ext cx="9357169" cy="1225130"/>
            </a:xfrm>
            <a:custGeom>
              <a:avLst/>
              <a:gdLst>
                <a:gd name="connsiteX0" fmla="*/ 0 w 9357169"/>
                <a:gd name="connsiteY0" fmla="*/ 1225131 h 1225130"/>
                <a:gd name="connsiteX1" fmla="*/ 2885218 w 9357169"/>
                <a:gd name="connsiteY1" fmla="*/ 381978 h 1225130"/>
                <a:gd name="connsiteX2" fmla="*/ 6026182 w 9357169"/>
                <a:gd name="connsiteY2" fmla="*/ 1086923 h 1225130"/>
                <a:gd name="connsiteX3" fmla="*/ 9357169 w 9357169"/>
                <a:gd name="connsiteY3" fmla="*/ 39935 h 1225130"/>
              </a:gdLst>
              <a:ahLst/>
              <a:cxnLst>
                <a:cxn ang="0">
                  <a:pos x="connsiteX0" y="connsiteY0"/>
                </a:cxn>
                <a:cxn ang="0">
                  <a:pos x="connsiteX1" y="connsiteY1"/>
                </a:cxn>
                <a:cxn ang="0">
                  <a:pos x="connsiteX2" y="connsiteY2"/>
                </a:cxn>
                <a:cxn ang="0">
                  <a:pos x="connsiteX3" y="connsiteY3"/>
                </a:cxn>
              </a:cxnLst>
              <a:rect l="l" t="t" r="r" b="b"/>
              <a:pathLst>
                <a:path w="9357169" h="1225130">
                  <a:moveTo>
                    <a:pt x="0" y="1225131"/>
                  </a:moveTo>
                  <a:cubicBezTo>
                    <a:pt x="0" y="1225131"/>
                    <a:pt x="1661255" y="223672"/>
                    <a:pt x="2885218" y="381978"/>
                  </a:cubicBezTo>
                  <a:cubicBezTo>
                    <a:pt x="4008596" y="527330"/>
                    <a:pt x="4758214" y="1314190"/>
                    <a:pt x="6026182" y="1086923"/>
                  </a:cubicBezTo>
                  <a:cubicBezTo>
                    <a:pt x="6975158" y="917855"/>
                    <a:pt x="8128254" y="-226098"/>
                    <a:pt x="9357169" y="39935"/>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3" name="任意多边形: 形状 40">
              <a:extLst>
                <a:ext uri="{FF2B5EF4-FFF2-40B4-BE49-F238E27FC236}">
                  <a16:creationId xmlns:a16="http://schemas.microsoft.com/office/drawing/2014/main" id="{2A54FE43-F732-470A-A8E3-077D7D0DA344}"/>
                </a:ext>
              </a:extLst>
            </p:cNvPr>
            <p:cNvSpPr/>
            <p:nvPr/>
          </p:nvSpPr>
          <p:spPr>
            <a:xfrm>
              <a:off x="1449800" y="3410088"/>
              <a:ext cx="9321545" cy="1180334"/>
            </a:xfrm>
            <a:custGeom>
              <a:avLst/>
              <a:gdLst>
                <a:gd name="connsiteX0" fmla="*/ 0 w 9321545"/>
                <a:gd name="connsiteY0" fmla="*/ 1162484 h 1180334"/>
                <a:gd name="connsiteX1" fmla="*/ 2820734 w 9321545"/>
                <a:gd name="connsiteY1" fmla="*/ 367717 h 1180334"/>
                <a:gd name="connsiteX2" fmla="*/ 6007799 w 9321545"/>
                <a:gd name="connsiteY2" fmla="*/ 1142862 h 1180334"/>
                <a:gd name="connsiteX3" fmla="*/ 9321546 w 9321545"/>
                <a:gd name="connsiteY3" fmla="*/ 38248 h 1180334"/>
              </a:gdLst>
              <a:ahLst/>
              <a:cxnLst>
                <a:cxn ang="0">
                  <a:pos x="connsiteX0" y="connsiteY0"/>
                </a:cxn>
                <a:cxn ang="0">
                  <a:pos x="connsiteX1" y="connsiteY1"/>
                </a:cxn>
                <a:cxn ang="0">
                  <a:pos x="connsiteX2" y="connsiteY2"/>
                </a:cxn>
                <a:cxn ang="0">
                  <a:pos x="connsiteX3" y="connsiteY3"/>
                </a:cxn>
              </a:cxnLst>
              <a:rect l="l" t="t" r="r" b="b"/>
              <a:pathLst>
                <a:path w="9321545" h="1180334">
                  <a:moveTo>
                    <a:pt x="0" y="1162484"/>
                  </a:moveTo>
                  <a:cubicBezTo>
                    <a:pt x="0" y="1162484"/>
                    <a:pt x="1606868" y="195125"/>
                    <a:pt x="2820734" y="367717"/>
                  </a:cubicBezTo>
                  <a:cubicBezTo>
                    <a:pt x="3949922" y="528309"/>
                    <a:pt x="4756309" y="1365747"/>
                    <a:pt x="6007799" y="1142862"/>
                  </a:cubicBezTo>
                  <a:cubicBezTo>
                    <a:pt x="6957060" y="975222"/>
                    <a:pt x="8092536" y="-227785"/>
                    <a:pt x="9321546" y="3824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4" name="任意多边形: 形状 41">
              <a:extLst>
                <a:ext uri="{FF2B5EF4-FFF2-40B4-BE49-F238E27FC236}">
                  <a16:creationId xmlns:a16="http://schemas.microsoft.com/office/drawing/2014/main" id="{93A7C7D6-B3D3-49B2-ABC2-056E5E0283E8}"/>
                </a:ext>
              </a:extLst>
            </p:cNvPr>
            <p:cNvSpPr/>
            <p:nvPr/>
          </p:nvSpPr>
          <p:spPr>
            <a:xfrm>
              <a:off x="1471040" y="3317886"/>
              <a:ext cx="9285732" cy="1233216"/>
            </a:xfrm>
            <a:custGeom>
              <a:avLst/>
              <a:gdLst>
                <a:gd name="connsiteX0" fmla="*/ 0 w 9285732"/>
                <a:gd name="connsiteY0" fmla="*/ 1099808 h 1233216"/>
                <a:gd name="connsiteX1" fmla="*/ 2756249 w 9285732"/>
                <a:gd name="connsiteY1" fmla="*/ 353429 h 1233216"/>
                <a:gd name="connsiteX2" fmla="*/ 5989320 w 9285732"/>
                <a:gd name="connsiteY2" fmla="*/ 1198869 h 1233216"/>
                <a:gd name="connsiteX3" fmla="*/ 9285732 w 9285732"/>
                <a:gd name="connsiteY3" fmla="*/ 36723 h 1233216"/>
              </a:gdLst>
              <a:ahLst/>
              <a:cxnLst>
                <a:cxn ang="0">
                  <a:pos x="connsiteX0" y="connsiteY0"/>
                </a:cxn>
                <a:cxn ang="0">
                  <a:pos x="connsiteX1" y="connsiteY1"/>
                </a:cxn>
                <a:cxn ang="0">
                  <a:pos x="connsiteX2" y="connsiteY2"/>
                </a:cxn>
                <a:cxn ang="0">
                  <a:pos x="connsiteX3" y="connsiteY3"/>
                </a:cxn>
              </a:cxnLst>
              <a:rect l="l" t="t" r="r" b="b"/>
              <a:pathLst>
                <a:path w="9285732" h="1233216">
                  <a:moveTo>
                    <a:pt x="0" y="1099808"/>
                  </a:moveTo>
                  <a:cubicBezTo>
                    <a:pt x="0" y="1099808"/>
                    <a:pt x="1552575" y="166739"/>
                    <a:pt x="2756249" y="353429"/>
                  </a:cubicBezTo>
                  <a:cubicBezTo>
                    <a:pt x="3891344" y="529547"/>
                    <a:pt x="4754499" y="1417277"/>
                    <a:pt x="5989320" y="1198869"/>
                  </a:cubicBezTo>
                  <a:cubicBezTo>
                    <a:pt x="6938772" y="1032562"/>
                    <a:pt x="8056817" y="-229405"/>
                    <a:pt x="9285732" y="36723"/>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5" name="任意多边形: 形状 42">
              <a:extLst>
                <a:ext uri="{FF2B5EF4-FFF2-40B4-BE49-F238E27FC236}">
                  <a16:creationId xmlns:a16="http://schemas.microsoft.com/office/drawing/2014/main" id="{67AE9F93-FDEA-45EF-84E9-B513EB9F6426}"/>
                </a:ext>
              </a:extLst>
            </p:cNvPr>
            <p:cNvSpPr/>
            <p:nvPr/>
          </p:nvSpPr>
          <p:spPr>
            <a:xfrm>
              <a:off x="1492377" y="3225423"/>
              <a:ext cx="9250108" cy="1286593"/>
            </a:xfrm>
            <a:custGeom>
              <a:avLst/>
              <a:gdLst>
                <a:gd name="connsiteX0" fmla="*/ 0 w 9250108"/>
                <a:gd name="connsiteY0" fmla="*/ 1037395 h 1286593"/>
                <a:gd name="connsiteX1" fmla="*/ 2691765 w 9250108"/>
                <a:gd name="connsiteY1" fmla="*/ 339402 h 1286593"/>
                <a:gd name="connsiteX2" fmla="*/ 5970937 w 9250108"/>
                <a:gd name="connsiteY2" fmla="*/ 1255041 h 1286593"/>
                <a:gd name="connsiteX3" fmla="*/ 9250109 w 9250108"/>
                <a:gd name="connsiteY3" fmla="*/ 35269 h 1286593"/>
              </a:gdLst>
              <a:ahLst/>
              <a:cxnLst>
                <a:cxn ang="0">
                  <a:pos x="connsiteX0" y="connsiteY0"/>
                </a:cxn>
                <a:cxn ang="0">
                  <a:pos x="connsiteX1" y="connsiteY1"/>
                </a:cxn>
                <a:cxn ang="0">
                  <a:pos x="connsiteX2" y="connsiteY2"/>
                </a:cxn>
                <a:cxn ang="0">
                  <a:pos x="connsiteX3" y="connsiteY3"/>
                </a:cxn>
              </a:cxnLst>
              <a:rect l="l" t="t" r="r" b="b"/>
              <a:pathLst>
                <a:path w="9250108" h="1286593">
                  <a:moveTo>
                    <a:pt x="0" y="1037395"/>
                  </a:moveTo>
                  <a:cubicBezTo>
                    <a:pt x="0" y="1037395"/>
                    <a:pt x="1498187" y="138901"/>
                    <a:pt x="2691765" y="339402"/>
                  </a:cubicBezTo>
                  <a:cubicBezTo>
                    <a:pt x="3832765" y="531141"/>
                    <a:pt x="4752594" y="1469067"/>
                    <a:pt x="5970937" y="1255041"/>
                  </a:cubicBezTo>
                  <a:cubicBezTo>
                    <a:pt x="6920675" y="1090163"/>
                    <a:pt x="8021098" y="-230764"/>
                    <a:pt x="9250109" y="35269"/>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6" name="任意多边形: 形状 43">
              <a:extLst>
                <a:ext uri="{FF2B5EF4-FFF2-40B4-BE49-F238E27FC236}">
                  <a16:creationId xmlns:a16="http://schemas.microsoft.com/office/drawing/2014/main" id="{0C8CCF65-7E54-4A62-A502-A2FFFA8DFB12}"/>
                </a:ext>
              </a:extLst>
            </p:cNvPr>
            <p:cNvSpPr/>
            <p:nvPr/>
          </p:nvSpPr>
          <p:spPr>
            <a:xfrm>
              <a:off x="1513713" y="3132904"/>
              <a:ext cx="9214485" cy="1340243"/>
            </a:xfrm>
            <a:custGeom>
              <a:avLst/>
              <a:gdLst>
                <a:gd name="connsiteX0" fmla="*/ 0 w 9214485"/>
                <a:gd name="connsiteY0" fmla="*/ 974942 h 1340243"/>
                <a:gd name="connsiteX1" fmla="*/ 2627281 w 9214485"/>
                <a:gd name="connsiteY1" fmla="*/ 325337 h 1340243"/>
                <a:gd name="connsiteX2" fmla="*/ 5952554 w 9214485"/>
                <a:gd name="connsiteY2" fmla="*/ 1311270 h 1340243"/>
                <a:gd name="connsiteX3" fmla="*/ 9214485 w 9214485"/>
                <a:gd name="connsiteY3" fmla="*/ 33967 h 1340243"/>
              </a:gdLst>
              <a:ahLst/>
              <a:cxnLst>
                <a:cxn ang="0">
                  <a:pos x="connsiteX0" y="connsiteY0"/>
                </a:cxn>
                <a:cxn ang="0">
                  <a:pos x="connsiteX1" y="connsiteY1"/>
                </a:cxn>
                <a:cxn ang="0">
                  <a:pos x="connsiteX2" y="connsiteY2"/>
                </a:cxn>
                <a:cxn ang="0">
                  <a:pos x="connsiteX3" y="connsiteY3"/>
                </a:cxn>
              </a:cxnLst>
              <a:rect l="l" t="t" r="r" b="b"/>
              <a:pathLst>
                <a:path w="9214485" h="1340243">
                  <a:moveTo>
                    <a:pt x="0" y="974942"/>
                  </a:moveTo>
                  <a:cubicBezTo>
                    <a:pt x="0" y="974942"/>
                    <a:pt x="1443800" y="111120"/>
                    <a:pt x="2627281" y="325337"/>
                  </a:cubicBezTo>
                  <a:cubicBezTo>
                    <a:pt x="3774186" y="532887"/>
                    <a:pt x="4750785" y="1520725"/>
                    <a:pt x="5952554" y="1311270"/>
                  </a:cubicBezTo>
                  <a:cubicBezTo>
                    <a:pt x="6902482" y="1147821"/>
                    <a:pt x="7985474" y="-232161"/>
                    <a:pt x="9214485" y="33967"/>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7" name="任意多边形: 形状 44">
              <a:extLst>
                <a:ext uri="{FF2B5EF4-FFF2-40B4-BE49-F238E27FC236}">
                  <a16:creationId xmlns:a16="http://schemas.microsoft.com/office/drawing/2014/main" id="{6EA78219-229D-4308-8672-85FB0E7ECD2B}"/>
                </a:ext>
              </a:extLst>
            </p:cNvPr>
            <p:cNvSpPr/>
            <p:nvPr/>
          </p:nvSpPr>
          <p:spPr>
            <a:xfrm>
              <a:off x="1535048" y="3040331"/>
              <a:ext cx="9178670" cy="1394298"/>
            </a:xfrm>
            <a:custGeom>
              <a:avLst/>
              <a:gdLst>
                <a:gd name="connsiteX0" fmla="*/ 0 w 9178670"/>
                <a:gd name="connsiteY0" fmla="*/ 912638 h 1394298"/>
                <a:gd name="connsiteX1" fmla="*/ 2562797 w 9178670"/>
                <a:gd name="connsiteY1" fmla="*/ 311420 h 1394298"/>
                <a:gd name="connsiteX2" fmla="*/ 5934075 w 9178670"/>
                <a:gd name="connsiteY2" fmla="*/ 1367648 h 1394298"/>
                <a:gd name="connsiteX3" fmla="*/ 9178671 w 9178670"/>
                <a:gd name="connsiteY3" fmla="*/ 32719 h 1394298"/>
              </a:gdLst>
              <a:ahLst/>
              <a:cxnLst>
                <a:cxn ang="0">
                  <a:pos x="connsiteX0" y="connsiteY0"/>
                </a:cxn>
                <a:cxn ang="0">
                  <a:pos x="connsiteX1" y="connsiteY1"/>
                </a:cxn>
                <a:cxn ang="0">
                  <a:pos x="connsiteX2" y="connsiteY2"/>
                </a:cxn>
                <a:cxn ang="0">
                  <a:pos x="connsiteX3" y="connsiteY3"/>
                </a:cxn>
              </a:cxnLst>
              <a:rect l="l" t="t" r="r" b="b"/>
              <a:pathLst>
                <a:path w="9178670" h="1394298">
                  <a:moveTo>
                    <a:pt x="0" y="912638"/>
                  </a:moveTo>
                  <a:cubicBezTo>
                    <a:pt x="0" y="912638"/>
                    <a:pt x="1389412" y="83868"/>
                    <a:pt x="2562797" y="311420"/>
                  </a:cubicBezTo>
                  <a:cubicBezTo>
                    <a:pt x="3715607" y="534972"/>
                    <a:pt x="4748879" y="1572626"/>
                    <a:pt x="5934075" y="1367648"/>
                  </a:cubicBezTo>
                  <a:cubicBezTo>
                    <a:pt x="6884194" y="1205532"/>
                    <a:pt x="7949756" y="-233314"/>
                    <a:pt x="9178671" y="32719"/>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8" name="任意多边形: 形状 45">
              <a:extLst>
                <a:ext uri="{FF2B5EF4-FFF2-40B4-BE49-F238E27FC236}">
                  <a16:creationId xmlns:a16="http://schemas.microsoft.com/office/drawing/2014/main" id="{17EC1C4E-9B58-4F11-937E-3DF49432B329}"/>
                </a:ext>
              </a:extLst>
            </p:cNvPr>
            <p:cNvSpPr/>
            <p:nvPr/>
          </p:nvSpPr>
          <p:spPr>
            <a:xfrm>
              <a:off x="1556289" y="2947464"/>
              <a:ext cx="9142952" cy="1448684"/>
            </a:xfrm>
            <a:custGeom>
              <a:avLst/>
              <a:gdLst>
                <a:gd name="connsiteX0" fmla="*/ 0 w 9142952"/>
                <a:gd name="connsiteY0" fmla="*/ 850534 h 1448684"/>
                <a:gd name="connsiteX1" fmla="*/ 2498217 w 9142952"/>
                <a:gd name="connsiteY1" fmla="*/ 297703 h 1448684"/>
                <a:gd name="connsiteX2" fmla="*/ 5915597 w 9142952"/>
                <a:gd name="connsiteY2" fmla="*/ 1424130 h 1448684"/>
                <a:gd name="connsiteX3" fmla="*/ 9142953 w 9142952"/>
                <a:gd name="connsiteY3" fmla="*/ 31575 h 1448684"/>
              </a:gdLst>
              <a:ahLst/>
              <a:cxnLst>
                <a:cxn ang="0">
                  <a:pos x="connsiteX0" y="connsiteY0"/>
                </a:cxn>
                <a:cxn ang="0">
                  <a:pos x="connsiteX1" y="connsiteY1"/>
                </a:cxn>
                <a:cxn ang="0">
                  <a:pos x="connsiteX2" y="connsiteY2"/>
                </a:cxn>
                <a:cxn ang="0">
                  <a:pos x="connsiteX3" y="connsiteY3"/>
                </a:cxn>
              </a:cxnLst>
              <a:rect l="l" t="t" r="r" b="b"/>
              <a:pathLst>
                <a:path w="9142952" h="1448684">
                  <a:moveTo>
                    <a:pt x="0" y="850534"/>
                  </a:moveTo>
                  <a:cubicBezTo>
                    <a:pt x="0" y="850534"/>
                    <a:pt x="1334929" y="56911"/>
                    <a:pt x="2498217" y="297703"/>
                  </a:cubicBezTo>
                  <a:cubicBezTo>
                    <a:pt x="3656838" y="537448"/>
                    <a:pt x="4746975" y="1624726"/>
                    <a:pt x="5915597" y="1424130"/>
                  </a:cubicBezTo>
                  <a:cubicBezTo>
                    <a:pt x="6866001" y="1263443"/>
                    <a:pt x="7913942" y="-234458"/>
                    <a:pt x="9142953" y="31575"/>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19" name="任意多边形: 形状 46">
              <a:extLst>
                <a:ext uri="{FF2B5EF4-FFF2-40B4-BE49-F238E27FC236}">
                  <a16:creationId xmlns:a16="http://schemas.microsoft.com/office/drawing/2014/main" id="{B6E3A02D-A5BA-4F76-873E-FDC503A38DCE}"/>
                </a:ext>
              </a:extLst>
            </p:cNvPr>
            <p:cNvSpPr/>
            <p:nvPr/>
          </p:nvSpPr>
          <p:spPr>
            <a:xfrm>
              <a:off x="1577625" y="2854784"/>
              <a:ext cx="9107329" cy="1503233"/>
            </a:xfrm>
            <a:custGeom>
              <a:avLst/>
              <a:gdLst>
                <a:gd name="connsiteX0" fmla="*/ 0 w 9107329"/>
                <a:gd name="connsiteY0" fmla="*/ 788337 h 1503233"/>
                <a:gd name="connsiteX1" fmla="*/ 2433733 w 9107329"/>
                <a:gd name="connsiteY1" fmla="*/ 283893 h 1503233"/>
                <a:gd name="connsiteX2" fmla="*/ 5897214 w 9107329"/>
                <a:gd name="connsiteY2" fmla="*/ 1480614 h 1503233"/>
                <a:gd name="connsiteX3" fmla="*/ 9107329 w 9107329"/>
                <a:gd name="connsiteY3" fmla="*/ 30528 h 1503233"/>
              </a:gdLst>
              <a:ahLst/>
              <a:cxnLst>
                <a:cxn ang="0">
                  <a:pos x="connsiteX0" y="connsiteY0"/>
                </a:cxn>
                <a:cxn ang="0">
                  <a:pos x="connsiteX1" y="connsiteY1"/>
                </a:cxn>
                <a:cxn ang="0">
                  <a:pos x="connsiteX2" y="connsiteY2"/>
                </a:cxn>
                <a:cxn ang="0">
                  <a:pos x="connsiteX3" y="connsiteY3"/>
                </a:cxn>
              </a:cxnLst>
              <a:rect l="l" t="t" r="r" b="b"/>
              <a:pathLst>
                <a:path w="9107329" h="1503233">
                  <a:moveTo>
                    <a:pt x="0" y="788337"/>
                  </a:moveTo>
                  <a:cubicBezTo>
                    <a:pt x="0" y="788337"/>
                    <a:pt x="1280541" y="30147"/>
                    <a:pt x="2433733" y="283893"/>
                  </a:cubicBezTo>
                  <a:cubicBezTo>
                    <a:pt x="3598164" y="540116"/>
                    <a:pt x="4745069" y="1676734"/>
                    <a:pt x="5897214" y="1480614"/>
                  </a:cubicBezTo>
                  <a:cubicBezTo>
                    <a:pt x="6847808" y="1321356"/>
                    <a:pt x="7878318" y="-235600"/>
                    <a:pt x="9107329" y="3052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0" name="任意多边形: 形状 47">
              <a:extLst>
                <a:ext uri="{FF2B5EF4-FFF2-40B4-BE49-F238E27FC236}">
                  <a16:creationId xmlns:a16="http://schemas.microsoft.com/office/drawing/2014/main" id="{92F72353-0ECF-4A04-A2D8-3987FA131128}"/>
                </a:ext>
              </a:extLst>
            </p:cNvPr>
            <p:cNvSpPr/>
            <p:nvPr/>
          </p:nvSpPr>
          <p:spPr>
            <a:xfrm>
              <a:off x="1598961" y="2761788"/>
              <a:ext cx="9071610" cy="1558068"/>
            </a:xfrm>
            <a:custGeom>
              <a:avLst/>
              <a:gdLst>
                <a:gd name="connsiteX0" fmla="*/ 0 w 9071610"/>
                <a:gd name="connsiteY0" fmla="*/ 726362 h 1558068"/>
                <a:gd name="connsiteX1" fmla="*/ 2369248 w 9071610"/>
                <a:gd name="connsiteY1" fmla="*/ 270210 h 1558068"/>
                <a:gd name="connsiteX2" fmla="*/ 5878830 w 9071610"/>
                <a:gd name="connsiteY2" fmla="*/ 1537225 h 1558068"/>
                <a:gd name="connsiteX3" fmla="*/ 9071610 w 9071610"/>
                <a:gd name="connsiteY3" fmla="*/ 29513 h 1558068"/>
              </a:gdLst>
              <a:ahLst/>
              <a:cxnLst>
                <a:cxn ang="0">
                  <a:pos x="connsiteX0" y="connsiteY0"/>
                </a:cxn>
                <a:cxn ang="0">
                  <a:pos x="connsiteX1" y="connsiteY1"/>
                </a:cxn>
                <a:cxn ang="0">
                  <a:pos x="connsiteX2" y="connsiteY2"/>
                </a:cxn>
                <a:cxn ang="0">
                  <a:pos x="connsiteX3" y="connsiteY3"/>
                </a:cxn>
              </a:cxnLst>
              <a:rect l="l" t="t" r="r" b="b"/>
              <a:pathLst>
                <a:path w="9071610" h="1558068">
                  <a:moveTo>
                    <a:pt x="0" y="726362"/>
                  </a:moveTo>
                  <a:cubicBezTo>
                    <a:pt x="0" y="726362"/>
                    <a:pt x="1225963" y="3700"/>
                    <a:pt x="2369248" y="270210"/>
                  </a:cubicBezTo>
                  <a:cubicBezTo>
                    <a:pt x="3539490" y="543006"/>
                    <a:pt x="4743260" y="1728868"/>
                    <a:pt x="5878830" y="1537225"/>
                  </a:cubicBezTo>
                  <a:cubicBezTo>
                    <a:pt x="6829711" y="1379301"/>
                    <a:pt x="7842695" y="-236520"/>
                    <a:pt x="9071610" y="29513"/>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1" name="任意多边形: 形状 48">
              <a:extLst>
                <a:ext uri="{FF2B5EF4-FFF2-40B4-BE49-F238E27FC236}">
                  <a16:creationId xmlns:a16="http://schemas.microsoft.com/office/drawing/2014/main" id="{FF15BE45-483A-4C0A-B7B5-7E584667526A}"/>
                </a:ext>
              </a:extLst>
            </p:cNvPr>
            <p:cNvSpPr/>
            <p:nvPr/>
          </p:nvSpPr>
          <p:spPr>
            <a:xfrm>
              <a:off x="1620202" y="2668806"/>
              <a:ext cx="9035891" cy="1613130"/>
            </a:xfrm>
            <a:custGeom>
              <a:avLst/>
              <a:gdLst>
                <a:gd name="connsiteX0" fmla="*/ 0 w 9035891"/>
                <a:gd name="connsiteY0" fmla="*/ 664467 h 1613130"/>
                <a:gd name="connsiteX1" fmla="*/ 2304764 w 9035891"/>
                <a:gd name="connsiteY1" fmla="*/ 256702 h 1613130"/>
                <a:gd name="connsiteX2" fmla="*/ 5860352 w 9035891"/>
                <a:gd name="connsiteY2" fmla="*/ 1593917 h 1613130"/>
                <a:gd name="connsiteX3" fmla="*/ 9035891 w 9035891"/>
                <a:gd name="connsiteY3" fmla="*/ 28578 h 1613130"/>
              </a:gdLst>
              <a:ahLst/>
              <a:cxnLst>
                <a:cxn ang="0">
                  <a:pos x="connsiteX0" y="connsiteY0"/>
                </a:cxn>
                <a:cxn ang="0">
                  <a:pos x="connsiteX1" y="connsiteY1"/>
                </a:cxn>
                <a:cxn ang="0">
                  <a:pos x="connsiteX2" y="connsiteY2"/>
                </a:cxn>
                <a:cxn ang="0">
                  <a:pos x="connsiteX3" y="connsiteY3"/>
                </a:cxn>
              </a:cxnLst>
              <a:rect l="l" t="t" r="r" b="b"/>
              <a:pathLst>
                <a:path w="9035891" h="1613130">
                  <a:moveTo>
                    <a:pt x="0" y="664467"/>
                  </a:moveTo>
                  <a:cubicBezTo>
                    <a:pt x="0" y="664467"/>
                    <a:pt x="1171480" y="-22381"/>
                    <a:pt x="2304764" y="256702"/>
                  </a:cubicBezTo>
                  <a:cubicBezTo>
                    <a:pt x="3480721" y="546262"/>
                    <a:pt x="4741355" y="1781083"/>
                    <a:pt x="5860352" y="1593917"/>
                  </a:cubicBezTo>
                  <a:cubicBezTo>
                    <a:pt x="6811423" y="1437421"/>
                    <a:pt x="7806880" y="-237455"/>
                    <a:pt x="9035891" y="2857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2" name="任意多边形: 形状 49">
              <a:extLst>
                <a:ext uri="{FF2B5EF4-FFF2-40B4-BE49-F238E27FC236}">
                  <a16:creationId xmlns:a16="http://schemas.microsoft.com/office/drawing/2014/main" id="{4D771C6B-1CA0-42A3-8CC3-46EA1D4FEC9B}"/>
                </a:ext>
              </a:extLst>
            </p:cNvPr>
            <p:cNvSpPr/>
            <p:nvPr/>
          </p:nvSpPr>
          <p:spPr>
            <a:xfrm>
              <a:off x="1641538" y="2575939"/>
              <a:ext cx="9000172" cy="1668302"/>
            </a:xfrm>
            <a:custGeom>
              <a:avLst/>
              <a:gdLst>
                <a:gd name="connsiteX0" fmla="*/ 0 w 9000172"/>
                <a:gd name="connsiteY0" fmla="*/ 602458 h 1668302"/>
                <a:gd name="connsiteX1" fmla="*/ 2240280 w 9000172"/>
                <a:gd name="connsiteY1" fmla="*/ 243080 h 1668302"/>
                <a:gd name="connsiteX2" fmla="*/ 5841968 w 9000172"/>
                <a:gd name="connsiteY2" fmla="*/ 1650589 h 1668302"/>
                <a:gd name="connsiteX3" fmla="*/ 9000172 w 9000172"/>
                <a:gd name="connsiteY3" fmla="*/ 27719 h 1668302"/>
              </a:gdLst>
              <a:ahLst/>
              <a:cxnLst>
                <a:cxn ang="0">
                  <a:pos x="connsiteX0" y="connsiteY0"/>
                </a:cxn>
                <a:cxn ang="0">
                  <a:pos x="connsiteX1" y="connsiteY1"/>
                </a:cxn>
                <a:cxn ang="0">
                  <a:pos x="connsiteX2" y="connsiteY2"/>
                </a:cxn>
                <a:cxn ang="0">
                  <a:pos x="connsiteX3" y="connsiteY3"/>
                </a:cxn>
              </a:cxnLst>
              <a:rect l="l" t="t" r="r" b="b"/>
              <a:pathLst>
                <a:path w="9000172" h="1668302">
                  <a:moveTo>
                    <a:pt x="0" y="602458"/>
                  </a:moveTo>
                  <a:cubicBezTo>
                    <a:pt x="0" y="602458"/>
                    <a:pt x="1116902" y="-48385"/>
                    <a:pt x="2240280" y="243080"/>
                  </a:cubicBezTo>
                  <a:cubicBezTo>
                    <a:pt x="3421952" y="549689"/>
                    <a:pt x="4739545" y="1833279"/>
                    <a:pt x="5841968" y="1650589"/>
                  </a:cubicBezTo>
                  <a:cubicBezTo>
                    <a:pt x="6793325" y="1495522"/>
                    <a:pt x="7771257" y="-238409"/>
                    <a:pt x="9000172" y="27719"/>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3" name="任意多边形: 形状 50">
              <a:extLst>
                <a:ext uri="{FF2B5EF4-FFF2-40B4-BE49-F238E27FC236}">
                  <a16:creationId xmlns:a16="http://schemas.microsoft.com/office/drawing/2014/main" id="{78E64B1E-D309-4441-9A47-21CB1639643E}"/>
                </a:ext>
              </a:extLst>
            </p:cNvPr>
            <p:cNvSpPr/>
            <p:nvPr/>
          </p:nvSpPr>
          <p:spPr>
            <a:xfrm>
              <a:off x="1662874" y="2482864"/>
              <a:ext cx="8964548" cy="1723703"/>
            </a:xfrm>
            <a:custGeom>
              <a:avLst/>
              <a:gdLst>
                <a:gd name="connsiteX0" fmla="*/ 0 w 8964548"/>
                <a:gd name="connsiteY0" fmla="*/ 540561 h 1723703"/>
                <a:gd name="connsiteX1" fmla="*/ 2175796 w 8964548"/>
                <a:gd name="connsiteY1" fmla="*/ 229570 h 1723703"/>
                <a:gd name="connsiteX2" fmla="*/ 5823585 w 8964548"/>
                <a:gd name="connsiteY2" fmla="*/ 1707373 h 1723703"/>
                <a:gd name="connsiteX3" fmla="*/ 8964549 w 8964548"/>
                <a:gd name="connsiteY3" fmla="*/ 26878 h 1723703"/>
              </a:gdLst>
              <a:ahLst/>
              <a:cxnLst>
                <a:cxn ang="0">
                  <a:pos x="connsiteX0" y="connsiteY0"/>
                </a:cxn>
                <a:cxn ang="0">
                  <a:pos x="connsiteX1" y="connsiteY1"/>
                </a:cxn>
                <a:cxn ang="0">
                  <a:pos x="connsiteX2" y="connsiteY2"/>
                </a:cxn>
                <a:cxn ang="0">
                  <a:pos x="connsiteX3" y="connsiteY3"/>
                </a:cxn>
              </a:cxnLst>
              <a:rect l="l" t="t" r="r" b="b"/>
              <a:pathLst>
                <a:path w="8964548" h="1723703">
                  <a:moveTo>
                    <a:pt x="0" y="540561"/>
                  </a:moveTo>
                  <a:cubicBezTo>
                    <a:pt x="0" y="540561"/>
                    <a:pt x="1062228" y="-74087"/>
                    <a:pt x="2175796" y="229570"/>
                  </a:cubicBezTo>
                  <a:cubicBezTo>
                    <a:pt x="3363087" y="553420"/>
                    <a:pt x="4737735" y="1885586"/>
                    <a:pt x="5823585" y="1707373"/>
                  </a:cubicBezTo>
                  <a:cubicBezTo>
                    <a:pt x="6775133" y="1553640"/>
                    <a:pt x="7735539" y="-239156"/>
                    <a:pt x="8964549" y="26878"/>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4" name="任意多边形: 形状 51">
              <a:extLst>
                <a:ext uri="{FF2B5EF4-FFF2-40B4-BE49-F238E27FC236}">
                  <a16:creationId xmlns:a16="http://schemas.microsoft.com/office/drawing/2014/main" id="{EF0B68EA-4B4B-4AF2-AC44-4F5035ECAF0E}"/>
                </a:ext>
              </a:extLst>
            </p:cNvPr>
            <p:cNvSpPr/>
            <p:nvPr/>
          </p:nvSpPr>
          <p:spPr>
            <a:xfrm>
              <a:off x="1684115" y="2389726"/>
              <a:ext cx="8928829" cy="1779288"/>
            </a:xfrm>
            <a:custGeom>
              <a:avLst/>
              <a:gdLst>
                <a:gd name="connsiteX0" fmla="*/ 0 w 8928829"/>
                <a:gd name="connsiteY0" fmla="*/ 478823 h 1779288"/>
                <a:gd name="connsiteX1" fmla="*/ 2111216 w 8928829"/>
                <a:gd name="connsiteY1" fmla="*/ 216218 h 1779288"/>
                <a:gd name="connsiteX2" fmla="*/ 5805012 w 8928829"/>
                <a:gd name="connsiteY2" fmla="*/ 1764221 h 1779288"/>
                <a:gd name="connsiteX3" fmla="*/ 8928830 w 8928829"/>
                <a:gd name="connsiteY3" fmla="*/ 26099 h 1779288"/>
              </a:gdLst>
              <a:ahLst/>
              <a:cxnLst>
                <a:cxn ang="0">
                  <a:pos x="connsiteX0" y="connsiteY0"/>
                </a:cxn>
                <a:cxn ang="0">
                  <a:pos x="connsiteX1" y="connsiteY1"/>
                </a:cxn>
                <a:cxn ang="0">
                  <a:pos x="connsiteX2" y="connsiteY2"/>
                </a:cxn>
                <a:cxn ang="0">
                  <a:pos x="connsiteX3" y="connsiteY3"/>
                </a:cxn>
              </a:cxnLst>
              <a:rect l="l" t="t" r="r" b="b"/>
              <a:pathLst>
                <a:path w="8928829" h="1779288">
                  <a:moveTo>
                    <a:pt x="0" y="478823"/>
                  </a:moveTo>
                  <a:cubicBezTo>
                    <a:pt x="0" y="478823"/>
                    <a:pt x="1007459" y="-99535"/>
                    <a:pt x="2111216" y="216218"/>
                  </a:cubicBezTo>
                  <a:cubicBezTo>
                    <a:pt x="3304032" y="557404"/>
                    <a:pt x="4735735" y="1938053"/>
                    <a:pt x="5805012" y="1764221"/>
                  </a:cubicBezTo>
                  <a:cubicBezTo>
                    <a:pt x="6756940" y="1611917"/>
                    <a:pt x="7699820" y="-239934"/>
                    <a:pt x="8928830" y="26099"/>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5" name="任意多边形: 形状 52">
              <a:extLst>
                <a:ext uri="{FF2B5EF4-FFF2-40B4-BE49-F238E27FC236}">
                  <a16:creationId xmlns:a16="http://schemas.microsoft.com/office/drawing/2014/main" id="{1C364C50-09E2-4F49-9AE2-75E9F3A31783}"/>
                </a:ext>
              </a:extLst>
            </p:cNvPr>
            <p:cNvSpPr/>
            <p:nvPr/>
          </p:nvSpPr>
          <p:spPr>
            <a:xfrm>
              <a:off x="1705451" y="2296638"/>
              <a:ext cx="8893016" cy="1834890"/>
            </a:xfrm>
            <a:custGeom>
              <a:avLst/>
              <a:gdLst>
                <a:gd name="connsiteX0" fmla="*/ 0 w 8893016"/>
                <a:gd name="connsiteY0" fmla="*/ 416939 h 1834890"/>
                <a:gd name="connsiteX1" fmla="*/ 2046732 w 8893016"/>
                <a:gd name="connsiteY1" fmla="*/ 202722 h 1834890"/>
                <a:gd name="connsiteX2" fmla="*/ 5786628 w 8893016"/>
                <a:gd name="connsiteY2" fmla="*/ 1821019 h 1834890"/>
                <a:gd name="connsiteX3" fmla="*/ 8893016 w 8893016"/>
                <a:gd name="connsiteY3" fmla="*/ 25366 h 1834890"/>
              </a:gdLst>
              <a:ahLst/>
              <a:cxnLst>
                <a:cxn ang="0">
                  <a:pos x="connsiteX0" y="connsiteY0"/>
                </a:cxn>
                <a:cxn ang="0">
                  <a:pos x="connsiteX1" y="connsiteY1"/>
                </a:cxn>
                <a:cxn ang="0">
                  <a:pos x="connsiteX2" y="connsiteY2"/>
                </a:cxn>
                <a:cxn ang="0">
                  <a:pos x="connsiteX3" y="connsiteY3"/>
                </a:cxn>
              </a:cxnLst>
              <a:rect l="l" t="t" r="r" b="b"/>
              <a:pathLst>
                <a:path w="8893016" h="1834890">
                  <a:moveTo>
                    <a:pt x="0" y="416939"/>
                  </a:moveTo>
                  <a:cubicBezTo>
                    <a:pt x="0" y="416939"/>
                    <a:pt x="952691" y="-124938"/>
                    <a:pt x="2046732" y="202722"/>
                  </a:cubicBezTo>
                  <a:cubicBezTo>
                    <a:pt x="3244977" y="561528"/>
                    <a:pt x="4733925" y="1990279"/>
                    <a:pt x="5786628" y="1821019"/>
                  </a:cubicBezTo>
                  <a:cubicBezTo>
                    <a:pt x="6738652" y="1670143"/>
                    <a:pt x="7664101" y="-240667"/>
                    <a:pt x="8893016" y="25366"/>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6" name="任意多边形: 形状 53">
              <a:extLst>
                <a:ext uri="{FF2B5EF4-FFF2-40B4-BE49-F238E27FC236}">
                  <a16:creationId xmlns:a16="http://schemas.microsoft.com/office/drawing/2014/main" id="{95C0D18E-EE37-48EB-BCAC-F140E7349065}"/>
                </a:ext>
              </a:extLst>
            </p:cNvPr>
            <p:cNvSpPr/>
            <p:nvPr/>
          </p:nvSpPr>
          <p:spPr>
            <a:xfrm>
              <a:off x="1726787" y="2203415"/>
              <a:ext cx="8857392" cy="1890742"/>
            </a:xfrm>
            <a:custGeom>
              <a:avLst/>
              <a:gdLst>
                <a:gd name="connsiteX0" fmla="*/ 0 w 8857392"/>
                <a:gd name="connsiteY0" fmla="*/ 355286 h 1890742"/>
                <a:gd name="connsiteX1" fmla="*/ 1982248 w 8857392"/>
                <a:gd name="connsiteY1" fmla="*/ 189455 h 1890742"/>
                <a:gd name="connsiteX2" fmla="*/ 5768245 w 8857392"/>
                <a:gd name="connsiteY2" fmla="*/ 1877952 h 1890742"/>
                <a:gd name="connsiteX3" fmla="*/ 8857393 w 8857392"/>
                <a:gd name="connsiteY3" fmla="*/ 24673 h 1890742"/>
              </a:gdLst>
              <a:ahLst/>
              <a:cxnLst>
                <a:cxn ang="0">
                  <a:pos x="connsiteX0" y="connsiteY0"/>
                </a:cxn>
                <a:cxn ang="0">
                  <a:pos x="connsiteX1" y="connsiteY1"/>
                </a:cxn>
                <a:cxn ang="0">
                  <a:pos x="connsiteX2" y="connsiteY2"/>
                </a:cxn>
                <a:cxn ang="0">
                  <a:pos x="connsiteX3" y="connsiteY3"/>
                </a:cxn>
              </a:cxnLst>
              <a:rect l="l" t="t" r="r" b="b"/>
              <a:pathLst>
                <a:path w="8857392" h="1890742">
                  <a:moveTo>
                    <a:pt x="0" y="355286"/>
                  </a:moveTo>
                  <a:cubicBezTo>
                    <a:pt x="0" y="355286"/>
                    <a:pt x="897827" y="-149920"/>
                    <a:pt x="1982248" y="189455"/>
                  </a:cubicBezTo>
                  <a:cubicBezTo>
                    <a:pt x="3185922" y="566074"/>
                    <a:pt x="4732020" y="2042830"/>
                    <a:pt x="5768245" y="1877952"/>
                  </a:cubicBezTo>
                  <a:cubicBezTo>
                    <a:pt x="6720459" y="1728410"/>
                    <a:pt x="7628382" y="-241360"/>
                    <a:pt x="8857393" y="24673"/>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7" name="任意多边形: 形状 54">
              <a:extLst>
                <a:ext uri="{FF2B5EF4-FFF2-40B4-BE49-F238E27FC236}">
                  <a16:creationId xmlns:a16="http://schemas.microsoft.com/office/drawing/2014/main" id="{AD2D2702-F276-4564-8A94-DACA6AB8FDA8}"/>
                </a:ext>
              </a:extLst>
            </p:cNvPr>
            <p:cNvSpPr/>
            <p:nvPr/>
          </p:nvSpPr>
          <p:spPr>
            <a:xfrm>
              <a:off x="1748123" y="2110330"/>
              <a:ext cx="8821578" cy="1946617"/>
            </a:xfrm>
            <a:custGeom>
              <a:avLst/>
              <a:gdLst>
                <a:gd name="connsiteX0" fmla="*/ 0 w 8821578"/>
                <a:gd name="connsiteY0" fmla="*/ 293494 h 1946617"/>
                <a:gd name="connsiteX1" fmla="*/ 1917764 w 8821578"/>
                <a:gd name="connsiteY1" fmla="*/ 176051 h 1946617"/>
                <a:gd name="connsiteX2" fmla="*/ 5749766 w 8821578"/>
                <a:gd name="connsiteY2" fmla="*/ 1934842 h 1946617"/>
                <a:gd name="connsiteX3" fmla="*/ 8821579 w 8821578"/>
                <a:gd name="connsiteY3" fmla="*/ 24032 h 1946617"/>
              </a:gdLst>
              <a:ahLst/>
              <a:cxnLst>
                <a:cxn ang="0">
                  <a:pos x="connsiteX0" y="connsiteY0"/>
                </a:cxn>
                <a:cxn ang="0">
                  <a:pos x="connsiteX1" y="connsiteY1"/>
                </a:cxn>
                <a:cxn ang="0">
                  <a:pos x="connsiteX2" y="connsiteY2"/>
                </a:cxn>
                <a:cxn ang="0">
                  <a:pos x="connsiteX3" y="connsiteY3"/>
                </a:cxn>
              </a:cxnLst>
              <a:rect l="l" t="t" r="r" b="b"/>
              <a:pathLst>
                <a:path w="8821578" h="1946617">
                  <a:moveTo>
                    <a:pt x="0" y="293494"/>
                  </a:moveTo>
                  <a:cubicBezTo>
                    <a:pt x="0" y="293494"/>
                    <a:pt x="842867" y="-174850"/>
                    <a:pt x="1917764" y="176051"/>
                  </a:cubicBezTo>
                  <a:cubicBezTo>
                    <a:pt x="3126677" y="570767"/>
                    <a:pt x="4730211" y="2095243"/>
                    <a:pt x="5749766" y="1934842"/>
                  </a:cubicBezTo>
                  <a:cubicBezTo>
                    <a:pt x="6702266" y="1786728"/>
                    <a:pt x="7592663" y="-242097"/>
                    <a:pt x="8821579" y="24032"/>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8" name="任意多边形: 形状 55">
              <a:extLst>
                <a:ext uri="{FF2B5EF4-FFF2-40B4-BE49-F238E27FC236}">
                  <a16:creationId xmlns:a16="http://schemas.microsoft.com/office/drawing/2014/main" id="{A8E604C7-8783-4436-96DF-1F27DC115B76}"/>
                </a:ext>
              </a:extLst>
            </p:cNvPr>
            <p:cNvSpPr/>
            <p:nvPr/>
          </p:nvSpPr>
          <p:spPr>
            <a:xfrm>
              <a:off x="1769363" y="2016957"/>
              <a:ext cx="8785955" cy="2002662"/>
            </a:xfrm>
            <a:custGeom>
              <a:avLst/>
              <a:gdLst>
                <a:gd name="connsiteX0" fmla="*/ 0 w 8785955"/>
                <a:gd name="connsiteY0" fmla="*/ 231895 h 2002662"/>
                <a:gd name="connsiteX1" fmla="*/ 1853279 w 8785955"/>
                <a:gd name="connsiteY1" fmla="*/ 162744 h 2002662"/>
                <a:gd name="connsiteX2" fmla="*/ 5731383 w 8785955"/>
                <a:gd name="connsiteY2" fmla="*/ 1991829 h 2002662"/>
                <a:gd name="connsiteX3" fmla="*/ 8785955 w 8785955"/>
                <a:gd name="connsiteY3" fmla="*/ 23393 h 2002662"/>
              </a:gdLst>
              <a:ahLst/>
              <a:cxnLst>
                <a:cxn ang="0">
                  <a:pos x="connsiteX0" y="connsiteY0"/>
                </a:cxn>
                <a:cxn ang="0">
                  <a:pos x="connsiteX1" y="connsiteY1"/>
                </a:cxn>
                <a:cxn ang="0">
                  <a:pos x="connsiteX2" y="connsiteY2"/>
                </a:cxn>
                <a:cxn ang="0">
                  <a:pos x="connsiteX3" y="connsiteY3"/>
                </a:cxn>
              </a:cxnLst>
              <a:rect l="l" t="t" r="r" b="b"/>
              <a:pathLst>
                <a:path w="8785955" h="2002662">
                  <a:moveTo>
                    <a:pt x="0" y="231895"/>
                  </a:moveTo>
                  <a:cubicBezTo>
                    <a:pt x="0" y="231895"/>
                    <a:pt x="787908" y="-199492"/>
                    <a:pt x="1853279" y="162744"/>
                  </a:cubicBezTo>
                  <a:cubicBezTo>
                    <a:pt x="3067431" y="575652"/>
                    <a:pt x="4728305" y="2147754"/>
                    <a:pt x="5731383" y="1991829"/>
                  </a:cubicBezTo>
                  <a:cubicBezTo>
                    <a:pt x="6684074" y="1845144"/>
                    <a:pt x="7557040" y="-242640"/>
                    <a:pt x="8785955" y="23393"/>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29" name="任意多边形: 形状 56">
              <a:extLst>
                <a:ext uri="{FF2B5EF4-FFF2-40B4-BE49-F238E27FC236}">
                  <a16:creationId xmlns:a16="http://schemas.microsoft.com/office/drawing/2014/main" id="{E23D81A6-C845-427D-A55E-0E0FCB5D6969}"/>
                </a:ext>
              </a:extLst>
            </p:cNvPr>
            <p:cNvSpPr/>
            <p:nvPr/>
          </p:nvSpPr>
          <p:spPr>
            <a:xfrm>
              <a:off x="1790700" y="1912397"/>
              <a:ext cx="8750236" cy="2070069"/>
            </a:xfrm>
            <a:custGeom>
              <a:avLst/>
              <a:gdLst>
                <a:gd name="connsiteX0" fmla="*/ 0 w 8750236"/>
                <a:gd name="connsiteY0" fmla="*/ 181578 h 2070069"/>
                <a:gd name="connsiteX1" fmla="*/ 1788700 w 8750236"/>
                <a:gd name="connsiteY1" fmla="*/ 160814 h 2070069"/>
                <a:gd name="connsiteX2" fmla="*/ 5712905 w 8750236"/>
                <a:gd name="connsiteY2" fmla="*/ 2060099 h 2070069"/>
                <a:gd name="connsiteX3" fmla="*/ 8750236 w 8750236"/>
                <a:gd name="connsiteY3" fmla="*/ 34131 h 2070069"/>
              </a:gdLst>
              <a:ahLst/>
              <a:cxnLst>
                <a:cxn ang="0">
                  <a:pos x="connsiteX0" y="connsiteY0"/>
                </a:cxn>
                <a:cxn ang="0">
                  <a:pos x="connsiteX1" y="connsiteY1"/>
                </a:cxn>
                <a:cxn ang="0">
                  <a:pos x="connsiteX2" y="connsiteY2"/>
                </a:cxn>
                <a:cxn ang="0">
                  <a:pos x="connsiteX3" y="connsiteY3"/>
                </a:cxn>
              </a:cxnLst>
              <a:rect l="l" t="t" r="r" b="b"/>
              <a:pathLst>
                <a:path w="8750236" h="2070069">
                  <a:moveTo>
                    <a:pt x="0" y="181578"/>
                  </a:moveTo>
                  <a:cubicBezTo>
                    <a:pt x="0" y="181578"/>
                    <a:pt x="732758" y="-212757"/>
                    <a:pt x="1788700" y="160814"/>
                  </a:cubicBezTo>
                  <a:cubicBezTo>
                    <a:pt x="3007900" y="592106"/>
                    <a:pt x="4726401" y="2211642"/>
                    <a:pt x="5712905" y="2060099"/>
                  </a:cubicBezTo>
                  <a:cubicBezTo>
                    <a:pt x="6665881" y="1914843"/>
                    <a:pt x="7521226" y="-231997"/>
                    <a:pt x="8750236" y="34131"/>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30" name="任意多边形: 形状 57">
              <a:extLst>
                <a:ext uri="{FF2B5EF4-FFF2-40B4-BE49-F238E27FC236}">
                  <a16:creationId xmlns:a16="http://schemas.microsoft.com/office/drawing/2014/main" id="{AC07D5AB-E396-45AD-97D1-A62A5D1880C9}"/>
                </a:ext>
              </a:extLst>
            </p:cNvPr>
            <p:cNvSpPr/>
            <p:nvPr/>
          </p:nvSpPr>
          <p:spPr>
            <a:xfrm>
              <a:off x="1812036" y="1788977"/>
              <a:ext cx="8714517" cy="2156395"/>
            </a:xfrm>
            <a:custGeom>
              <a:avLst/>
              <a:gdLst>
                <a:gd name="connsiteX0" fmla="*/ 0 w 8714517"/>
                <a:gd name="connsiteY0" fmla="*/ 150026 h 2156395"/>
                <a:gd name="connsiteX1" fmla="*/ 1724215 w 8714517"/>
                <a:gd name="connsiteY1" fmla="*/ 177649 h 2156395"/>
                <a:gd name="connsiteX2" fmla="*/ 5694522 w 8714517"/>
                <a:gd name="connsiteY2" fmla="*/ 2147229 h 2156395"/>
                <a:gd name="connsiteX3" fmla="*/ 8714518 w 8714517"/>
                <a:gd name="connsiteY3" fmla="*/ 63635 h 2156395"/>
              </a:gdLst>
              <a:ahLst/>
              <a:cxnLst>
                <a:cxn ang="0">
                  <a:pos x="connsiteX0" y="connsiteY0"/>
                </a:cxn>
                <a:cxn ang="0">
                  <a:pos x="connsiteX1" y="connsiteY1"/>
                </a:cxn>
                <a:cxn ang="0">
                  <a:pos x="connsiteX2" y="connsiteY2"/>
                </a:cxn>
                <a:cxn ang="0">
                  <a:pos x="connsiteX3" y="connsiteY3"/>
                </a:cxn>
              </a:cxnLst>
              <a:rect l="l" t="t" r="r" b="b"/>
              <a:pathLst>
                <a:path w="8714517" h="2156395">
                  <a:moveTo>
                    <a:pt x="0" y="150026"/>
                  </a:moveTo>
                  <a:cubicBezTo>
                    <a:pt x="0" y="150026"/>
                    <a:pt x="676942" y="-205256"/>
                    <a:pt x="1724215" y="177649"/>
                  </a:cubicBezTo>
                  <a:cubicBezTo>
                    <a:pt x="2947607" y="629705"/>
                    <a:pt x="4724495" y="2294295"/>
                    <a:pt x="5694522" y="2147229"/>
                  </a:cubicBezTo>
                  <a:cubicBezTo>
                    <a:pt x="6647688" y="2003306"/>
                    <a:pt x="7485507" y="-202399"/>
                    <a:pt x="8714518" y="63635"/>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sp>
          <p:nvSpPr>
            <p:cNvPr id="31" name="任意多边形: 形状 58">
              <a:extLst>
                <a:ext uri="{FF2B5EF4-FFF2-40B4-BE49-F238E27FC236}">
                  <a16:creationId xmlns:a16="http://schemas.microsoft.com/office/drawing/2014/main" id="{40CB8CF0-D99D-4E55-B08E-FFE49E810291}"/>
                </a:ext>
              </a:extLst>
            </p:cNvPr>
            <p:cNvSpPr/>
            <p:nvPr/>
          </p:nvSpPr>
          <p:spPr>
            <a:xfrm>
              <a:off x="1833276" y="1662116"/>
              <a:ext cx="8678894" cy="2246283"/>
            </a:xfrm>
            <a:custGeom>
              <a:avLst/>
              <a:gdLst>
                <a:gd name="connsiteX0" fmla="*/ 0 w 8678894"/>
                <a:gd name="connsiteY0" fmla="*/ 122011 h 2246283"/>
                <a:gd name="connsiteX1" fmla="*/ 1659731 w 8678894"/>
                <a:gd name="connsiteY1" fmla="*/ 198021 h 2246283"/>
                <a:gd name="connsiteX2" fmla="*/ 5676138 w 8678894"/>
                <a:gd name="connsiteY2" fmla="*/ 2237895 h 2246283"/>
                <a:gd name="connsiteX3" fmla="*/ 8678894 w 8678894"/>
                <a:gd name="connsiteY3" fmla="*/ 96675 h 2246283"/>
              </a:gdLst>
              <a:ahLst/>
              <a:cxnLst>
                <a:cxn ang="0">
                  <a:pos x="connsiteX0" y="connsiteY0"/>
                </a:cxn>
                <a:cxn ang="0">
                  <a:pos x="connsiteX1" y="connsiteY1"/>
                </a:cxn>
                <a:cxn ang="0">
                  <a:pos x="connsiteX2" y="connsiteY2"/>
                </a:cxn>
                <a:cxn ang="0">
                  <a:pos x="connsiteX3" y="connsiteY3"/>
                </a:cxn>
              </a:cxnLst>
              <a:rect l="l" t="t" r="r" b="b"/>
              <a:pathLst>
                <a:path w="8678894" h="2246283">
                  <a:moveTo>
                    <a:pt x="0" y="122011"/>
                  </a:moveTo>
                  <a:cubicBezTo>
                    <a:pt x="0" y="122011"/>
                    <a:pt x="622268" y="-197743"/>
                    <a:pt x="1659731" y="198021"/>
                  </a:cubicBezTo>
                  <a:cubicBezTo>
                    <a:pt x="2888742" y="666746"/>
                    <a:pt x="4722686" y="2380389"/>
                    <a:pt x="5676138" y="2237895"/>
                  </a:cubicBezTo>
                  <a:cubicBezTo>
                    <a:pt x="6629495" y="2095401"/>
                    <a:pt x="7449884" y="-169359"/>
                    <a:pt x="8678894" y="96675"/>
                  </a:cubicBezTo>
                </a:path>
              </a:pathLst>
            </a:custGeom>
            <a:noFill/>
            <a:ln w="9525" cap="flat">
              <a:gradFill>
                <a:gsLst>
                  <a:gs pos="0">
                    <a:schemeClr val="bg1">
                      <a:alpha val="7000"/>
                    </a:schemeClr>
                  </a:gs>
                  <a:gs pos="74000">
                    <a:schemeClr val="bg1">
                      <a:alpha val="19000"/>
                    </a:schemeClr>
                  </a:gs>
                  <a:gs pos="83000">
                    <a:schemeClr val="bg1">
                      <a:alpha val="15000"/>
                    </a:schemeClr>
                  </a:gs>
                  <a:gs pos="100000">
                    <a:schemeClr val="bg1">
                      <a:alpha val="8000"/>
                    </a:schemeClr>
                  </a:gs>
                </a:gsLst>
                <a:lin ang="5400000" scaled="1"/>
              </a:gradFill>
              <a:prstDash val="solid"/>
              <a:miter/>
            </a:ln>
          </p:spPr>
          <p:txBody>
            <a:bodyPr rtlCol="0" anchor="ctr"/>
            <a:lstStyle/>
            <a:p>
              <a:pPr>
                <a:defRPr/>
              </a:pPr>
              <a:endParaRPr lang="zh-CN" altLang="en-US" dirty="0">
                <a:solidFill>
                  <a:prstClr val="black"/>
                </a:solidFill>
                <a:latin typeface="Candara" panose="020E0502030303020204" pitchFamily="34" charset="0"/>
                <a:ea typeface="思源黑体 CN Regular"/>
              </a:endParaRPr>
            </a:p>
          </p:txBody>
        </p:sp>
      </p:grpSp>
    </p:spTree>
    <p:extLst>
      <p:ext uri="{BB962C8B-B14F-4D97-AF65-F5344CB8AC3E}">
        <p14:creationId xmlns:p14="http://schemas.microsoft.com/office/powerpoint/2010/main" val="56534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A853-9763-4797-811F-3E53D8C66BA5}"/>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84F22D33-15C5-495E-B09F-CCBEFF19066C}"/>
              </a:ext>
            </a:extLst>
          </p:cNvPr>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D7BE0ADD-3327-4986-A462-16C8237E5443}"/>
              </a:ext>
            </a:extLst>
          </p:cNvPr>
          <p:cNvSpPr>
            <a:spLocks noGrp="1"/>
          </p:cNvSpPr>
          <p:nvPr>
            <p:ph type="dt" sz="half" idx="10"/>
          </p:nvPr>
        </p:nvSpPr>
        <p:spPr/>
        <p:txBody>
          <a:bodyPr/>
          <a:lstStyle/>
          <a:p>
            <a:fld id="{F3BF4A66-93C6-481E-AAB4-FF7F59311E9B}"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ADC9672E-1BD9-4A05-924E-D3B4CD329BB8}"/>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9811BD83-2144-45BE-A67F-D0F469ED21FF}"/>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4030236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D568C-C1E5-4A67-AC1A-AE18B57F537B}"/>
              </a:ext>
            </a:extLst>
          </p:cNvPr>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68EB52A2-C30C-41D7-8112-78480C7FE2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4" name="Date Placeholder 3">
            <a:extLst>
              <a:ext uri="{FF2B5EF4-FFF2-40B4-BE49-F238E27FC236}">
                <a16:creationId xmlns:a16="http://schemas.microsoft.com/office/drawing/2014/main" id="{417DCD8F-CC48-47BD-8932-42B54BF2C5DC}"/>
              </a:ext>
            </a:extLst>
          </p:cNvPr>
          <p:cNvSpPr>
            <a:spLocks noGrp="1"/>
          </p:cNvSpPr>
          <p:nvPr>
            <p:ph type="dt" sz="half" idx="10"/>
          </p:nvPr>
        </p:nvSpPr>
        <p:spPr/>
        <p:txBody>
          <a:bodyPr/>
          <a:lstStyle/>
          <a:p>
            <a:fld id="{0565C4A0-94B0-4E06-88B7-C3622394BC6E}"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1E83C734-DA47-4C40-9CB6-38F74A28C90C}"/>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7238335C-8EBB-4528-BB28-2415C1512EFA}"/>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
        <p:nvSpPr>
          <p:cNvPr id="7" name="Subtitle 2">
            <a:extLst>
              <a:ext uri="{FF2B5EF4-FFF2-40B4-BE49-F238E27FC236}">
                <a16:creationId xmlns:a16="http://schemas.microsoft.com/office/drawing/2014/main" id="{9D270773-8018-45A4-9D42-F37E989F83C4}"/>
              </a:ext>
            </a:extLst>
          </p:cNvPr>
          <p:cNvSpPr>
            <a:spLocks noGrp="1"/>
          </p:cNvSpPr>
          <p:nvPr>
            <p:ph type="subTitle" idx="13"/>
          </p:nvPr>
        </p:nvSpPr>
        <p:spPr>
          <a:xfrm>
            <a:off x="1524000" y="3602038"/>
            <a:ext cx="9144000" cy="1655762"/>
          </a:xfrm>
        </p:spPr>
        <p:txBody>
          <a:bodyPr/>
          <a:lstStyle/>
          <a:p>
            <a:endParaRPr lang="zh-CN" altLang="en-US"/>
          </a:p>
        </p:txBody>
      </p:sp>
      <p:pic>
        <p:nvPicPr>
          <p:cNvPr id="8" name="Picture 2">
            <a:extLst>
              <a:ext uri="{FF2B5EF4-FFF2-40B4-BE49-F238E27FC236}">
                <a16:creationId xmlns:a16="http://schemas.microsoft.com/office/drawing/2014/main" id="{8CEF5184-6665-4B17-938F-F1D23C75872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6">
            <a:extLst>
              <a:ext uri="{FF2B5EF4-FFF2-40B4-BE49-F238E27FC236}">
                <a16:creationId xmlns:a16="http://schemas.microsoft.com/office/drawing/2014/main" id="{D7939203-5359-43CD-BC18-7109A0AC4A9B}"/>
              </a:ext>
            </a:extLst>
          </p:cNvPr>
          <p:cNvSpPr/>
          <p:nvPr userDrawn="1"/>
        </p:nvSpPr>
        <p:spPr>
          <a:xfrm>
            <a:off x="0" y="6764948"/>
            <a:ext cx="12192000" cy="104775"/>
          </a:xfrm>
          <a:prstGeom prst="rect">
            <a:avLst/>
          </a:prstGeom>
          <a:solidFill>
            <a:srgbClr val="6608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7" descr="建筑的设计&#10;&#10;描述已自动生成">
            <a:extLst>
              <a:ext uri="{FF2B5EF4-FFF2-40B4-BE49-F238E27FC236}">
                <a16:creationId xmlns:a16="http://schemas.microsoft.com/office/drawing/2014/main" id="{6814E2CF-A9A9-4059-B35E-A662ACE6670B}"/>
              </a:ext>
            </a:extLst>
          </p:cNvPr>
          <p:cNvPicPr>
            <a:picLocks noChangeAspect="1"/>
          </p:cNvPicPr>
          <p:nvPr userDrawn="1"/>
        </p:nvPicPr>
        <p:blipFill>
          <a:blip r:embed="rId3">
            <a:alphaModFix amt="20000"/>
            <a:extLst>
              <a:ext uri="{28A0092B-C50C-407E-A947-70E740481C1C}">
                <a14:useLocalDpi xmlns:a14="http://schemas.microsoft.com/office/drawing/2010/main"/>
              </a:ext>
            </a:extLst>
          </a:blip>
          <a:stretch>
            <a:fillRect/>
          </a:stretch>
        </p:blipFill>
        <p:spPr>
          <a:xfrm>
            <a:off x="6873878" y="2983523"/>
            <a:ext cx="5635327" cy="3781425"/>
          </a:xfrm>
          <a:prstGeom prst="rect">
            <a:avLst/>
          </a:prstGeom>
        </p:spPr>
      </p:pic>
    </p:spTree>
    <p:extLst>
      <p:ext uri="{BB962C8B-B14F-4D97-AF65-F5344CB8AC3E}">
        <p14:creationId xmlns:p14="http://schemas.microsoft.com/office/powerpoint/2010/main" val="842960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6FB7-2ABA-4790-A542-FD405454F9D8}"/>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6BD4B8F2-219F-4B48-9DE9-7F721FA11C86}"/>
              </a:ext>
            </a:extLst>
          </p:cNvPr>
          <p:cNvSpPr>
            <a:spLocks noGrp="1"/>
          </p:cNvSpPr>
          <p:nvPr>
            <p:ph sz="half" idx="1"/>
          </p:nvPr>
        </p:nvSpPr>
        <p:spPr>
          <a:xfrm>
            <a:off x="838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a:extLst>
              <a:ext uri="{FF2B5EF4-FFF2-40B4-BE49-F238E27FC236}">
                <a16:creationId xmlns:a16="http://schemas.microsoft.com/office/drawing/2014/main" id="{197DF048-7438-4CDD-B348-3B573D5A0847}"/>
              </a:ext>
            </a:extLst>
          </p:cNvPr>
          <p:cNvSpPr>
            <a:spLocks noGrp="1"/>
          </p:cNvSpPr>
          <p:nvPr>
            <p:ph sz="half" idx="2"/>
          </p:nvPr>
        </p:nvSpPr>
        <p:spPr>
          <a:xfrm>
            <a:off x="6172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Date Placeholder 4">
            <a:extLst>
              <a:ext uri="{FF2B5EF4-FFF2-40B4-BE49-F238E27FC236}">
                <a16:creationId xmlns:a16="http://schemas.microsoft.com/office/drawing/2014/main" id="{FC05722D-641D-4550-B9F2-C9D4DC95AF04}"/>
              </a:ext>
            </a:extLst>
          </p:cNvPr>
          <p:cNvSpPr>
            <a:spLocks noGrp="1"/>
          </p:cNvSpPr>
          <p:nvPr>
            <p:ph type="dt" sz="half" idx="10"/>
          </p:nvPr>
        </p:nvSpPr>
        <p:spPr/>
        <p:txBody>
          <a:bodyPr/>
          <a:lstStyle/>
          <a:p>
            <a:fld id="{1D2F64AB-D4E7-40EC-8C2F-E13045914B48}" type="datetime1">
              <a:rPr lang="zh-CN" altLang="en-US" smtClean="0"/>
              <a:t>2022/8/18</a:t>
            </a:fld>
            <a:endParaRPr lang="zh-CN" altLang="en-US"/>
          </a:p>
        </p:txBody>
      </p:sp>
      <p:sp>
        <p:nvSpPr>
          <p:cNvPr id="6" name="Footer Placeholder 5">
            <a:extLst>
              <a:ext uri="{FF2B5EF4-FFF2-40B4-BE49-F238E27FC236}">
                <a16:creationId xmlns:a16="http://schemas.microsoft.com/office/drawing/2014/main" id="{591B4FF4-5FE5-4C41-BF2C-E1F9702CDA4F}"/>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5354182C-6CE0-428F-B876-AB6807CB53CB}"/>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397386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0DF6-569B-4346-A6F3-7C1213772CE2}"/>
              </a:ext>
            </a:extLst>
          </p:cNvPr>
          <p:cNvSpPr>
            <a:spLocks noGrp="1"/>
          </p:cNvSpPr>
          <p:nvPr>
            <p:ph type="title"/>
          </p:nvPr>
        </p:nvSpPr>
        <p:spPr>
          <a:xfrm>
            <a:off x="839788" y="365125"/>
            <a:ext cx="10515600" cy="1325563"/>
          </a:xfrm>
        </p:spPr>
        <p:txBody>
          <a:body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9BF9DCD2-3F84-40B8-A78B-3CD7372E85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a:extLst>
              <a:ext uri="{FF2B5EF4-FFF2-40B4-BE49-F238E27FC236}">
                <a16:creationId xmlns:a16="http://schemas.microsoft.com/office/drawing/2014/main" id="{8546BA96-9E49-468B-A319-ACEC445324DA}"/>
              </a:ext>
            </a:extLst>
          </p:cNvPr>
          <p:cNvSpPr>
            <a:spLocks noGrp="1"/>
          </p:cNvSpPr>
          <p:nvPr>
            <p:ph sz="half" idx="2"/>
          </p:nvPr>
        </p:nvSpPr>
        <p:spPr>
          <a:xfrm>
            <a:off x="839788" y="2505075"/>
            <a:ext cx="5157787"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a:extLst>
              <a:ext uri="{FF2B5EF4-FFF2-40B4-BE49-F238E27FC236}">
                <a16:creationId xmlns:a16="http://schemas.microsoft.com/office/drawing/2014/main" id="{8D535A99-4F63-484E-AD90-73BBEF97D6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a16="http://schemas.microsoft.com/office/drawing/2014/main" id="{5BA82D4F-299B-4D5B-B380-85DDEE2803E1}"/>
              </a:ext>
            </a:extLst>
          </p:cNvPr>
          <p:cNvSpPr>
            <a:spLocks noGrp="1"/>
          </p:cNvSpPr>
          <p:nvPr>
            <p:ph sz="quarter" idx="4"/>
          </p:nvPr>
        </p:nvSpPr>
        <p:spPr>
          <a:xfrm>
            <a:off x="6172200" y="2505075"/>
            <a:ext cx="5183188"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Date Placeholder 6">
            <a:extLst>
              <a:ext uri="{FF2B5EF4-FFF2-40B4-BE49-F238E27FC236}">
                <a16:creationId xmlns:a16="http://schemas.microsoft.com/office/drawing/2014/main" id="{9FA7F156-A5C8-48FE-A863-F8305DDE3720}"/>
              </a:ext>
            </a:extLst>
          </p:cNvPr>
          <p:cNvSpPr>
            <a:spLocks noGrp="1"/>
          </p:cNvSpPr>
          <p:nvPr>
            <p:ph type="dt" sz="half" idx="10"/>
          </p:nvPr>
        </p:nvSpPr>
        <p:spPr/>
        <p:txBody>
          <a:bodyPr/>
          <a:lstStyle/>
          <a:p>
            <a:fld id="{6A6E2D62-0D79-4050-B24B-9B5E7FA57CAD}" type="datetime1">
              <a:rPr lang="zh-CN" altLang="en-US" smtClean="0"/>
              <a:t>2022/8/18</a:t>
            </a:fld>
            <a:endParaRPr lang="zh-CN" altLang="en-US"/>
          </a:p>
        </p:txBody>
      </p:sp>
      <p:sp>
        <p:nvSpPr>
          <p:cNvPr id="8" name="Footer Placeholder 7">
            <a:extLst>
              <a:ext uri="{FF2B5EF4-FFF2-40B4-BE49-F238E27FC236}">
                <a16:creationId xmlns:a16="http://schemas.microsoft.com/office/drawing/2014/main" id="{5E8B032C-758F-4852-BDC0-728B10D5DAEE}"/>
              </a:ext>
            </a:extLst>
          </p:cNvPr>
          <p:cNvSpPr>
            <a:spLocks noGrp="1"/>
          </p:cNvSpPr>
          <p:nvPr>
            <p:ph type="ftr" sz="quarter" idx="11"/>
          </p:nvPr>
        </p:nvSpPr>
        <p:spPr/>
        <p:txBody>
          <a:bodyPr/>
          <a:lstStyle/>
          <a:p>
            <a:endParaRPr lang="zh-CN" altLang="en-US"/>
          </a:p>
        </p:txBody>
      </p:sp>
      <p:sp>
        <p:nvSpPr>
          <p:cNvPr id="9" name="Slide Number Placeholder 8">
            <a:extLst>
              <a:ext uri="{FF2B5EF4-FFF2-40B4-BE49-F238E27FC236}">
                <a16:creationId xmlns:a16="http://schemas.microsoft.com/office/drawing/2014/main" id="{EB375017-8EE2-4F89-BF9E-3EC692A086C5}"/>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2530843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EE8A2-7FEF-43C5-A0AF-70EF7C65DBCD}"/>
              </a:ext>
            </a:extLst>
          </p:cNvPr>
          <p:cNvSpPr>
            <a:spLocks noGrp="1"/>
          </p:cNvSpPr>
          <p:nvPr>
            <p:ph type="title"/>
          </p:nvPr>
        </p:nvSpPr>
        <p:spPr/>
        <p:txBody>
          <a:bodyPr/>
          <a:lstStyle/>
          <a:p>
            <a:r>
              <a:rPr lang="en-US" altLang="zh-CN"/>
              <a:t>Click to edit Master title style</a:t>
            </a:r>
            <a:endParaRPr lang="zh-CN" altLang="en-US"/>
          </a:p>
        </p:txBody>
      </p:sp>
      <p:sp>
        <p:nvSpPr>
          <p:cNvPr id="3" name="Date Placeholder 2">
            <a:extLst>
              <a:ext uri="{FF2B5EF4-FFF2-40B4-BE49-F238E27FC236}">
                <a16:creationId xmlns:a16="http://schemas.microsoft.com/office/drawing/2014/main" id="{E4FF24F0-1A8B-4B8B-BA30-AA79BDD8A27B}"/>
              </a:ext>
            </a:extLst>
          </p:cNvPr>
          <p:cNvSpPr>
            <a:spLocks noGrp="1"/>
          </p:cNvSpPr>
          <p:nvPr>
            <p:ph type="dt" sz="half" idx="10"/>
          </p:nvPr>
        </p:nvSpPr>
        <p:spPr/>
        <p:txBody>
          <a:bodyPr/>
          <a:lstStyle/>
          <a:p>
            <a:fld id="{0CE7DE4E-4BD2-4354-85D8-4172FFEA98ED}" type="datetime1">
              <a:rPr lang="zh-CN" altLang="en-US" smtClean="0"/>
              <a:t>2022/8/18</a:t>
            </a:fld>
            <a:endParaRPr lang="zh-CN" altLang="en-US"/>
          </a:p>
        </p:txBody>
      </p:sp>
      <p:sp>
        <p:nvSpPr>
          <p:cNvPr id="4" name="Footer Placeholder 3">
            <a:extLst>
              <a:ext uri="{FF2B5EF4-FFF2-40B4-BE49-F238E27FC236}">
                <a16:creationId xmlns:a16="http://schemas.microsoft.com/office/drawing/2014/main" id="{06B141FA-4EAD-4CD3-A688-8D7E6D497919}"/>
              </a:ext>
            </a:extLst>
          </p:cNvPr>
          <p:cNvSpPr>
            <a:spLocks noGrp="1"/>
          </p:cNvSpPr>
          <p:nvPr>
            <p:ph type="ftr" sz="quarter" idx="11"/>
          </p:nvPr>
        </p:nvSpPr>
        <p:spPr/>
        <p:txBody>
          <a:bodyPr/>
          <a:lstStyle/>
          <a:p>
            <a:endParaRPr lang="zh-CN" altLang="en-US"/>
          </a:p>
        </p:txBody>
      </p:sp>
      <p:sp>
        <p:nvSpPr>
          <p:cNvPr id="5" name="Slide Number Placeholder 4">
            <a:extLst>
              <a:ext uri="{FF2B5EF4-FFF2-40B4-BE49-F238E27FC236}">
                <a16:creationId xmlns:a16="http://schemas.microsoft.com/office/drawing/2014/main" id="{C92DECD1-0993-45DD-BC2A-97A617C11AE1}"/>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1582631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85D7814-0B28-4915-8465-538CAAAD20F4}"/>
              </a:ext>
            </a:extLst>
          </p:cNvPr>
          <p:cNvSpPr/>
          <p:nvPr userDrawn="1"/>
        </p:nvSpPr>
        <p:spPr>
          <a:xfrm>
            <a:off x="0" y="0"/>
            <a:ext cx="12191999" cy="6869723"/>
          </a:xfrm>
          <a:prstGeom prst="rect">
            <a:avLst/>
          </a:prstGeom>
          <a:solidFill>
            <a:srgbClr val="F5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Date Placeholder 1">
            <a:extLst>
              <a:ext uri="{FF2B5EF4-FFF2-40B4-BE49-F238E27FC236}">
                <a16:creationId xmlns:a16="http://schemas.microsoft.com/office/drawing/2014/main" id="{229BD269-CB68-42F5-BE86-645F64A0E508}"/>
              </a:ext>
            </a:extLst>
          </p:cNvPr>
          <p:cNvSpPr>
            <a:spLocks noGrp="1"/>
          </p:cNvSpPr>
          <p:nvPr>
            <p:ph type="dt" sz="half" idx="10"/>
          </p:nvPr>
        </p:nvSpPr>
        <p:spPr/>
        <p:txBody>
          <a:bodyPr/>
          <a:lstStyle/>
          <a:p>
            <a:fld id="{E2F37E57-E177-4E3C-8B7F-37B05ECFEBA9}" type="datetime1">
              <a:rPr lang="zh-CN" altLang="en-US" smtClean="0"/>
              <a:t>2022/8/18</a:t>
            </a:fld>
            <a:endParaRPr lang="zh-CN" altLang="en-US"/>
          </a:p>
        </p:txBody>
      </p:sp>
      <p:sp>
        <p:nvSpPr>
          <p:cNvPr id="3" name="Footer Placeholder 2">
            <a:extLst>
              <a:ext uri="{FF2B5EF4-FFF2-40B4-BE49-F238E27FC236}">
                <a16:creationId xmlns:a16="http://schemas.microsoft.com/office/drawing/2014/main" id="{F7A89CFD-2653-4BD6-8E48-0C7C19CF8168}"/>
              </a:ext>
            </a:extLst>
          </p:cNvPr>
          <p:cNvSpPr>
            <a:spLocks noGrp="1"/>
          </p:cNvSpPr>
          <p:nvPr>
            <p:ph type="ftr" sz="quarter" idx="11"/>
          </p:nvPr>
        </p:nvSpPr>
        <p:spPr/>
        <p:txBody>
          <a:bodyPr/>
          <a:lstStyle/>
          <a:p>
            <a:endParaRPr lang="zh-CN" altLang="en-US"/>
          </a:p>
        </p:txBody>
      </p:sp>
      <p:sp>
        <p:nvSpPr>
          <p:cNvPr id="6" name="矩形 44">
            <a:extLst>
              <a:ext uri="{FF2B5EF4-FFF2-40B4-BE49-F238E27FC236}">
                <a16:creationId xmlns:a16="http://schemas.microsoft.com/office/drawing/2014/main" id="{B53DC793-B287-47A4-B3AF-4040D1382342}"/>
              </a:ext>
            </a:extLst>
          </p:cNvPr>
          <p:cNvSpPr/>
          <p:nvPr userDrawn="1"/>
        </p:nvSpPr>
        <p:spPr>
          <a:xfrm>
            <a:off x="0" y="6764948"/>
            <a:ext cx="12192000" cy="104775"/>
          </a:xfrm>
          <a:prstGeom prst="rect">
            <a:avLst/>
          </a:prstGeom>
          <a:solidFill>
            <a:srgbClr val="6608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45" descr="建筑的摆设布局&#10;&#10;描述已自动生成">
            <a:extLst>
              <a:ext uri="{FF2B5EF4-FFF2-40B4-BE49-F238E27FC236}">
                <a16:creationId xmlns:a16="http://schemas.microsoft.com/office/drawing/2014/main" id="{0A605206-61FB-4945-9797-EC8374765C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flipH="1">
            <a:off x="-59792" y="6164052"/>
            <a:ext cx="3035808" cy="914400"/>
          </a:xfrm>
          <a:prstGeom prst="rect">
            <a:avLst/>
          </a:prstGeom>
        </p:spPr>
      </p:pic>
      <p:pic>
        <p:nvPicPr>
          <p:cNvPr id="8" name="图片 168">
            <a:extLst>
              <a:ext uri="{FF2B5EF4-FFF2-40B4-BE49-F238E27FC236}">
                <a16:creationId xmlns:a16="http://schemas.microsoft.com/office/drawing/2014/main" id="{E795B29C-D6ED-4FFC-918A-3FA51638AD6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flipH="1">
            <a:off x="5583639" y="0"/>
            <a:ext cx="3326355" cy="973859"/>
          </a:xfrm>
          <a:prstGeom prst="rect">
            <a:avLst/>
          </a:prstGeom>
        </p:spPr>
      </p:pic>
      <p:pic>
        <p:nvPicPr>
          <p:cNvPr id="9" name="图片 14">
            <a:extLst>
              <a:ext uri="{FF2B5EF4-FFF2-40B4-BE49-F238E27FC236}">
                <a16:creationId xmlns:a16="http://schemas.microsoft.com/office/drawing/2014/main" id="{593555EA-F02A-4C21-B690-2AAC3965556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890933" y="0"/>
            <a:ext cx="3326355" cy="973859"/>
          </a:xfrm>
          <a:prstGeom prst="rect">
            <a:avLst/>
          </a:prstGeom>
        </p:spPr>
      </p:pic>
      <p:sp>
        <p:nvSpPr>
          <p:cNvPr id="10" name="矩形 77">
            <a:extLst>
              <a:ext uri="{FF2B5EF4-FFF2-40B4-BE49-F238E27FC236}">
                <a16:creationId xmlns:a16="http://schemas.microsoft.com/office/drawing/2014/main" id="{638E1DDE-47C5-4326-8BDC-D659B01673D2}"/>
              </a:ext>
            </a:extLst>
          </p:cNvPr>
          <p:cNvSpPr/>
          <p:nvPr userDrawn="1"/>
        </p:nvSpPr>
        <p:spPr>
          <a:xfrm>
            <a:off x="0" y="0"/>
            <a:ext cx="12217288" cy="995306"/>
          </a:xfrm>
          <a:prstGeom prst="rect">
            <a:avLst/>
          </a:prstGeom>
          <a:gradFill flip="none" rotWithShape="1">
            <a:gsLst>
              <a:gs pos="54501">
                <a:srgbClr val="580C6E"/>
              </a:gs>
              <a:gs pos="73000">
                <a:srgbClr val="61106A">
                  <a:alpha val="90000"/>
                </a:srgbClr>
              </a:gs>
              <a:gs pos="84000">
                <a:srgbClr val="952064">
                  <a:alpha val="46000"/>
                </a:srgbClr>
              </a:gs>
              <a:gs pos="34845">
                <a:srgbClr val="580C6E"/>
              </a:gs>
              <a:gs pos="0">
                <a:srgbClr val="580C6E">
                  <a:lumMod val="100000"/>
                </a:srgbClr>
              </a:gs>
              <a:gs pos="100000">
                <a:srgbClr val="AC2761"/>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ndara" panose="020E0502030303020204" pitchFamily="34" charset="0"/>
              <a:ea typeface="OPPOSans B"/>
              <a:cs typeface="+mn-cs"/>
            </a:endParaRPr>
          </a:p>
        </p:txBody>
      </p:sp>
      <p:pic>
        <p:nvPicPr>
          <p:cNvPr id="11" name="图片 169">
            <a:extLst>
              <a:ext uri="{FF2B5EF4-FFF2-40B4-BE49-F238E27FC236}">
                <a16:creationId xmlns:a16="http://schemas.microsoft.com/office/drawing/2014/main" id="{34E0CA07-359F-47C4-BE77-8023044A034F}"/>
              </a:ext>
            </a:extLst>
          </p:cNvPr>
          <p:cNvPicPr>
            <a:picLocks noChangeAspect="1"/>
          </p:cNvPicPr>
          <p:nvPr userDrawn="1"/>
        </p:nvPicPr>
        <p:blipFill>
          <a:blip r:embed="rId5" cstate="screen">
            <a:biLevel thresh="25000"/>
            <a:extLst>
              <a:ext uri="{BEBA8EAE-BF5A-486C-A8C5-ECC9F3942E4B}">
                <a14:imgProps xmlns:a14="http://schemas.microsoft.com/office/drawing/2010/main">
                  <a14:imgLayer r:embed="rId6">
                    <a14:imgEffect>
                      <a14:brightnessContrast bright="12000" contrast="-40000"/>
                    </a14:imgEffect>
                    <a14:imgEffect>
                      <a14:saturation sat="0"/>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132521" y="125580"/>
            <a:ext cx="747562" cy="778934"/>
          </a:xfrm>
          <a:prstGeom prst="rect">
            <a:avLst/>
          </a:prstGeom>
          <a:ln>
            <a:solidFill>
              <a:srgbClr val="580C6E"/>
            </a:solidFill>
          </a:ln>
        </p:spPr>
      </p:pic>
      <p:sp>
        <p:nvSpPr>
          <p:cNvPr id="4" name="Slide Number Placeholder 3">
            <a:extLst>
              <a:ext uri="{FF2B5EF4-FFF2-40B4-BE49-F238E27FC236}">
                <a16:creationId xmlns:a16="http://schemas.microsoft.com/office/drawing/2014/main" id="{57AADDD7-173C-4E58-BD03-E6AF6C1F890C}"/>
              </a:ext>
            </a:extLst>
          </p:cNvPr>
          <p:cNvSpPr>
            <a:spLocks noGrp="1"/>
          </p:cNvSpPr>
          <p:nvPr>
            <p:ph type="sldNum" sz="quarter" idx="12"/>
          </p:nvPr>
        </p:nvSpPr>
        <p:spPr>
          <a:xfrm>
            <a:off x="11678832" y="6399823"/>
            <a:ext cx="494512" cy="365125"/>
          </a:xfrm>
        </p:spPr>
        <p:txBody>
          <a:bodyPr/>
          <a:lstStyle>
            <a:lvl1pPr>
              <a:defRPr sz="1800">
                <a:solidFill>
                  <a:schemeClr val="tx1"/>
                </a:solidFill>
                <a:latin typeface="+mn-lt"/>
              </a:defRPr>
            </a:lvl1pPr>
          </a:lstStyle>
          <a:p>
            <a:fld id="{C18BA5F7-BA8C-4EA6-B87D-B4E10B979194}" type="slidenum">
              <a:rPr lang="zh-CN" altLang="en-US" smtClean="0"/>
              <a:pPr/>
              <a:t>‹#›</a:t>
            </a:fld>
            <a:endParaRPr lang="zh-CN" altLang="en-US"/>
          </a:p>
        </p:txBody>
      </p:sp>
      <p:pic>
        <p:nvPicPr>
          <p:cNvPr id="2050" name="Picture 2" descr="Alibaba Group 阿里巴巴集团Logo Download - AI - All Vector Logo">
            <a:extLst>
              <a:ext uri="{FF2B5EF4-FFF2-40B4-BE49-F238E27FC236}">
                <a16:creationId xmlns:a16="http://schemas.microsoft.com/office/drawing/2014/main" id="{1005A758-FA4C-4E21-958E-58993765C0C4}"/>
              </a:ext>
            </a:extLst>
          </p:cNvPr>
          <p:cNvPicPr>
            <a:picLocks noChangeAspect="1" noChangeArrowheads="1"/>
          </p:cNvPicPr>
          <p:nvPr userDrawn="1"/>
        </p:nvPicPr>
        <p:blipFill>
          <a:blip r:embed="rId7" cstate="screen">
            <a:clrChange>
              <a:clrFrom>
                <a:srgbClr val="FFFFFF"/>
              </a:clrFrom>
              <a:clrTo>
                <a:srgbClr val="FFFFFF">
                  <a:alpha val="0"/>
                </a:srgbClr>
              </a:clrTo>
            </a:clrChange>
            <a:biLevel thresh="25000"/>
            <a:extLst>
              <a:ext uri="{28A0092B-C50C-407E-A947-70E740481C1C}">
                <a14:useLocalDpi xmlns:a14="http://schemas.microsoft.com/office/drawing/2010/main"/>
              </a:ext>
            </a:extLst>
          </a:blip>
          <a:srcRect/>
          <a:stretch>
            <a:fillRect/>
          </a:stretch>
        </p:blipFill>
        <p:spPr bwMode="auto">
          <a:xfrm>
            <a:off x="810709" y="125580"/>
            <a:ext cx="1430121" cy="7772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4A3F466-95A5-4630-8459-96F66365885A}"/>
              </a:ext>
            </a:extLst>
          </p:cNvPr>
          <p:cNvPicPr>
            <a:picLocks noChangeAspect="1" noChangeArrowheads="1"/>
          </p:cNvPicPr>
          <p:nvPr userDrawn="1"/>
        </p:nvPicPr>
        <p:blipFill rotWithShape="1">
          <a:blip r:embed="rId8" cstate="screen">
            <a:clrChange>
              <a:clrFrom>
                <a:srgbClr val="231F20"/>
              </a:clrFrom>
              <a:clrTo>
                <a:srgbClr val="231F20">
                  <a:alpha val="0"/>
                </a:srgbClr>
              </a:clrTo>
            </a:clrChange>
            <a:extLst>
              <a:ext uri="{28A0092B-C50C-407E-A947-70E740481C1C}">
                <a14:useLocalDpi xmlns:a14="http://schemas.microsoft.com/office/drawing/2010/main"/>
              </a:ext>
            </a:extLst>
          </a:blip>
          <a:srcRect/>
          <a:stretch/>
        </p:blipFill>
        <p:spPr bwMode="auto">
          <a:xfrm>
            <a:off x="2089413" y="125580"/>
            <a:ext cx="1192593" cy="777240"/>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5CCB41F0-624E-4DBB-A169-9D674D05F1B2}"/>
              </a:ext>
            </a:extLst>
          </p:cNvPr>
          <p:cNvSpPr>
            <a:spLocks noGrp="1"/>
          </p:cNvSpPr>
          <p:nvPr>
            <p:ph type="title"/>
          </p:nvPr>
        </p:nvSpPr>
        <p:spPr>
          <a:xfrm>
            <a:off x="3301068" y="-1329"/>
            <a:ext cx="5589865" cy="995306"/>
          </a:xfrm>
        </p:spPr>
        <p:txBody>
          <a:bodyPr>
            <a:normAutofit/>
          </a:bodyPr>
          <a:lstStyle>
            <a:lvl1pPr algn="ctr">
              <a:defRPr sz="4000">
                <a:solidFill>
                  <a:schemeClr val="bg1"/>
                </a:solidFill>
              </a:defRPr>
            </a:lvl1pPr>
          </a:lstStyle>
          <a:p>
            <a:r>
              <a:rPr lang="en-US" altLang="zh-CN"/>
              <a:t>Click to edit Master title style</a:t>
            </a:r>
            <a:endParaRPr lang="zh-CN" altLang="en-US"/>
          </a:p>
        </p:txBody>
      </p:sp>
    </p:spTree>
    <p:extLst>
      <p:ext uri="{BB962C8B-B14F-4D97-AF65-F5344CB8AC3E}">
        <p14:creationId xmlns:p14="http://schemas.microsoft.com/office/powerpoint/2010/main" val="1177044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CC726-AC60-4569-913E-106BE45F0B13}"/>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Content Placeholder 2">
            <a:extLst>
              <a:ext uri="{FF2B5EF4-FFF2-40B4-BE49-F238E27FC236}">
                <a16:creationId xmlns:a16="http://schemas.microsoft.com/office/drawing/2014/main" id="{BB204537-839B-49C8-A08D-498DD82C9C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a:extLst>
              <a:ext uri="{FF2B5EF4-FFF2-40B4-BE49-F238E27FC236}">
                <a16:creationId xmlns:a16="http://schemas.microsoft.com/office/drawing/2014/main" id="{DC424EC7-2B73-43B1-9F89-1343E91ABF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a16="http://schemas.microsoft.com/office/drawing/2014/main" id="{B23A8F8E-ABA0-4712-B7A4-6C93F4022D79}"/>
              </a:ext>
            </a:extLst>
          </p:cNvPr>
          <p:cNvSpPr>
            <a:spLocks noGrp="1"/>
          </p:cNvSpPr>
          <p:nvPr>
            <p:ph type="dt" sz="half" idx="10"/>
          </p:nvPr>
        </p:nvSpPr>
        <p:spPr/>
        <p:txBody>
          <a:bodyPr/>
          <a:lstStyle/>
          <a:p>
            <a:fld id="{DC4F4136-7883-4090-BF0B-DE859E3969B7}" type="datetime1">
              <a:rPr lang="zh-CN" altLang="en-US" smtClean="0"/>
              <a:t>2022/8/18</a:t>
            </a:fld>
            <a:endParaRPr lang="zh-CN" altLang="en-US"/>
          </a:p>
        </p:txBody>
      </p:sp>
      <p:sp>
        <p:nvSpPr>
          <p:cNvPr id="6" name="Footer Placeholder 5">
            <a:extLst>
              <a:ext uri="{FF2B5EF4-FFF2-40B4-BE49-F238E27FC236}">
                <a16:creationId xmlns:a16="http://schemas.microsoft.com/office/drawing/2014/main" id="{1B8C7667-8DB7-4517-9B04-82DD551F7F92}"/>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51561379-7CA9-4573-ABD4-BA9FD9DEC779}"/>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3332055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E70C-082E-4023-AC37-A19B11892D89}"/>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Picture Placeholder 2">
            <a:extLst>
              <a:ext uri="{FF2B5EF4-FFF2-40B4-BE49-F238E27FC236}">
                <a16:creationId xmlns:a16="http://schemas.microsoft.com/office/drawing/2014/main" id="{C4E7CFF1-661C-4024-8315-FF2A5E9151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a:extLst>
              <a:ext uri="{FF2B5EF4-FFF2-40B4-BE49-F238E27FC236}">
                <a16:creationId xmlns:a16="http://schemas.microsoft.com/office/drawing/2014/main" id="{692A6463-BCAF-4FAE-A082-348E6236EB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a16="http://schemas.microsoft.com/office/drawing/2014/main" id="{30D66CF6-DA5F-4408-8145-922F95C5057A}"/>
              </a:ext>
            </a:extLst>
          </p:cNvPr>
          <p:cNvSpPr>
            <a:spLocks noGrp="1"/>
          </p:cNvSpPr>
          <p:nvPr>
            <p:ph type="dt" sz="half" idx="10"/>
          </p:nvPr>
        </p:nvSpPr>
        <p:spPr/>
        <p:txBody>
          <a:bodyPr/>
          <a:lstStyle/>
          <a:p>
            <a:fld id="{D7474339-62EA-4939-BC8D-2DA3CBB17691}" type="datetime1">
              <a:rPr lang="zh-CN" altLang="en-US" smtClean="0"/>
              <a:t>2022/8/18</a:t>
            </a:fld>
            <a:endParaRPr lang="zh-CN" altLang="en-US"/>
          </a:p>
        </p:txBody>
      </p:sp>
      <p:sp>
        <p:nvSpPr>
          <p:cNvPr id="6" name="Footer Placeholder 5">
            <a:extLst>
              <a:ext uri="{FF2B5EF4-FFF2-40B4-BE49-F238E27FC236}">
                <a16:creationId xmlns:a16="http://schemas.microsoft.com/office/drawing/2014/main" id="{8C96CE8C-3D4B-42D3-80DC-726AEE819E5F}"/>
              </a:ext>
            </a:extLst>
          </p:cNvPr>
          <p:cNvSpPr>
            <a:spLocks noGrp="1"/>
          </p:cNvSpPr>
          <p:nvPr>
            <p:ph type="ftr" sz="quarter" idx="11"/>
          </p:nvPr>
        </p:nvSpPr>
        <p:spPr/>
        <p:txBody>
          <a:bodyPr/>
          <a:lstStyle/>
          <a:p>
            <a:endParaRPr lang="zh-CN" altLang="en-US"/>
          </a:p>
        </p:txBody>
      </p:sp>
      <p:sp>
        <p:nvSpPr>
          <p:cNvPr id="7" name="Slide Number Placeholder 6">
            <a:extLst>
              <a:ext uri="{FF2B5EF4-FFF2-40B4-BE49-F238E27FC236}">
                <a16:creationId xmlns:a16="http://schemas.microsoft.com/office/drawing/2014/main" id="{02C76377-D5FB-4C26-9519-F3117E9CED99}"/>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4046200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0FE2-4C3B-48DC-9368-066CC188A62B}"/>
              </a:ext>
            </a:extLst>
          </p:cNvPr>
          <p:cNvSpPr>
            <a:spLocks noGrp="1"/>
          </p:cNvSpPr>
          <p:nvPr>
            <p:ph type="title"/>
          </p:nvPr>
        </p:nvSpPr>
        <p:spPr/>
        <p:txBody>
          <a:bodyPr/>
          <a:lstStyle/>
          <a:p>
            <a:r>
              <a:rPr lang="en-US" altLang="zh-CN"/>
              <a:t>Click to edit Master title style</a:t>
            </a:r>
            <a:endParaRPr lang="zh-CN" altLang="en-US"/>
          </a:p>
        </p:txBody>
      </p:sp>
      <p:sp>
        <p:nvSpPr>
          <p:cNvPr id="3" name="Vertical Text Placeholder 2">
            <a:extLst>
              <a:ext uri="{FF2B5EF4-FFF2-40B4-BE49-F238E27FC236}">
                <a16:creationId xmlns:a16="http://schemas.microsoft.com/office/drawing/2014/main" id="{15DFD1A8-33D1-4788-A583-9E2DCCF728CF}"/>
              </a:ext>
            </a:extLst>
          </p:cNvPr>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5F3BC847-D830-416E-85AA-AF25BCB73113}"/>
              </a:ext>
            </a:extLst>
          </p:cNvPr>
          <p:cNvSpPr>
            <a:spLocks noGrp="1"/>
          </p:cNvSpPr>
          <p:nvPr>
            <p:ph type="dt" sz="half" idx="10"/>
          </p:nvPr>
        </p:nvSpPr>
        <p:spPr/>
        <p:txBody>
          <a:bodyPr/>
          <a:lstStyle/>
          <a:p>
            <a:fld id="{1F4AA864-CC26-4DBA-81CA-A0C1D40042D2}"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E036F983-CB51-4EDA-A903-EF88EA410A6E}"/>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F4669ED8-DEC5-48EA-A145-0B9979ADD71E}"/>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3435249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D0272F-72D1-43F3-8EB8-5012633312E7}"/>
              </a:ext>
            </a:extLst>
          </p:cNvPr>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a:p>
        </p:txBody>
      </p:sp>
      <p:sp>
        <p:nvSpPr>
          <p:cNvPr id="3" name="Vertical Text Placeholder 2">
            <a:extLst>
              <a:ext uri="{FF2B5EF4-FFF2-40B4-BE49-F238E27FC236}">
                <a16:creationId xmlns:a16="http://schemas.microsoft.com/office/drawing/2014/main" id="{3F74B1B1-8645-480F-8FF0-7873EDFBED9B}"/>
              </a:ext>
            </a:extLst>
          </p:cNvPr>
          <p:cNvSpPr>
            <a:spLocks noGrp="1"/>
          </p:cNvSpPr>
          <p:nvPr>
            <p:ph type="body" orient="vert" idx="1"/>
          </p:nvPr>
        </p:nvSpPr>
        <p:spPr>
          <a:xfrm>
            <a:off x="838200" y="365125"/>
            <a:ext cx="7734300"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913764EE-DE4B-4D33-B9ED-8089D5EEA835}"/>
              </a:ext>
            </a:extLst>
          </p:cNvPr>
          <p:cNvSpPr>
            <a:spLocks noGrp="1"/>
          </p:cNvSpPr>
          <p:nvPr>
            <p:ph type="dt" sz="half" idx="10"/>
          </p:nvPr>
        </p:nvSpPr>
        <p:spPr/>
        <p:txBody>
          <a:bodyPr/>
          <a:lstStyle/>
          <a:p>
            <a:fld id="{FE0777C3-275B-4B91-96D3-64C5CFA5CC51}"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38291719-AEAD-4E5D-A14D-FEEE61CC2A49}"/>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512E59CF-561E-4368-8A5A-4648E7895572}"/>
              </a:ext>
            </a:extLst>
          </p:cNvPr>
          <p:cNvSpPr>
            <a:spLocks noGrp="1"/>
          </p:cNvSpPr>
          <p:nvPr>
            <p:ph type="sldNum" sz="quarter" idx="12"/>
          </p:nvPr>
        </p:nvSpPr>
        <p:spPr/>
        <p:txBody>
          <a:body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2454089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38D503-3EA5-4188-8F1D-446CF15C59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CN"/>
              <a:t>Click to edit Master title style</a:t>
            </a:r>
            <a:endParaRPr lang="zh-CN" altLang="en-US"/>
          </a:p>
        </p:txBody>
      </p:sp>
      <p:sp>
        <p:nvSpPr>
          <p:cNvPr id="3" name="Text Placeholder 2">
            <a:extLst>
              <a:ext uri="{FF2B5EF4-FFF2-40B4-BE49-F238E27FC236}">
                <a16:creationId xmlns:a16="http://schemas.microsoft.com/office/drawing/2014/main" id="{97352F3B-DEC7-437A-B761-C9B878DE71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a16="http://schemas.microsoft.com/office/drawing/2014/main" id="{13ADB4F1-AFAB-4DC0-811C-6A17371D90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8C8111-1DAC-4862-BBE9-74EDE149D4EA}" type="datetime1">
              <a:rPr lang="zh-CN" altLang="en-US" smtClean="0"/>
              <a:t>2022/8/18</a:t>
            </a:fld>
            <a:endParaRPr lang="zh-CN" altLang="en-US"/>
          </a:p>
        </p:txBody>
      </p:sp>
      <p:sp>
        <p:nvSpPr>
          <p:cNvPr id="5" name="Footer Placeholder 4">
            <a:extLst>
              <a:ext uri="{FF2B5EF4-FFF2-40B4-BE49-F238E27FC236}">
                <a16:creationId xmlns:a16="http://schemas.microsoft.com/office/drawing/2014/main" id="{A9106066-18A4-462F-8BCA-2B624F387D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a:extLst>
              <a:ext uri="{FF2B5EF4-FFF2-40B4-BE49-F238E27FC236}">
                <a16:creationId xmlns:a16="http://schemas.microsoft.com/office/drawing/2014/main" id="{604BCE7B-E8C4-4464-AFAA-3FBB0E6E6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8BA5F7-BA8C-4EA6-B87D-B4E10B979194}" type="slidenum">
              <a:rPr lang="zh-CN" altLang="en-US" smtClean="0"/>
              <a:t>‹#›</a:t>
            </a:fld>
            <a:endParaRPr lang="zh-CN" altLang="en-US"/>
          </a:p>
        </p:txBody>
      </p:sp>
    </p:spTree>
    <p:extLst>
      <p:ext uri="{BB962C8B-B14F-4D97-AF65-F5344CB8AC3E}">
        <p14:creationId xmlns:p14="http://schemas.microsoft.com/office/powerpoint/2010/main" val="603738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tiff"/></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tiff"/></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jpeg"/><Relationship Id="rId3" Type="http://schemas.openxmlformats.org/officeDocument/2006/relationships/image" Target="../media/image30.png"/><Relationship Id="rId7" Type="http://schemas.openxmlformats.org/officeDocument/2006/relationships/image" Target="../media/image36.png"/><Relationship Id="rId12" Type="http://schemas.openxmlformats.org/officeDocument/2006/relationships/image" Target="../media/image21.png"/><Relationship Id="rId17" Type="http://schemas.openxmlformats.org/officeDocument/2006/relationships/image" Target="../media/image44.png"/><Relationship Id="rId2" Type="http://schemas.openxmlformats.org/officeDocument/2006/relationships/notesSlide" Target="../notesSlides/notesSlide9.xml"/><Relationship Id="rId16"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20.png"/><Relationship Id="rId5" Type="http://schemas.openxmlformats.org/officeDocument/2006/relationships/image" Target="../media/image34.png"/><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image" Target="../media/image31.tiff"/><Relationship Id="rId9" Type="http://schemas.openxmlformats.org/officeDocument/2006/relationships/image" Target="../media/image38.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0.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44.png"/><Relationship Id="rId4" Type="http://schemas.openxmlformats.org/officeDocument/2006/relationships/image" Target="../media/image31.tiff"/><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12"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46.png"/><Relationship Id="rId5" Type="http://schemas.openxmlformats.org/officeDocument/2006/relationships/image" Target="../media/image17.png"/><Relationship Id="rId10" Type="http://schemas.openxmlformats.org/officeDocument/2006/relationships/image" Target="../media/image45.png"/><Relationship Id="rId4" Type="http://schemas.openxmlformats.org/officeDocument/2006/relationships/image" Target="../media/image16.png"/><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12"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46.png"/><Relationship Id="rId5" Type="http://schemas.openxmlformats.org/officeDocument/2006/relationships/image" Target="../media/image17.png"/><Relationship Id="rId10" Type="http://schemas.openxmlformats.org/officeDocument/2006/relationships/image" Target="../media/image45.png"/><Relationship Id="rId4" Type="http://schemas.openxmlformats.org/officeDocument/2006/relationships/image" Target="../media/image16.pn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12"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46.png"/><Relationship Id="rId5" Type="http://schemas.openxmlformats.org/officeDocument/2006/relationships/image" Target="../media/image17.png"/><Relationship Id="rId10" Type="http://schemas.openxmlformats.org/officeDocument/2006/relationships/image" Target="../media/image45.png"/><Relationship Id="rId4" Type="http://schemas.openxmlformats.org/officeDocument/2006/relationships/image" Target="../media/image16.png"/><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tiff"/><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tiff"/></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40.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34.png"/><Relationship Id="rId4" Type="http://schemas.openxmlformats.org/officeDocument/2006/relationships/image" Target="../media/image31.tiff"/></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tiff"/></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1.tif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NULL"/><Relationship Id="rId7"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NUL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3.tiff"/></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hyperlink" Target="https://github.com/venkatarun95/ccp_copa/issues/3"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08">
            <a:extLst>
              <a:ext uri="{FF2B5EF4-FFF2-40B4-BE49-F238E27FC236}">
                <a16:creationId xmlns:a16="http://schemas.microsoft.com/office/drawing/2014/main" id="{80E51B53-06CA-4DA5-998A-79A9C0208B43}"/>
              </a:ext>
            </a:extLst>
          </p:cNvPr>
          <p:cNvGrpSpPr/>
          <p:nvPr/>
        </p:nvGrpSpPr>
        <p:grpSpPr>
          <a:xfrm>
            <a:off x="676709" y="1331166"/>
            <a:ext cx="2154778" cy="662987"/>
            <a:chOff x="9730702" y="211219"/>
            <a:chExt cx="2374282" cy="701101"/>
          </a:xfrm>
        </p:grpSpPr>
        <p:pic>
          <p:nvPicPr>
            <p:cNvPr id="6" name="图片 109">
              <a:extLst>
                <a:ext uri="{FF2B5EF4-FFF2-40B4-BE49-F238E27FC236}">
                  <a16:creationId xmlns:a16="http://schemas.microsoft.com/office/drawing/2014/main" id="{823FDD8A-0FBF-4730-82C4-A1BBD924FD8A}"/>
                </a:ext>
              </a:extLst>
            </p:cNvPr>
            <p:cNvPicPr>
              <a:picLocks noChangeAspect="1"/>
            </p:cNvPicPr>
            <p:nvPr userDrawn="1"/>
          </p:nvPicPr>
          <p:blipFill>
            <a:blip r:embed="rId3" cstate="screen">
              <a:lum bright="70000" contrast="-70000"/>
              <a:extLst>
                <a:ext uri="{BEBA8EAE-BF5A-486C-A8C5-ECC9F3942E4B}">
                  <a14:imgProps xmlns:a14="http://schemas.microsoft.com/office/drawing/2010/main">
                    <a14:imgLayer r:embed="rId4">
                      <a14:imgEffect>
                        <a14:brightnessContrast bright="12000" contrast="-40000"/>
                      </a14:imgEffect>
                      <a14:imgEffect>
                        <a14:saturation sat="0"/>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9730702" y="211219"/>
              <a:ext cx="665681" cy="665680"/>
            </a:xfrm>
            <a:prstGeom prst="rect">
              <a:avLst/>
            </a:prstGeom>
          </p:spPr>
        </p:pic>
        <p:pic>
          <p:nvPicPr>
            <p:cNvPr id="7" name="图片 110">
              <a:extLst>
                <a:ext uri="{FF2B5EF4-FFF2-40B4-BE49-F238E27FC236}">
                  <a16:creationId xmlns:a16="http://schemas.microsoft.com/office/drawing/2014/main" id="{89091811-C89B-4378-BC58-7C8A2FA759D4}"/>
                </a:ext>
              </a:extLst>
            </p:cNvPr>
            <p:cNvPicPr>
              <a:picLocks noChangeAspect="1"/>
            </p:cNvPicPr>
            <p:nvPr/>
          </p:nvPicPr>
          <p:blipFill rotWithShape="1">
            <a:blip r:embed="rId5" cstate="screen">
              <a:biLevel thresh="25000"/>
              <a:extLst>
                <a:ext uri="{28A0092B-C50C-407E-A947-70E740481C1C}">
                  <a14:useLocalDpi xmlns:a14="http://schemas.microsoft.com/office/drawing/2010/main"/>
                </a:ext>
              </a:extLst>
            </a:blip>
            <a:srcRect/>
            <a:stretch>
              <a:fillRect/>
            </a:stretch>
          </p:blipFill>
          <p:spPr>
            <a:xfrm>
              <a:off x="10483399" y="211219"/>
              <a:ext cx="1621585" cy="701101"/>
            </a:xfrm>
            <a:prstGeom prst="rect">
              <a:avLst/>
            </a:prstGeom>
          </p:spPr>
        </p:pic>
      </p:grpSp>
      <p:sp>
        <p:nvSpPr>
          <p:cNvPr id="8" name="文本框 115">
            <a:extLst>
              <a:ext uri="{FF2B5EF4-FFF2-40B4-BE49-F238E27FC236}">
                <a16:creationId xmlns:a16="http://schemas.microsoft.com/office/drawing/2014/main" id="{9881F82F-6586-4478-B7F4-67F26C402CA2}"/>
              </a:ext>
            </a:extLst>
          </p:cNvPr>
          <p:cNvSpPr txBox="1"/>
          <p:nvPr/>
        </p:nvSpPr>
        <p:spPr>
          <a:xfrm>
            <a:off x="676709" y="2387721"/>
            <a:ext cx="9889696" cy="1730923"/>
          </a:xfrm>
          <a:prstGeom prst="rect">
            <a:avLst/>
          </a:prstGeom>
          <a:noFill/>
        </p:spPr>
        <p:txBody>
          <a:bodyPr wrap="square">
            <a:spAutoFit/>
          </a:bodyPr>
          <a:lstStyle/>
          <a:p>
            <a:pPr lvl="0">
              <a:lnSpc>
                <a:spcPct val="80000"/>
              </a:lnSpc>
              <a:defRPr/>
            </a:pPr>
            <a:r>
              <a:rPr lang="en-US" altLang="zh-CN" sz="4400" dirty="0">
                <a:solidFill>
                  <a:prstClr val="white"/>
                </a:solidFill>
                <a:latin typeface="+mj-lt"/>
                <a:ea typeface="思源黑体 CN Bold" panose="020B0800000000000000" pitchFamily="34" charset="-122"/>
                <a:cs typeface="Calibri" panose="020F0502020204030204" pitchFamily="34" charset="0"/>
              </a:rPr>
              <a:t>Achieving Consistent Low Latency </a:t>
            </a:r>
            <a:br>
              <a:rPr lang="en-US" altLang="zh-CN" sz="4400" dirty="0">
                <a:solidFill>
                  <a:prstClr val="white"/>
                </a:solidFill>
                <a:latin typeface="+mj-lt"/>
                <a:ea typeface="思源黑体 CN Bold" panose="020B0800000000000000" pitchFamily="34" charset="-122"/>
                <a:cs typeface="Calibri" panose="020F0502020204030204" pitchFamily="34" charset="0"/>
              </a:rPr>
            </a:br>
            <a:r>
              <a:rPr lang="en-US" altLang="zh-CN" sz="4400" i="1" dirty="0">
                <a:solidFill>
                  <a:prstClr val="white"/>
                </a:solidFill>
                <a:latin typeface="+mj-lt"/>
                <a:ea typeface="思源黑体 CN Bold" panose="020B0800000000000000" pitchFamily="34" charset="-122"/>
                <a:cs typeface="Calibri" panose="020F0502020204030204" pitchFamily="34" charset="0"/>
              </a:rPr>
              <a:t>for Wireless Real-Time Communications with the Shortest Control Loop</a:t>
            </a:r>
            <a:endParaRPr lang="zh-CN" altLang="en-US" sz="4400" i="1" dirty="0">
              <a:solidFill>
                <a:prstClr val="white"/>
              </a:solidFill>
              <a:latin typeface="+mj-lt"/>
              <a:ea typeface="思源黑体 CN Bold" panose="020B0800000000000000" pitchFamily="34" charset="-122"/>
              <a:cs typeface="Calibri" panose="020F0502020204030204" pitchFamily="34" charset="0"/>
            </a:endParaRPr>
          </a:p>
        </p:txBody>
      </p:sp>
      <p:cxnSp>
        <p:nvCxnSpPr>
          <p:cNvPr id="9" name="直接连接符 116">
            <a:extLst>
              <a:ext uri="{FF2B5EF4-FFF2-40B4-BE49-F238E27FC236}">
                <a16:creationId xmlns:a16="http://schemas.microsoft.com/office/drawing/2014/main" id="{DDAE116B-0930-4175-82DC-9919DBFE45B3}"/>
              </a:ext>
            </a:extLst>
          </p:cNvPr>
          <p:cNvCxnSpPr>
            <a:cxnSpLocks/>
          </p:cNvCxnSpPr>
          <p:nvPr/>
        </p:nvCxnSpPr>
        <p:spPr>
          <a:xfrm>
            <a:off x="676709" y="2107150"/>
            <a:ext cx="69033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121">
            <a:extLst>
              <a:ext uri="{FF2B5EF4-FFF2-40B4-BE49-F238E27FC236}">
                <a16:creationId xmlns:a16="http://schemas.microsoft.com/office/drawing/2014/main" id="{AFDA676F-8BDF-4F98-B926-20961D539E34}"/>
              </a:ext>
            </a:extLst>
          </p:cNvPr>
          <p:cNvSpPr txBox="1"/>
          <p:nvPr/>
        </p:nvSpPr>
        <p:spPr>
          <a:xfrm>
            <a:off x="2915412" y="4399214"/>
            <a:ext cx="8650171" cy="9541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en-US" altLang="zh-CN" sz="2800" b="1" u="sng" dirty="0">
                <a:solidFill>
                  <a:schemeClr val="bg1"/>
                </a:solidFill>
                <a:latin typeface="+mj-lt"/>
                <a:cs typeface="Calibri" panose="020F0502020204030204" pitchFamily="34" charset="0"/>
              </a:rPr>
              <a:t>Zili Meng</a:t>
            </a:r>
            <a:r>
              <a:rPr lang="en-US" altLang="zh-CN" sz="2800" dirty="0">
                <a:solidFill>
                  <a:schemeClr val="bg1"/>
                </a:solidFill>
                <a:latin typeface="+mj-lt"/>
                <a:cs typeface="Calibri" panose="020F0502020204030204" pitchFamily="34" charset="0"/>
              </a:rPr>
              <a:t>, </a:t>
            </a:r>
            <a:r>
              <a:rPr lang="en-US" altLang="zh-CN" sz="2800" dirty="0" err="1">
                <a:solidFill>
                  <a:schemeClr val="bg1"/>
                </a:solidFill>
                <a:latin typeface="+mj-lt"/>
                <a:cs typeface="Calibri" panose="020F0502020204030204" pitchFamily="34" charset="0"/>
              </a:rPr>
              <a:t>Yaning</a:t>
            </a:r>
            <a:r>
              <a:rPr lang="en-US" altLang="zh-CN" sz="2800" dirty="0">
                <a:solidFill>
                  <a:schemeClr val="bg1"/>
                </a:solidFill>
                <a:latin typeface="+mj-lt"/>
                <a:cs typeface="Calibri" panose="020F0502020204030204" pitchFamily="34" charset="0"/>
              </a:rPr>
              <a:t> Guo, Chen Sun, Bo Wang </a:t>
            </a:r>
          </a:p>
          <a:p>
            <a:pPr marL="0" marR="0" lvl="0" indent="0" algn="r" defTabSz="914400" rtl="0" eaLnBrk="1" fontAlgn="auto" latinLnBrk="0" hangingPunct="1">
              <a:lnSpc>
                <a:spcPct val="100000"/>
              </a:lnSpc>
              <a:spcBef>
                <a:spcPts val="0"/>
              </a:spcBef>
              <a:spcAft>
                <a:spcPts val="0"/>
              </a:spcAft>
              <a:buClrTx/>
              <a:buSzTx/>
              <a:buFontTx/>
              <a:buNone/>
              <a:defRPr/>
            </a:pPr>
            <a:r>
              <a:rPr lang="en-US" altLang="zh-CN" sz="2800" dirty="0">
                <a:solidFill>
                  <a:schemeClr val="bg1"/>
                </a:solidFill>
                <a:latin typeface="+mj-lt"/>
                <a:cs typeface="Calibri" panose="020F0502020204030204" pitchFamily="34" charset="0"/>
              </a:rPr>
              <a:t>Justine Sherry, </a:t>
            </a:r>
            <a:r>
              <a:rPr lang="en-US" altLang="zh-CN" sz="2800" dirty="0" err="1">
                <a:solidFill>
                  <a:schemeClr val="bg1"/>
                </a:solidFill>
                <a:latin typeface="+mj-lt"/>
                <a:cs typeface="Calibri" panose="020F0502020204030204" pitchFamily="34" charset="0"/>
              </a:rPr>
              <a:t>Hongqiang</a:t>
            </a:r>
            <a:r>
              <a:rPr lang="en-US" altLang="zh-CN" sz="2800" dirty="0">
                <a:solidFill>
                  <a:schemeClr val="bg1"/>
                </a:solidFill>
                <a:latin typeface="+mj-lt"/>
                <a:cs typeface="Calibri" panose="020F0502020204030204" pitchFamily="34" charset="0"/>
              </a:rPr>
              <a:t> Harry Liu, </a:t>
            </a:r>
            <a:r>
              <a:rPr lang="en-US" altLang="zh-CN" sz="2800" dirty="0" err="1">
                <a:solidFill>
                  <a:schemeClr val="bg1"/>
                </a:solidFill>
                <a:latin typeface="+mj-lt"/>
                <a:cs typeface="Calibri" panose="020F0502020204030204" pitchFamily="34" charset="0"/>
              </a:rPr>
              <a:t>Mingwei</a:t>
            </a:r>
            <a:r>
              <a:rPr lang="en-US" altLang="zh-CN" sz="2800" dirty="0">
                <a:solidFill>
                  <a:schemeClr val="bg1"/>
                </a:solidFill>
                <a:latin typeface="+mj-lt"/>
                <a:cs typeface="Calibri" panose="020F0502020204030204" pitchFamily="34" charset="0"/>
              </a:rPr>
              <a:t> Xu</a:t>
            </a:r>
            <a:endParaRPr lang="zh-CN" altLang="en-US" sz="2800" dirty="0">
              <a:solidFill>
                <a:schemeClr val="bg1"/>
              </a:solidFill>
              <a:latin typeface="+mj-lt"/>
              <a:cs typeface="Calibri" panose="020F0502020204030204" pitchFamily="34" charset="0"/>
            </a:endParaRPr>
          </a:p>
        </p:txBody>
      </p:sp>
      <p:pic>
        <p:nvPicPr>
          <p:cNvPr id="1030" name="Picture 6">
            <a:extLst>
              <a:ext uri="{FF2B5EF4-FFF2-40B4-BE49-F238E27FC236}">
                <a16:creationId xmlns:a16="http://schemas.microsoft.com/office/drawing/2014/main" id="{86D54F14-CB71-4BBD-9753-EC9A7F3BB20C}"/>
              </a:ext>
            </a:extLst>
          </p:cNvPr>
          <p:cNvPicPr>
            <a:picLocks noChangeAspect="1" noChangeArrowheads="1"/>
          </p:cNvPicPr>
          <p:nvPr/>
        </p:nvPicPr>
        <p:blipFill rotWithShape="1">
          <a:blip r:embed="rId6" cstate="screen">
            <a:clrChange>
              <a:clrFrom>
                <a:srgbClr val="F6F6F6"/>
              </a:clrFrom>
              <a:clrTo>
                <a:srgbClr val="F6F6F6">
                  <a:alpha val="0"/>
                </a:srgbClr>
              </a:clrTo>
            </a:clrChange>
            <a:biLevel thresh="25000"/>
            <a:extLst>
              <a:ext uri="{28A0092B-C50C-407E-A947-70E740481C1C}">
                <a14:useLocalDpi xmlns:a14="http://schemas.microsoft.com/office/drawing/2010/main"/>
              </a:ext>
            </a:extLst>
          </a:blip>
          <a:srcRect/>
          <a:stretch/>
        </p:blipFill>
        <p:spPr bwMode="auto">
          <a:xfrm>
            <a:off x="2910460" y="1331166"/>
            <a:ext cx="2790351" cy="65989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AC721720-C23F-44BE-9FE8-DE09D5E05997}"/>
              </a:ext>
            </a:extLst>
          </p:cNvPr>
          <p:cNvGrpSpPr/>
          <p:nvPr/>
        </p:nvGrpSpPr>
        <p:grpSpPr>
          <a:xfrm>
            <a:off x="5700811" y="1271868"/>
            <a:ext cx="1950247" cy="777240"/>
            <a:chOff x="5735641" y="1272495"/>
            <a:chExt cx="1950247" cy="777240"/>
          </a:xfrm>
        </p:grpSpPr>
        <p:pic>
          <p:nvPicPr>
            <p:cNvPr id="15" name="Picture 4">
              <a:extLst>
                <a:ext uri="{FF2B5EF4-FFF2-40B4-BE49-F238E27FC236}">
                  <a16:creationId xmlns:a16="http://schemas.microsoft.com/office/drawing/2014/main" id="{67B50194-212D-4680-B4D0-72F7C8F47A4D}"/>
                </a:ext>
              </a:extLst>
            </p:cNvPr>
            <p:cNvPicPr>
              <a:picLocks noChangeAspect="1" noChangeArrowheads="1"/>
            </p:cNvPicPr>
            <p:nvPr/>
          </p:nvPicPr>
          <p:blipFill rotWithShape="1">
            <a:blip r:embed="rId7" cstate="screen">
              <a:clrChange>
                <a:clrFrom>
                  <a:srgbClr val="231F20"/>
                </a:clrFrom>
                <a:clrTo>
                  <a:srgbClr val="231F20">
                    <a:alpha val="0"/>
                  </a:srgbClr>
                </a:clrTo>
              </a:clrChange>
              <a:extLst>
                <a:ext uri="{28A0092B-C50C-407E-A947-70E740481C1C}">
                  <a14:useLocalDpi xmlns:a14="http://schemas.microsoft.com/office/drawing/2010/main"/>
                </a:ext>
              </a:extLst>
            </a:blip>
            <a:srcRect/>
            <a:stretch/>
          </p:blipFill>
          <p:spPr bwMode="auto">
            <a:xfrm>
              <a:off x="6493295" y="1272495"/>
              <a:ext cx="1192593" cy="7772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6A88B5F-48C9-4184-A639-7C00F3C980A4}"/>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735641" y="1296500"/>
              <a:ext cx="931063" cy="7292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38096061"/>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fade">
                                      <p:cBhvr>
                                        <p:cTn id="10" dur="500"/>
                                        <p:tgtEl>
                                          <p:spTgt spid="103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FFDAD6-0B9B-4933-9FF4-3FC599F1FA24}"/>
              </a:ext>
            </a:extLst>
          </p:cNvPr>
          <p:cNvSpPr>
            <a:spLocks noGrp="1"/>
          </p:cNvSpPr>
          <p:nvPr>
            <p:ph type="sldNum" sz="quarter" idx="12"/>
          </p:nvPr>
        </p:nvSpPr>
        <p:spPr/>
        <p:txBody>
          <a:bodyPr/>
          <a:lstStyle/>
          <a:p>
            <a:fld id="{C18BA5F7-BA8C-4EA6-B87D-B4E10B979194}" type="slidenum">
              <a:rPr lang="zh-CN" altLang="en-US" smtClean="0"/>
              <a:pPr/>
              <a:t>2</a:t>
            </a:fld>
            <a:endParaRPr lang="zh-CN" altLang="en-US"/>
          </a:p>
        </p:txBody>
      </p:sp>
      <p:sp>
        <p:nvSpPr>
          <p:cNvPr id="14" name="Title 13">
            <a:extLst>
              <a:ext uri="{FF2B5EF4-FFF2-40B4-BE49-F238E27FC236}">
                <a16:creationId xmlns:a16="http://schemas.microsoft.com/office/drawing/2014/main" id="{F4F3FF8E-1600-4FB7-856D-3D8C3112B1A7}"/>
              </a:ext>
            </a:extLst>
          </p:cNvPr>
          <p:cNvSpPr>
            <a:spLocks noGrp="1"/>
          </p:cNvSpPr>
          <p:nvPr>
            <p:ph type="title"/>
          </p:nvPr>
        </p:nvSpPr>
        <p:spPr/>
        <p:txBody>
          <a:bodyPr>
            <a:noAutofit/>
          </a:bodyPr>
          <a:lstStyle/>
          <a:p>
            <a:pPr>
              <a:lnSpc>
                <a:spcPct val="80000"/>
              </a:lnSpc>
            </a:pPr>
            <a:r>
              <a:rPr lang="en-US" altLang="zh-CN" dirty="0">
                <a:latin typeface="+mn-lt"/>
              </a:rPr>
              <a:t>Background</a:t>
            </a:r>
            <a:br>
              <a:rPr lang="en-US" altLang="zh-CN" dirty="0">
                <a:latin typeface="+mn-lt"/>
              </a:rPr>
            </a:br>
            <a:r>
              <a:rPr lang="en-US" altLang="zh-CN" sz="2800" dirty="0">
                <a:latin typeface="+mn-lt"/>
              </a:rPr>
              <a:t>Real-Time Communications</a:t>
            </a:r>
            <a:endParaRPr lang="zh-CN" altLang="en-US" dirty="0">
              <a:latin typeface="+mn-lt"/>
            </a:endParaRPr>
          </a:p>
        </p:txBody>
      </p:sp>
      <p:sp>
        <p:nvSpPr>
          <p:cNvPr id="23" name="TextBox 22">
            <a:extLst>
              <a:ext uri="{FF2B5EF4-FFF2-40B4-BE49-F238E27FC236}">
                <a16:creationId xmlns:a16="http://schemas.microsoft.com/office/drawing/2014/main" id="{94A5F0F8-E1B3-4C9E-8D01-523F94EC0101}"/>
              </a:ext>
            </a:extLst>
          </p:cNvPr>
          <p:cNvSpPr txBox="1"/>
          <p:nvPr/>
        </p:nvSpPr>
        <p:spPr>
          <a:xfrm>
            <a:off x="246888" y="1188720"/>
            <a:ext cx="8996374" cy="523220"/>
          </a:xfrm>
          <a:prstGeom prst="rect">
            <a:avLst/>
          </a:prstGeom>
          <a:noFill/>
        </p:spPr>
        <p:txBody>
          <a:bodyPr wrap="none" rtlCol="0">
            <a:spAutoFit/>
          </a:bodyPr>
          <a:lstStyle/>
          <a:p>
            <a:r>
              <a:rPr lang="en-US" altLang="zh-CN" sz="2800" dirty="0">
                <a:cs typeface="Segoe UI" panose="020B0502040204020203" pitchFamily="34" charset="0"/>
              </a:rPr>
              <a:t>Real-Time Communications (RTC) are increasingly popular.</a:t>
            </a:r>
            <a:endParaRPr lang="zh-CN" altLang="en-US" sz="2800" i="1" dirty="0">
              <a:solidFill>
                <a:srgbClr val="FF0000"/>
              </a:solidFill>
              <a:cs typeface="Segoe UI" panose="020B0502040204020203" pitchFamily="34" charset="0"/>
            </a:endParaRPr>
          </a:p>
        </p:txBody>
      </p:sp>
      <p:grpSp>
        <p:nvGrpSpPr>
          <p:cNvPr id="5" name="Group 4">
            <a:extLst>
              <a:ext uri="{FF2B5EF4-FFF2-40B4-BE49-F238E27FC236}">
                <a16:creationId xmlns:a16="http://schemas.microsoft.com/office/drawing/2014/main" id="{322B940B-1C05-4902-A8D5-4E5944C090B6}"/>
              </a:ext>
            </a:extLst>
          </p:cNvPr>
          <p:cNvGrpSpPr/>
          <p:nvPr/>
        </p:nvGrpSpPr>
        <p:grpSpPr>
          <a:xfrm>
            <a:off x="1622185" y="2128946"/>
            <a:ext cx="8947630" cy="3477770"/>
            <a:chOff x="3262667" y="2782731"/>
            <a:chExt cx="8073156" cy="3137879"/>
          </a:xfrm>
        </p:grpSpPr>
        <p:pic>
          <p:nvPicPr>
            <p:cNvPr id="6" name="Content Placeholder 5">
              <a:extLst>
                <a:ext uri="{FF2B5EF4-FFF2-40B4-BE49-F238E27FC236}">
                  <a16:creationId xmlns:a16="http://schemas.microsoft.com/office/drawing/2014/main" id="{E906E83E-89BB-4ADB-9C94-758BE4D363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5757373" y="2782731"/>
              <a:ext cx="5578450" cy="313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7" name="Picture 7">
              <a:extLst>
                <a:ext uri="{FF2B5EF4-FFF2-40B4-BE49-F238E27FC236}">
                  <a16:creationId xmlns:a16="http://schemas.microsoft.com/office/drawing/2014/main" id="{2ED0C67F-97F4-4C1C-9892-AAE03FB60BE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62667" y="2784889"/>
              <a:ext cx="2494706" cy="3133562"/>
            </a:xfrm>
            <a:prstGeom prst="rect">
              <a:avLst/>
            </a:prstGeom>
          </p:spPr>
        </p:pic>
      </p:grpSp>
      <p:sp>
        <p:nvSpPr>
          <p:cNvPr id="8" name="TextBox 7">
            <a:extLst>
              <a:ext uri="{FF2B5EF4-FFF2-40B4-BE49-F238E27FC236}">
                <a16:creationId xmlns:a16="http://schemas.microsoft.com/office/drawing/2014/main" id="{B29D659E-ABAC-43BC-B620-C2B84722DFDB}"/>
              </a:ext>
            </a:extLst>
          </p:cNvPr>
          <p:cNvSpPr txBox="1"/>
          <p:nvPr/>
        </p:nvSpPr>
        <p:spPr>
          <a:xfrm flipH="1">
            <a:off x="838200" y="6092697"/>
            <a:ext cx="9458944" cy="400110"/>
          </a:xfrm>
          <a:prstGeom prst="rect">
            <a:avLst/>
          </a:prstGeom>
          <a:noFill/>
        </p:spPr>
        <p:txBody>
          <a:bodyPr wrap="square" rtlCol="0">
            <a:spAutoFit/>
          </a:bodyPr>
          <a:lstStyle/>
          <a:p>
            <a:r>
              <a:rPr lang="en-US" altLang="zh-CN" sz="2000" dirty="0">
                <a:cs typeface="Segoe UI" panose="020B0502040204020203" pitchFamily="34" charset="0"/>
              </a:rPr>
              <a:t>*Slide taken from Salsify [NSDI’18].</a:t>
            </a:r>
            <a:endParaRPr lang="zh-CN" altLang="en-US" sz="2000" dirty="0">
              <a:cs typeface="Segoe UI" panose="020B0502040204020203" pitchFamily="34" charset="0"/>
            </a:endParaRPr>
          </a:p>
        </p:txBody>
      </p:sp>
    </p:spTree>
    <p:extLst>
      <p:ext uri="{BB962C8B-B14F-4D97-AF65-F5344CB8AC3E}">
        <p14:creationId xmlns:p14="http://schemas.microsoft.com/office/powerpoint/2010/main" val="2099082998"/>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Background</a:t>
            </a:r>
            <a:br>
              <a:rPr lang="en-US" altLang="zh-CN" dirty="0"/>
            </a:br>
            <a:r>
              <a:rPr lang="en-US" altLang="zh-CN" sz="2800" dirty="0"/>
              <a:t>Consistent Low Latency</a:t>
            </a:r>
            <a:endParaRPr lang="zh-CN" altLang="en-US" dirty="0"/>
          </a:p>
        </p:txBody>
      </p:sp>
      <p:pic>
        <p:nvPicPr>
          <p:cNvPr id="28" name="Picture 27">
            <a:extLst>
              <a:ext uri="{FF2B5EF4-FFF2-40B4-BE49-F238E27FC236}">
                <a16:creationId xmlns:a16="http://schemas.microsoft.com/office/drawing/2014/main" id="{DD395204-C1F2-47FA-AC60-80BC637364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56649" y="2286422"/>
            <a:ext cx="914400" cy="914400"/>
          </a:xfrm>
          <a:prstGeom prst="rect">
            <a:avLst/>
          </a:prstGeom>
        </p:spPr>
      </p:pic>
      <p:pic>
        <p:nvPicPr>
          <p:cNvPr id="48" name="Picture 47">
            <a:extLst>
              <a:ext uri="{FF2B5EF4-FFF2-40B4-BE49-F238E27FC236}">
                <a16:creationId xmlns:a16="http://schemas.microsoft.com/office/drawing/2014/main" id="{1E64F59E-6E85-4EE4-9294-FE43278A73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9252" y="2286422"/>
            <a:ext cx="914400" cy="914400"/>
          </a:xfrm>
          <a:prstGeom prst="rect">
            <a:avLst/>
          </a:prstGeom>
        </p:spPr>
      </p:pic>
      <p:pic>
        <p:nvPicPr>
          <p:cNvPr id="49" name="Picture 48">
            <a:extLst>
              <a:ext uri="{FF2B5EF4-FFF2-40B4-BE49-F238E27FC236}">
                <a16:creationId xmlns:a16="http://schemas.microsoft.com/office/drawing/2014/main" id="{AEAB08B3-8F43-41D6-BE66-238BEEB2FA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13849" y="3203895"/>
            <a:ext cx="914400" cy="914400"/>
          </a:xfrm>
          <a:prstGeom prst="rect">
            <a:avLst/>
          </a:prstGeom>
        </p:spPr>
      </p:pic>
      <p:pic>
        <p:nvPicPr>
          <p:cNvPr id="50" name="Picture 49">
            <a:extLst>
              <a:ext uri="{FF2B5EF4-FFF2-40B4-BE49-F238E27FC236}">
                <a16:creationId xmlns:a16="http://schemas.microsoft.com/office/drawing/2014/main" id="{66F426C8-39D3-4AAD-B282-AA8134CF3D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81855" y="2286422"/>
            <a:ext cx="914400" cy="914400"/>
          </a:xfrm>
          <a:prstGeom prst="rect">
            <a:avLst/>
          </a:prstGeom>
        </p:spPr>
      </p:pic>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E76D7B2-6946-453F-87E0-A6EA06ACA1DB}"/>
                  </a:ext>
                </a:extLst>
              </p:cNvPr>
              <p:cNvSpPr txBox="1"/>
              <p:nvPr/>
            </p:nvSpPr>
            <p:spPr>
              <a:xfrm>
                <a:off x="3899845" y="4289192"/>
                <a:ext cx="4579495" cy="1200329"/>
              </a:xfrm>
              <a:prstGeom prst="rect">
                <a:avLst/>
              </a:prstGeom>
              <a:noFill/>
            </p:spPr>
            <p:txBody>
              <a:bodyPr wrap="square">
                <a:spAutoFit/>
              </a:bodyPr>
              <a:lstStyle/>
              <a:p>
                <a:pPr algn="ctr"/>
                <a:r>
                  <a:rPr lang="en-US" altLang="zh-CN" sz="2400" i="1" dirty="0">
                    <a:solidFill>
                      <a:srgbClr val="FF0000"/>
                    </a:solidFill>
                    <a:cs typeface="Segoe UI" panose="020B0502040204020203" pitchFamily="34" charset="0"/>
                  </a:rPr>
                  <a:t>99th</a:t>
                </a:r>
                <a:r>
                  <a:rPr lang="en-US" altLang="zh-CN" sz="2400" dirty="0">
                    <a:cs typeface="Segoe UI" panose="020B0502040204020203" pitchFamily="34" charset="0"/>
                  </a:rPr>
                  <a:t> percentile latency = 200ms</a:t>
                </a:r>
              </a:p>
              <a:p>
                <a:pPr algn="ctr"/>
                <a14:m>
                  <m:oMathPara xmlns:m="http://schemas.openxmlformats.org/officeDocument/2006/math">
                    <m:oMathParaPr>
                      <m:jc m:val="centerGroup"/>
                    </m:oMathParaPr>
                    <m:oMath xmlns:m="http://schemas.openxmlformats.org/officeDocument/2006/math">
                      <m:r>
                        <a:rPr lang="en-US" altLang="zh-CN" sz="2400" i="1" smtClean="0">
                          <a:latin typeface="Cambria Math" panose="02040503050406030204" pitchFamily="18" charset="0"/>
                          <a:ea typeface="Cambria Math" panose="02040503050406030204" pitchFamily="18" charset="0"/>
                          <a:cs typeface="Segoe UI" panose="020B0502040204020203" pitchFamily="34" charset="0"/>
                        </a:rPr>
                        <m:t>⇕</m:t>
                      </m:r>
                    </m:oMath>
                  </m:oMathPara>
                </a14:m>
                <a:endParaRPr lang="en-US" altLang="zh-CN" sz="2400" dirty="0">
                  <a:cs typeface="Segoe UI" panose="020B0502040204020203" pitchFamily="34" charset="0"/>
                </a:endParaRPr>
              </a:p>
              <a:p>
                <a:pPr algn="ctr"/>
                <a:r>
                  <a:rPr lang="en-US" altLang="zh-CN" sz="2400" dirty="0">
                    <a:cs typeface="Segoe UI" panose="020B0502040204020203" pitchFamily="34" charset="0"/>
                  </a:rPr>
                  <a:t>Video stutters </a:t>
                </a:r>
                <a:r>
                  <a:rPr lang="en-US" altLang="zh-CN" sz="2400" i="1" dirty="0">
                    <a:solidFill>
                      <a:srgbClr val="FF0000"/>
                    </a:solidFill>
                    <a:cs typeface="Segoe UI" panose="020B0502040204020203" pitchFamily="34" charset="0"/>
                  </a:rPr>
                  <a:t>1 sec every 100 sec</a:t>
                </a:r>
                <a:endParaRPr lang="zh-CN" altLang="en-US" sz="2400" i="1" dirty="0">
                  <a:solidFill>
                    <a:srgbClr val="FF0000"/>
                  </a:solidFill>
                  <a:cs typeface="Segoe UI" panose="020B0502040204020203" pitchFamily="34" charset="0"/>
                </a:endParaRPr>
              </a:p>
            </p:txBody>
          </p:sp>
        </mc:Choice>
        <mc:Fallback xmlns="">
          <p:sp>
            <p:nvSpPr>
              <p:cNvPr id="51" name="TextBox 50">
                <a:extLst>
                  <a:ext uri="{FF2B5EF4-FFF2-40B4-BE49-F238E27FC236}">
                    <a16:creationId xmlns:a16="http://schemas.microsoft.com/office/drawing/2014/main" id="{9E76D7B2-6946-453F-87E0-A6EA06ACA1DB}"/>
                  </a:ext>
                </a:extLst>
              </p:cNvPr>
              <p:cNvSpPr txBox="1">
                <a:spLocks noRot="1" noChangeAspect="1" noMove="1" noResize="1" noEditPoints="1" noAdjustHandles="1" noChangeArrowheads="1" noChangeShapeType="1" noTextEdit="1"/>
              </p:cNvSpPr>
              <p:nvPr/>
            </p:nvSpPr>
            <p:spPr>
              <a:xfrm>
                <a:off x="3899845" y="4289192"/>
                <a:ext cx="4579495" cy="1200329"/>
              </a:xfrm>
              <a:prstGeom prst="rect">
                <a:avLst/>
              </a:prstGeom>
              <a:blipFill>
                <a:blip r:embed="rId7"/>
                <a:stretch>
                  <a:fillRect t="-4061" b="-10660"/>
                </a:stretch>
              </a:blipFill>
            </p:spPr>
            <p:txBody>
              <a:bodyPr/>
              <a:lstStyle/>
              <a:p>
                <a:r>
                  <a:rPr lang="zh-CN" altLang="en-US">
                    <a:noFill/>
                  </a:rPr>
                  <a:t> </a:t>
                </a:r>
              </a:p>
            </p:txBody>
          </p:sp>
        </mc:Fallback>
      </mc:AlternateContent>
      <p:pic>
        <p:nvPicPr>
          <p:cNvPr id="52" name="Picture 6">
            <a:extLst>
              <a:ext uri="{FF2B5EF4-FFF2-40B4-BE49-F238E27FC236}">
                <a16:creationId xmlns:a16="http://schemas.microsoft.com/office/drawing/2014/main" id="{21DA8770-B577-4220-AC34-9A553A1CDB6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394459" y="228642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5D16F5E6-BB7B-42FD-AFBC-AB645799D9B3}"/>
              </a:ext>
            </a:extLst>
          </p:cNvPr>
          <p:cNvPicPr>
            <a:picLocks noChangeAspect="1"/>
          </p:cNvPicPr>
          <p:nvPr/>
        </p:nvPicPr>
        <p:blipFill>
          <a:blip r:embed="rId9"/>
          <a:stretch>
            <a:fillRect/>
          </a:stretch>
        </p:blipFill>
        <p:spPr>
          <a:xfrm>
            <a:off x="5650400" y="3203895"/>
            <a:ext cx="914400" cy="914400"/>
          </a:xfrm>
          <a:prstGeom prst="rect">
            <a:avLst/>
          </a:prstGeom>
        </p:spPr>
      </p:pic>
      <p:pic>
        <p:nvPicPr>
          <p:cNvPr id="54" name="Picture 10">
            <a:extLst>
              <a:ext uri="{FF2B5EF4-FFF2-40B4-BE49-F238E27FC236}">
                <a16:creationId xmlns:a16="http://schemas.microsoft.com/office/drawing/2014/main" id="{1F92F78F-F01F-4808-AAED-D9D91E939952}"/>
              </a:ext>
            </a:extLst>
          </p:cNvPr>
          <p:cNvPicPr>
            <a:picLocks noChangeAspect="1" noChangeArrowheads="1"/>
          </p:cNvPicPr>
          <p:nvPr/>
        </p:nvPicPr>
        <p:blipFill>
          <a:blip r:embed="rId10"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6786951" y="320389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317">
            <a:extLst>
              <a:ext uri="{FF2B5EF4-FFF2-40B4-BE49-F238E27FC236}">
                <a16:creationId xmlns:a16="http://schemas.microsoft.com/office/drawing/2014/main" id="{5422EEFA-6E45-4BC0-A8D7-F03EAB372F37}"/>
              </a:ext>
            </a:extLst>
          </p:cNvPr>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479340" y="4339720"/>
            <a:ext cx="1099271" cy="1099271"/>
          </a:xfrm>
          <a:prstGeom prst="rect">
            <a:avLst/>
          </a:prstGeom>
        </p:spPr>
      </p:pic>
      <p:sp>
        <p:nvSpPr>
          <p:cNvPr id="19" name="TextBox 18">
            <a:extLst>
              <a:ext uri="{FF2B5EF4-FFF2-40B4-BE49-F238E27FC236}">
                <a16:creationId xmlns:a16="http://schemas.microsoft.com/office/drawing/2014/main" id="{DBDBC361-8441-4BDB-9D7E-6844B7FBB442}"/>
              </a:ext>
            </a:extLst>
          </p:cNvPr>
          <p:cNvSpPr txBox="1"/>
          <p:nvPr/>
        </p:nvSpPr>
        <p:spPr>
          <a:xfrm>
            <a:off x="246888" y="1188720"/>
            <a:ext cx="5973110" cy="523220"/>
          </a:xfrm>
          <a:prstGeom prst="rect">
            <a:avLst/>
          </a:prstGeom>
          <a:noFill/>
        </p:spPr>
        <p:txBody>
          <a:bodyPr wrap="none" rtlCol="0">
            <a:spAutoFit/>
          </a:bodyPr>
          <a:lstStyle/>
          <a:p>
            <a:r>
              <a:rPr lang="en-US" altLang="zh-CN" sz="2800" dirty="0">
                <a:cs typeface="Segoe UI" panose="020B0502040204020203" pitchFamily="34" charset="0"/>
              </a:rPr>
              <a:t>RTC needs to optimize the tail latency.</a:t>
            </a:r>
            <a:endParaRPr lang="zh-CN" altLang="en-US" sz="2800" i="1" dirty="0">
              <a:solidFill>
                <a:srgbClr val="FF0000"/>
              </a:solidFill>
              <a:cs typeface="Segoe UI" panose="020B0502040204020203" pitchFamily="34" charset="0"/>
            </a:endParaRPr>
          </a:p>
        </p:txBody>
      </p:sp>
    </p:spTree>
    <p:extLst>
      <p:ext uri="{BB962C8B-B14F-4D97-AF65-F5344CB8AC3E}">
        <p14:creationId xmlns:p14="http://schemas.microsoft.com/office/powerpoint/2010/main" val="1309927025"/>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1">
                                            <p:txEl>
                                              <p:pRg st="0" end="0"/>
                                            </p:txEl>
                                          </p:spTgt>
                                        </p:tgtEl>
                                        <p:attrNameLst>
                                          <p:attrName>style.visibility</p:attrName>
                                        </p:attrNameLst>
                                      </p:cBhvr>
                                      <p:to>
                                        <p:strVal val="visible"/>
                                      </p:to>
                                    </p:set>
                                    <p:animEffect transition="in" filter="wipe(left)">
                                      <p:cBhvr>
                                        <p:cTn id="40" dur="500"/>
                                        <p:tgtEl>
                                          <p:spTgt spid="51">
                                            <p:txEl>
                                              <p:pRg st="0" end="0"/>
                                            </p:txEl>
                                          </p:spTgt>
                                        </p:tgtEl>
                                      </p:cBhvr>
                                    </p:animEffect>
                                  </p:childTnLst>
                                </p:cTn>
                              </p:par>
                            </p:childTnLst>
                          </p:cTn>
                        </p:par>
                        <p:par>
                          <p:cTn id="41" fill="hold">
                            <p:stCondLst>
                              <p:cond delay="500"/>
                            </p:stCondLst>
                            <p:childTnLst>
                              <p:par>
                                <p:cTn id="42" presetID="22" presetClass="entr" presetSubtype="1" fill="hold" grpId="0" nodeType="afterEffect">
                                  <p:stCondLst>
                                    <p:cond delay="0"/>
                                  </p:stCondLst>
                                  <p:childTnLst>
                                    <p:set>
                                      <p:cBhvr>
                                        <p:cTn id="43" dur="1" fill="hold">
                                          <p:stCondLst>
                                            <p:cond delay="0"/>
                                          </p:stCondLst>
                                        </p:cTn>
                                        <p:tgtEl>
                                          <p:spTgt spid="51">
                                            <p:txEl>
                                              <p:pRg st="1" end="1"/>
                                            </p:txEl>
                                          </p:spTgt>
                                        </p:tgtEl>
                                        <p:attrNameLst>
                                          <p:attrName>style.visibility</p:attrName>
                                        </p:attrNameLst>
                                      </p:cBhvr>
                                      <p:to>
                                        <p:strVal val="visible"/>
                                      </p:to>
                                    </p:set>
                                    <p:animEffect transition="in" filter="wipe(up)">
                                      <p:cBhvr>
                                        <p:cTn id="44" dur="500"/>
                                        <p:tgtEl>
                                          <p:spTgt spid="51">
                                            <p:txEl>
                                              <p:pRg st="1" end="1"/>
                                            </p:txEl>
                                          </p:spTgt>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51">
                                            <p:txEl>
                                              <p:pRg st="2" end="2"/>
                                            </p:txEl>
                                          </p:spTgt>
                                        </p:tgtEl>
                                        <p:attrNameLst>
                                          <p:attrName>style.visibility</p:attrName>
                                        </p:attrNameLst>
                                      </p:cBhvr>
                                      <p:to>
                                        <p:strVal val="visible"/>
                                      </p:to>
                                    </p:set>
                                    <p:animEffect transition="in" filter="wipe(left)">
                                      <p:cBhvr>
                                        <p:cTn id="48" dur="500"/>
                                        <p:tgtEl>
                                          <p:spTgt spid="51">
                                            <p:txEl>
                                              <p:pRg st="2" end="2"/>
                                            </p:txEl>
                                          </p:spTgt>
                                        </p:tgtEl>
                                      </p:cBhvr>
                                    </p:animEffect>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uiExpand="1" build="p"/>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ws on Zoom, Zoom news, Zoom app news, Zoom coronavirus news, Zoom business news, business news, videoconference Zoom, work from home Zoom, Zoom app safety, William Softky">
            <a:extLst>
              <a:ext uri="{FF2B5EF4-FFF2-40B4-BE49-F238E27FC236}">
                <a16:creationId xmlns:a16="http://schemas.microsoft.com/office/drawing/2014/main" id="{1BAF4E7D-125F-4C13-AE6C-2BD7E55003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3469" y="2555490"/>
            <a:ext cx="5013013" cy="240496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4</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pic>
        <p:nvPicPr>
          <p:cNvPr id="20" name="Picture 19">
            <a:extLst>
              <a:ext uri="{FF2B5EF4-FFF2-40B4-BE49-F238E27FC236}">
                <a16:creationId xmlns:a16="http://schemas.microsoft.com/office/drawing/2014/main" id="{98AD3B09-8FC3-4AF9-B3E0-6CCDC033206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59372" y="2649257"/>
            <a:ext cx="3093720" cy="2560320"/>
          </a:xfrm>
          <a:prstGeom prst="rect">
            <a:avLst/>
          </a:prstGeom>
        </p:spPr>
      </p:pic>
      <p:sp>
        <p:nvSpPr>
          <p:cNvPr id="30" name="TextBox 29">
            <a:extLst>
              <a:ext uri="{FF2B5EF4-FFF2-40B4-BE49-F238E27FC236}">
                <a16:creationId xmlns:a16="http://schemas.microsoft.com/office/drawing/2014/main" id="{9508A933-DD8F-4C58-B0C9-A36A20A60822}"/>
              </a:ext>
            </a:extLst>
          </p:cNvPr>
          <p:cNvSpPr txBox="1"/>
          <p:nvPr/>
        </p:nvSpPr>
        <p:spPr>
          <a:xfrm flipH="1">
            <a:off x="838200" y="6092697"/>
            <a:ext cx="9458944" cy="400110"/>
          </a:xfrm>
          <a:prstGeom prst="rect">
            <a:avLst/>
          </a:prstGeom>
          <a:noFill/>
        </p:spPr>
        <p:txBody>
          <a:bodyPr wrap="square" rtlCol="0">
            <a:spAutoFit/>
          </a:bodyPr>
          <a:lstStyle/>
          <a:p>
            <a:r>
              <a:rPr lang="en-US" altLang="zh-CN" sz="2000" dirty="0">
                <a:cs typeface="Segoe UI" panose="020B0502040204020203" pitchFamily="34" charset="0"/>
              </a:rPr>
              <a:t>*Measurement from one of Alibaba’s RTC services, with O(1M) users per day.</a:t>
            </a:r>
            <a:endParaRPr lang="zh-CN" altLang="en-US" sz="2000" dirty="0">
              <a:cs typeface="Segoe UI" panose="020B0502040204020203" pitchFamily="34" charset="0"/>
            </a:endParaRPr>
          </a:p>
        </p:txBody>
      </p:sp>
      <p:cxnSp>
        <p:nvCxnSpPr>
          <p:cNvPr id="31" name="Straight Arrow Connector 30">
            <a:extLst>
              <a:ext uri="{FF2B5EF4-FFF2-40B4-BE49-F238E27FC236}">
                <a16:creationId xmlns:a16="http://schemas.microsoft.com/office/drawing/2014/main" id="{E25D1EF6-F1C8-4402-890C-393A128BD27D}"/>
              </a:ext>
            </a:extLst>
          </p:cNvPr>
          <p:cNvCxnSpPr>
            <a:cxnSpLocks/>
          </p:cNvCxnSpPr>
          <p:nvPr/>
        </p:nvCxnSpPr>
        <p:spPr>
          <a:xfrm flipV="1">
            <a:off x="2434794" y="2410468"/>
            <a:ext cx="1125650" cy="728807"/>
          </a:xfrm>
          <a:prstGeom prst="straightConnector1">
            <a:avLst/>
          </a:prstGeom>
          <a:ln w="19050" cap="flat" cmpd="sng" algn="ctr">
            <a:solidFill>
              <a:srgbClr val="FF0000"/>
            </a:solidFill>
            <a:prstDash val="solid"/>
            <a:round/>
            <a:headEnd type="none" w="med" len="med"/>
            <a:tailEnd type="triangle" w="sm" len="lg"/>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12149C9E-1DDF-4D3D-938A-930E9CA3DDDA}"/>
              </a:ext>
            </a:extLst>
          </p:cNvPr>
          <p:cNvSpPr txBox="1"/>
          <p:nvPr/>
        </p:nvSpPr>
        <p:spPr>
          <a:xfrm flipH="1">
            <a:off x="1155390" y="1996847"/>
            <a:ext cx="5153092" cy="461665"/>
          </a:xfrm>
          <a:prstGeom prst="rect">
            <a:avLst/>
          </a:prstGeom>
          <a:noFill/>
        </p:spPr>
        <p:txBody>
          <a:bodyPr wrap="square" rtlCol="0">
            <a:spAutoFit/>
          </a:bodyPr>
          <a:lstStyle/>
          <a:p>
            <a:pPr algn="ctr"/>
            <a:r>
              <a:rPr lang="en-US" altLang="zh-CN" sz="2400" dirty="0">
                <a:solidFill>
                  <a:srgbClr val="FF0000"/>
                </a:solidFill>
                <a:cs typeface="Segoe UI" panose="020B0502040204020203" pitchFamily="34" charset="0"/>
              </a:rPr>
              <a:t>No major differences in the median</a:t>
            </a:r>
            <a:endParaRPr lang="zh-CN" altLang="en-US" sz="2400" dirty="0">
              <a:solidFill>
                <a:srgbClr val="FF0000"/>
              </a:solidFill>
              <a:cs typeface="Segoe UI" panose="020B0502040204020203" pitchFamily="34" charset="0"/>
            </a:endParaRPr>
          </a:p>
        </p:txBody>
      </p:sp>
      <p:cxnSp>
        <p:nvCxnSpPr>
          <p:cNvPr id="33" name="Straight Arrow Connector 32">
            <a:extLst>
              <a:ext uri="{FF2B5EF4-FFF2-40B4-BE49-F238E27FC236}">
                <a16:creationId xmlns:a16="http://schemas.microsoft.com/office/drawing/2014/main" id="{313941F2-DB38-4199-869A-551263FB02B3}"/>
              </a:ext>
            </a:extLst>
          </p:cNvPr>
          <p:cNvCxnSpPr>
            <a:cxnSpLocks/>
            <a:endCxn id="34" idx="0"/>
          </p:cNvCxnSpPr>
          <p:nvPr/>
        </p:nvCxnSpPr>
        <p:spPr>
          <a:xfrm>
            <a:off x="3776923" y="4085963"/>
            <a:ext cx="517451" cy="1422896"/>
          </a:xfrm>
          <a:prstGeom prst="straightConnector1">
            <a:avLst/>
          </a:prstGeom>
          <a:ln w="19050" cap="flat" cmpd="sng" algn="ctr">
            <a:solidFill>
              <a:srgbClr val="FF0000"/>
            </a:solidFill>
            <a:prstDash val="solid"/>
            <a:round/>
            <a:headEnd type="none" w="med" len="med"/>
            <a:tailEnd type="triangle" w="sm" len="lg"/>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6112B13D-D149-4E56-8487-D08730DE214A}"/>
              </a:ext>
            </a:extLst>
          </p:cNvPr>
          <p:cNvSpPr txBox="1"/>
          <p:nvPr/>
        </p:nvSpPr>
        <p:spPr>
          <a:xfrm flipH="1">
            <a:off x="1717828" y="5508859"/>
            <a:ext cx="5153092" cy="461665"/>
          </a:xfrm>
          <a:prstGeom prst="rect">
            <a:avLst/>
          </a:prstGeom>
          <a:noFill/>
        </p:spPr>
        <p:txBody>
          <a:bodyPr wrap="square" rtlCol="0">
            <a:spAutoFit/>
          </a:bodyPr>
          <a:lstStyle/>
          <a:p>
            <a:pPr algn="ctr"/>
            <a:r>
              <a:rPr lang="en-US" altLang="zh-CN" sz="2400" dirty="0">
                <a:solidFill>
                  <a:srgbClr val="FF0000"/>
                </a:solidFill>
                <a:cs typeface="Segoe UI" panose="020B0502040204020203" pitchFamily="34" charset="0"/>
              </a:rPr>
              <a:t>Significant differences at the tail</a:t>
            </a:r>
            <a:endParaRPr lang="zh-CN" altLang="en-US" sz="2400" dirty="0">
              <a:solidFill>
                <a:srgbClr val="FF0000"/>
              </a:solidFill>
              <a:cs typeface="Segoe UI" panose="020B0502040204020203" pitchFamily="34" charset="0"/>
            </a:endParaRPr>
          </a:p>
        </p:txBody>
      </p:sp>
      <p:cxnSp>
        <p:nvCxnSpPr>
          <p:cNvPr id="35" name="Straight Arrow Connector 34">
            <a:extLst>
              <a:ext uri="{FF2B5EF4-FFF2-40B4-BE49-F238E27FC236}">
                <a16:creationId xmlns:a16="http://schemas.microsoft.com/office/drawing/2014/main" id="{A27A920A-3A3D-4590-860C-61113C9B1CC7}"/>
              </a:ext>
            </a:extLst>
          </p:cNvPr>
          <p:cNvCxnSpPr/>
          <p:nvPr/>
        </p:nvCxnSpPr>
        <p:spPr>
          <a:xfrm>
            <a:off x="3776923" y="3757972"/>
            <a:ext cx="0" cy="655982"/>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434BB08-805C-4392-B931-4883BCC0931D}"/>
              </a:ext>
            </a:extLst>
          </p:cNvPr>
          <p:cNvSpPr txBox="1"/>
          <p:nvPr/>
        </p:nvSpPr>
        <p:spPr>
          <a:xfrm>
            <a:off x="246888" y="1188720"/>
            <a:ext cx="7840608" cy="523220"/>
          </a:xfrm>
          <a:prstGeom prst="rect">
            <a:avLst/>
          </a:prstGeom>
          <a:noFill/>
        </p:spPr>
        <p:txBody>
          <a:bodyPr wrap="none" rtlCol="0">
            <a:spAutoFit/>
          </a:bodyPr>
          <a:lstStyle/>
          <a:p>
            <a:r>
              <a:rPr lang="en-US" altLang="zh-CN" sz="2800" dirty="0">
                <a:cs typeface="Segoe UI" panose="020B0502040204020203" pitchFamily="34" charset="0"/>
              </a:rPr>
              <a:t>Last-mile access network is the latency bottleneck.</a:t>
            </a:r>
            <a:endParaRPr lang="zh-CN" altLang="en-US" sz="2800" i="1" dirty="0">
              <a:solidFill>
                <a:srgbClr val="FF0000"/>
              </a:solidFill>
              <a:cs typeface="Segoe UI" panose="020B0502040204020203" pitchFamily="34" charset="0"/>
            </a:endParaRPr>
          </a:p>
        </p:txBody>
      </p:sp>
      <p:pic>
        <p:nvPicPr>
          <p:cNvPr id="12" name="Picture 11">
            <a:extLst>
              <a:ext uri="{FF2B5EF4-FFF2-40B4-BE49-F238E27FC236}">
                <a16:creationId xmlns:a16="http://schemas.microsoft.com/office/drawing/2014/main" id="{B7EA6C17-18C3-4300-AF79-4EA8EB6081D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61026" y="2929432"/>
            <a:ext cx="273762" cy="277487"/>
          </a:xfrm>
          <a:prstGeom prst="rect">
            <a:avLst/>
          </a:prstGeom>
        </p:spPr>
      </p:pic>
      <p:pic>
        <p:nvPicPr>
          <p:cNvPr id="15" name="Picture 14">
            <a:extLst>
              <a:ext uri="{FF2B5EF4-FFF2-40B4-BE49-F238E27FC236}">
                <a16:creationId xmlns:a16="http://schemas.microsoft.com/office/drawing/2014/main" id="{24D338FA-7121-4B53-810B-E602149A208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61026" y="3356810"/>
            <a:ext cx="273762" cy="277487"/>
          </a:xfrm>
          <a:prstGeom prst="rect">
            <a:avLst/>
          </a:prstGeom>
        </p:spPr>
      </p:pic>
      <p:pic>
        <p:nvPicPr>
          <p:cNvPr id="17" name="Picture 16">
            <a:extLst>
              <a:ext uri="{FF2B5EF4-FFF2-40B4-BE49-F238E27FC236}">
                <a16:creationId xmlns:a16="http://schemas.microsoft.com/office/drawing/2014/main" id="{809B549D-F0D9-490F-9DBB-4D356370B53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357790" y="3790673"/>
            <a:ext cx="273762" cy="277487"/>
          </a:xfrm>
          <a:prstGeom prst="rect">
            <a:avLst/>
          </a:prstGeom>
        </p:spPr>
      </p:pic>
      <p:pic>
        <p:nvPicPr>
          <p:cNvPr id="18" name="Picture 17">
            <a:extLst>
              <a:ext uri="{FF2B5EF4-FFF2-40B4-BE49-F238E27FC236}">
                <a16:creationId xmlns:a16="http://schemas.microsoft.com/office/drawing/2014/main" id="{DC3E8AD0-B37D-42FF-AC1B-BB001F1C682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156726" y="3790673"/>
            <a:ext cx="273762" cy="277487"/>
          </a:xfrm>
          <a:prstGeom prst="rect">
            <a:avLst/>
          </a:prstGeom>
        </p:spPr>
      </p:pic>
      <p:pic>
        <p:nvPicPr>
          <p:cNvPr id="19" name="Picture 18">
            <a:extLst>
              <a:ext uri="{FF2B5EF4-FFF2-40B4-BE49-F238E27FC236}">
                <a16:creationId xmlns:a16="http://schemas.microsoft.com/office/drawing/2014/main" id="{CDBC56D3-A489-4C66-88AA-EFE77EB4E62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2929431"/>
            <a:ext cx="273762" cy="277487"/>
          </a:xfrm>
          <a:prstGeom prst="rect">
            <a:avLst/>
          </a:prstGeom>
        </p:spPr>
      </p:pic>
      <p:pic>
        <p:nvPicPr>
          <p:cNvPr id="21" name="Picture 20">
            <a:extLst>
              <a:ext uri="{FF2B5EF4-FFF2-40B4-BE49-F238E27FC236}">
                <a16:creationId xmlns:a16="http://schemas.microsoft.com/office/drawing/2014/main" id="{CD8F5061-3E39-4A83-8051-75968F0443B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3356809"/>
            <a:ext cx="273762" cy="277487"/>
          </a:xfrm>
          <a:prstGeom prst="rect">
            <a:avLst/>
          </a:prstGeom>
        </p:spPr>
      </p:pic>
      <p:pic>
        <p:nvPicPr>
          <p:cNvPr id="22" name="Picture 21">
            <a:extLst>
              <a:ext uri="{FF2B5EF4-FFF2-40B4-BE49-F238E27FC236}">
                <a16:creationId xmlns:a16="http://schemas.microsoft.com/office/drawing/2014/main" id="{7E6184FF-CA1D-4171-B838-413039F5D79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357790" y="4218051"/>
            <a:ext cx="273762" cy="277487"/>
          </a:xfrm>
          <a:prstGeom prst="rect">
            <a:avLst/>
          </a:prstGeom>
        </p:spPr>
      </p:pic>
      <p:pic>
        <p:nvPicPr>
          <p:cNvPr id="23" name="Picture 22">
            <a:extLst>
              <a:ext uri="{FF2B5EF4-FFF2-40B4-BE49-F238E27FC236}">
                <a16:creationId xmlns:a16="http://schemas.microsoft.com/office/drawing/2014/main" id="{C4BD6EA6-1073-4382-A5CA-5D9336E1943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58854" y="3790673"/>
            <a:ext cx="273762" cy="277487"/>
          </a:xfrm>
          <a:prstGeom prst="rect">
            <a:avLst/>
          </a:prstGeom>
        </p:spPr>
      </p:pic>
      <p:pic>
        <p:nvPicPr>
          <p:cNvPr id="24" name="Picture 23">
            <a:extLst>
              <a:ext uri="{FF2B5EF4-FFF2-40B4-BE49-F238E27FC236}">
                <a16:creationId xmlns:a16="http://schemas.microsoft.com/office/drawing/2014/main" id="{8D66BCB7-7288-4549-8BE1-1C57AB8336E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750335" y="3161714"/>
            <a:ext cx="273762" cy="277487"/>
          </a:xfrm>
          <a:prstGeom prst="rect">
            <a:avLst/>
          </a:prstGeom>
        </p:spPr>
      </p:pic>
      <p:pic>
        <p:nvPicPr>
          <p:cNvPr id="25" name="Picture 24">
            <a:extLst>
              <a:ext uri="{FF2B5EF4-FFF2-40B4-BE49-F238E27FC236}">
                <a16:creationId xmlns:a16="http://schemas.microsoft.com/office/drawing/2014/main" id="{41233E5D-9ECF-4331-94EE-8F26182A584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3797268"/>
            <a:ext cx="273762" cy="277487"/>
          </a:xfrm>
          <a:prstGeom prst="rect">
            <a:avLst/>
          </a:prstGeom>
        </p:spPr>
      </p:pic>
      <p:pic>
        <p:nvPicPr>
          <p:cNvPr id="26" name="Picture 25">
            <a:extLst>
              <a:ext uri="{FF2B5EF4-FFF2-40B4-BE49-F238E27FC236}">
                <a16:creationId xmlns:a16="http://schemas.microsoft.com/office/drawing/2014/main" id="{29B5F287-0A58-4B7C-8AA3-45CEDC1E920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4218051"/>
            <a:ext cx="273762" cy="277487"/>
          </a:xfrm>
          <a:prstGeom prst="rect">
            <a:avLst/>
          </a:prstGeom>
        </p:spPr>
      </p:pic>
      <p:pic>
        <p:nvPicPr>
          <p:cNvPr id="27" name="Picture 26">
            <a:extLst>
              <a:ext uri="{FF2B5EF4-FFF2-40B4-BE49-F238E27FC236}">
                <a16:creationId xmlns:a16="http://schemas.microsoft.com/office/drawing/2014/main" id="{498614FE-61DC-4151-9B51-8D428A5619E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156726" y="4221741"/>
            <a:ext cx="273762" cy="277487"/>
          </a:xfrm>
          <a:prstGeom prst="rect">
            <a:avLst/>
          </a:prstGeom>
        </p:spPr>
      </p:pic>
      <p:pic>
        <p:nvPicPr>
          <p:cNvPr id="28" name="Picture 27">
            <a:extLst>
              <a:ext uri="{FF2B5EF4-FFF2-40B4-BE49-F238E27FC236}">
                <a16:creationId xmlns:a16="http://schemas.microsoft.com/office/drawing/2014/main" id="{774C1264-8C99-4670-9B6C-02467272DA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58854" y="4224536"/>
            <a:ext cx="273762" cy="277487"/>
          </a:xfrm>
          <a:prstGeom prst="rect">
            <a:avLst/>
          </a:prstGeom>
        </p:spPr>
      </p:pic>
    </p:spTree>
    <p:extLst>
      <p:ext uri="{BB962C8B-B14F-4D97-AF65-F5344CB8AC3E}">
        <p14:creationId xmlns:p14="http://schemas.microsoft.com/office/powerpoint/2010/main" val="3062015218"/>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31"/>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32"/>
                                        </p:tgtEl>
                                        <p:attrNameLst>
                                          <p:attrName>style.visibility</p:attrName>
                                        </p:attrNameLst>
                                      </p:cBhvr>
                                      <p:to>
                                        <p:strVal val="hidden"/>
                                      </p:to>
                                    </p:set>
                                  </p:childTnLst>
                                </p:cTn>
                              </p:par>
                            </p:childTnLst>
                          </p:cTn>
                        </p:par>
                        <p:par>
                          <p:cTn id="30" fill="hold">
                            <p:stCondLst>
                              <p:cond delay="0"/>
                            </p:stCondLst>
                            <p:childTnLst>
                              <p:par>
                                <p:cTn id="31" presetID="16" presetClass="entr" presetSubtype="42"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barn(outHorizontal)">
                                      <p:cBhvr>
                                        <p:cTn id="33" dur="500"/>
                                        <p:tgtEl>
                                          <p:spTgt spid="35"/>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33"/>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35"/>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34"/>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500"/>
                                        <p:tgtEl>
                                          <p:spTgt spid="102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mph" presetSubtype="0" nodeType="clickEffect">
                                  <p:stCondLst>
                                    <p:cond delay="0"/>
                                  </p:stCondLst>
                                  <p:childTnLst>
                                    <p:set>
                                      <p:cBhvr>
                                        <p:cTn id="56" dur="indefinite"/>
                                        <p:tgtEl>
                                          <p:spTgt spid="1026"/>
                                        </p:tgtEl>
                                        <p:attrNameLst>
                                          <p:attrName>style.opacity</p:attrName>
                                        </p:attrNameLst>
                                      </p:cBhvr>
                                      <p:to>
                                        <p:strVal val="0.5"/>
                                      </p:to>
                                    </p:set>
                                    <p:animEffect filter="image" prLst="opacity: 0.5">
                                      <p:cBhvr rctx="IE">
                                        <p:cTn id="57" dur="indefinite"/>
                                        <p:tgtEl>
                                          <p:spTgt spid="1026"/>
                                        </p:tgtEl>
                                      </p:cBhvr>
                                    </p:animEffect>
                                  </p:childTnLst>
                                </p:cTn>
                              </p:par>
                            </p:childTnLst>
                          </p:cTn>
                        </p:par>
                        <p:par>
                          <p:cTn id="58" fill="hold">
                            <p:stCondLst>
                              <p:cond delay="0"/>
                            </p:stCondLst>
                            <p:childTnLst>
                              <p:par>
                                <p:cTn id="59" presetID="21" presetClass="entr" presetSubtype="1"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heel(1)">
                                      <p:cBhvr>
                                        <p:cTn id="61" dur="250"/>
                                        <p:tgtEl>
                                          <p:spTgt spid="12"/>
                                        </p:tgtEl>
                                      </p:cBhvr>
                                    </p:animEffect>
                                  </p:childTnLst>
                                </p:cTn>
                              </p:par>
                            </p:childTnLst>
                          </p:cTn>
                        </p:par>
                        <p:par>
                          <p:cTn id="62" fill="hold">
                            <p:stCondLst>
                              <p:cond delay="250"/>
                            </p:stCondLst>
                            <p:childTnLst>
                              <p:par>
                                <p:cTn id="63" presetID="21" presetClass="entr" presetSubtype="1"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heel(1)">
                                      <p:cBhvr>
                                        <p:cTn id="65" dur="250"/>
                                        <p:tgtEl>
                                          <p:spTgt spid="15"/>
                                        </p:tgtEl>
                                      </p:cBhvr>
                                    </p:animEffect>
                                  </p:childTnLst>
                                </p:cTn>
                              </p:par>
                            </p:childTnLst>
                          </p:cTn>
                        </p:par>
                        <p:par>
                          <p:cTn id="66" fill="hold">
                            <p:stCondLst>
                              <p:cond delay="500"/>
                            </p:stCondLst>
                            <p:childTnLst>
                              <p:par>
                                <p:cTn id="67" presetID="21"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heel(1)">
                                      <p:cBhvr>
                                        <p:cTn id="69" dur="250"/>
                                        <p:tgtEl>
                                          <p:spTgt spid="17"/>
                                        </p:tgtEl>
                                      </p:cBhvr>
                                    </p:animEffect>
                                  </p:childTnLst>
                                </p:cTn>
                              </p:par>
                            </p:childTnLst>
                          </p:cTn>
                        </p:par>
                        <p:par>
                          <p:cTn id="70" fill="hold">
                            <p:stCondLst>
                              <p:cond delay="750"/>
                            </p:stCondLst>
                            <p:childTnLst>
                              <p:par>
                                <p:cTn id="71" presetID="21" presetClass="entr" presetSubtype="1"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heel(1)">
                                      <p:cBhvr>
                                        <p:cTn id="73" dur="250"/>
                                        <p:tgtEl>
                                          <p:spTgt spid="18"/>
                                        </p:tgtEl>
                                      </p:cBhvr>
                                    </p:animEffect>
                                  </p:childTnLst>
                                </p:cTn>
                              </p:par>
                            </p:childTnLst>
                          </p:cTn>
                        </p:par>
                        <p:par>
                          <p:cTn id="74" fill="hold">
                            <p:stCondLst>
                              <p:cond delay="1000"/>
                            </p:stCondLst>
                            <p:childTnLst>
                              <p:par>
                                <p:cTn id="75" presetID="21" presetClass="entr" presetSubtype="1"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heel(1)">
                                      <p:cBhvr>
                                        <p:cTn id="77" dur="250"/>
                                        <p:tgtEl>
                                          <p:spTgt spid="19"/>
                                        </p:tgtEl>
                                      </p:cBhvr>
                                    </p:animEffect>
                                  </p:childTnLst>
                                </p:cTn>
                              </p:par>
                            </p:childTnLst>
                          </p:cTn>
                        </p:par>
                        <p:par>
                          <p:cTn id="78" fill="hold">
                            <p:stCondLst>
                              <p:cond delay="1250"/>
                            </p:stCondLst>
                            <p:childTnLst>
                              <p:par>
                                <p:cTn id="79" presetID="21" presetClass="entr" presetSubtype="1"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heel(1)">
                                      <p:cBhvr>
                                        <p:cTn id="81" dur="250"/>
                                        <p:tgtEl>
                                          <p:spTgt spid="21"/>
                                        </p:tgtEl>
                                      </p:cBhvr>
                                    </p:animEffect>
                                  </p:childTnLst>
                                </p:cTn>
                              </p:par>
                            </p:childTnLst>
                          </p:cTn>
                        </p:par>
                        <p:par>
                          <p:cTn id="82" fill="hold">
                            <p:stCondLst>
                              <p:cond delay="1500"/>
                            </p:stCondLst>
                            <p:childTnLst>
                              <p:par>
                                <p:cTn id="83" presetID="21" presetClass="entr" presetSubtype="1"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heel(1)">
                                      <p:cBhvr>
                                        <p:cTn id="85" dur="250"/>
                                        <p:tgtEl>
                                          <p:spTgt spid="22"/>
                                        </p:tgtEl>
                                      </p:cBhvr>
                                    </p:animEffect>
                                  </p:childTnLst>
                                </p:cTn>
                              </p:par>
                            </p:childTnLst>
                          </p:cTn>
                        </p:par>
                        <p:par>
                          <p:cTn id="86" fill="hold">
                            <p:stCondLst>
                              <p:cond delay="1750"/>
                            </p:stCondLst>
                            <p:childTnLst>
                              <p:par>
                                <p:cTn id="87" presetID="21" presetClass="entr" presetSubtype="1" fill="hold"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heel(1)">
                                      <p:cBhvr>
                                        <p:cTn id="89" dur="250"/>
                                        <p:tgtEl>
                                          <p:spTgt spid="23"/>
                                        </p:tgtEl>
                                      </p:cBhvr>
                                    </p:animEffect>
                                  </p:childTnLst>
                                </p:cTn>
                              </p:par>
                            </p:childTnLst>
                          </p:cTn>
                        </p:par>
                        <p:par>
                          <p:cTn id="90" fill="hold">
                            <p:stCondLst>
                              <p:cond delay="2000"/>
                            </p:stCondLst>
                            <p:childTnLst>
                              <p:par>
                                <p:cTn id="91" presetID="21" presetClass="entr" presetSubtype="1" fill="hold"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heel(1)">
                                      <p:cBhvr>
                                        <p:cTn id="93" dur="250"/>
                                        <p:tgtEl>
                                          <p:spTgt spid="24"/>
                                        </p:tgtEl>
                                      </p:cBhvr>
                                    </p:animEffect>
                                  </p:childTnLst>
                                </p:cTn>
                              </p:par>
                            </p:childTnLst>
                          </p:cTn>
                        </p:par>
                        <p:par>
                          <p:cTn id="94" fill="hold">
                            <p:stCondLst>
                              <p:cond delay="2250"/>
                            </p:stCondLst>
                            <p:childTnLst>
                              <p:par>
                                <p:cTn id="95" presetID="21" presetClass="entr" presetSubtype="1" fill="hold"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heel(1)">
                                      <p:cBhvr>
                                        <p:cTn id="97" dur="250"/>
                                        <p:tgtEl>
                                          <p:spTgt spid="25"/>
                                        </p:tgtEl>
                                      </p:cBhvr>
                                    </p:animEffect>
                                  </p:childTnLst>
                                </p:cTn>
                              </p:par>
                            </p:childTnLst>
                          </p:cTn>
                        </p:par>
                        <p:par>
                          <p:cTn id="98" fill="hold">
                            <p:stCondLst>
                              <p:cond delay="2500"/>
                            </p:stCondLst>
                            <p:childTnLst>
                              <p:par>
                                <p:cTn id="99" presetID="21" presetClass="entr" presetSubtype="1" fill="hold"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heel(1)">
                                      <p:cBhvr>
                                        <p:cTn id="101" dur="250"/>
                                        <p:tgtEl>
                                          <p:spTgt spid="26"/>
                                        </p:tgtEl>
                                      </p:cBhvr>
                                    </p:animEffect>
                                  </p:childTnLst>
                                </p:cTn>
                              </p:par>
                            </p:childTnLst>
                          </p:cTn>
                        </p:par>
                        <p:par>
                          <p:cTn id="102" fill="hold">
                            <p:stCondLst>
                              <p:cond delay="2750"/>
                            </p:stCondLst>
                            <p:childTnLst>
                              <p:par>
                                <p:cTn id="103" presetID="21" presetClass="entr" presetSubtype="1" fill="hold" nodeType="after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heel(1)">
                                      <p:cBhvr>
                                        <p:cTn id="105" dur="250"/>
                                        <p:tgtEl>
                                          <p:spTgt spid="27"/>
                                        </p:tgtEl>
                                      </p:cBhvr>
                                    </p:animEffect>
                                  </p:childTnLst>
                                </p:cTn>
                              </p:par>
                            </p:childTnLst>
                          </p:cTn>
                        </p:par>
                        <p:par>
                          <p:cTn id="106" fill="hold">
                            <p:stCondLst>
                              <p:cond delay="3000"/>
                            </p:stCondLst>
                            <p:childTnLst>
                              <p:par>
                                <p:cTn id="107" presetID="21" presetClass="entr" presetSubtype="1"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heel(1)">
                                      <p:cBhvr>
                                        <p:cTn id="109"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2" grpId="1"/>
      <p:bldP spid="34" grpId="0"/>
      <p:bldP spid="34" grpId="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5</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sp>
        <p:nvSpPr>
          <p:cNvPr id="22" name="TextBox 21">
            <a:extLst>
              <a:ext uri="{FF2B5EF4-FFF2-40B4-BE49-F238E27FC236}">
                <a16:creationId xmlns:a16="http://schemas.microsoft.com/office/drawing/2014/main" id="{FE455BF6-42C9-4CAA-A9C0-ACC455B57DD6}"/>
              </a:ext>
            </a:extLst>
          </p:cNvPr>
          <p:cNvSpPr txBox="1"/>
          <p:nvPr/>
        </p:nvSpPr>
        <p:spPr>
          <a:xfrm flipH="1">
            <a:off x="838200" y="6092697"/>
            <a:ext cx="9458944" cy="400110"/>
          </a:xfrm>
          <a:prstGeom prst="rect">
            <a:avLst/>
          </a:prstGeom>
          <a:noFill/>
        </p:spPr>
        <p:txBody>
          <a:bodyPr wrap="square" rtlCol="0">
            <a:spAutoFit/>
          </a:bodyPr>
          <a:lstStyle/>
          <a:p>
            <a:r>
              <a:rPr lang="en-US" altLang="zh-CN" sz="2000" dirty="0">
                <a:cs typeface="Segoe UI" panose="020B0502040204020203" pitchFamily="34" charset="0"/>
              </a:rPr>
              <a:t>*Measurement from one of Alibaba’s RTC services, with O(1M) users per day.</a:t>
            </a:r>
            <a:endParaRPr lang="zh-CN" altLang="en-US" sz="2000" dirty="0">
              <a:cs typeface="Segoe UI" panose="020B0502040204020203" pitchFamily="34" charset="0"/>
            </a:endParaRPr>
          </a:p>
        </p:txBody>
      </p:sp>
      <p:sp>
        <p:nvSpPr>
          <p:cNvPr id="23" name="TextBox 22">
            <a:extLst>
              <a:ext uri="{FF2B5EF4-FFF2-40B4-BE49-F238E27FC236}">
                <a16:creationId xmlns:a16="http://schemas.microsoft.com/office/drawing/2014/main" id="{CC146B59-C345-45DD-A634-E04933B86C73}"/>
              </a:ext>
            </a:extLst>
          </p:cNvPr>
          <p:cNvSpPr txBox="1"/>
          <p:nvPr/>
        </p:nvSpPr>
        <p:spPr>
          <a:xfrm>
            <a:off x="328238" y="4966386"/>
            <a:ext cx="11535530" cy="523220"/>
          </a:xfrm>
          <a:prstGeom prst="rect">
            <a:avLst/>
          </a:prstGeom>
          <a:noFill/>
        </p:spPr>
        <p:txBody>
          <a:bodyPr wrap="none" rtlCol="0">
            <a:spAutoFit/>
          </a:bodyPr>
          <a:lstStyle/>
          <a:p>
            <a:pPr algn="ctr"/>
            <a:r>
              <a:rPr lang="en-US" altLang="zh-CN" sz="2800" dirty="0">
                <a:cs typeface="Segoe UI" panose="020B0502040204020203" pitchFamily="34" charset="0"/>
              </a:rPr>
              <a:t>The only difference among these categories is the </a:t>
            </a:r>
            <a:r>
              <a:rPr lang="en-US" altLang="zh-CN" sz="2800" i="1" dirty="0">
                <a:solidFill>
                  <a:srgbClr val="FF0000"/>
                </a:solidFill>
                <a:cs typeface="Segoe UI" panose="020B0502040204020203" pitchFamily="34" charset="0"/>
              </a:rPr>
              <a:t>last-mile access network</a:t>
            </a:r>
            <a:endParaRPr lang="zh-CN" altLang="en-US" sz="2800" i="1" dirty="0">
              <a:solidFill>
                <a:srgbClr val="FF0000"/>
              </a:solidFill>
              <a:cs typeface="Segoe UI" panose="020B0502040204020203" pitchFamily="34" charset="0"/>
            </a:endParaRPr>
          </a:p>
        </p:txBody>
      </p:sp>
      <p:sp>
        <p:nvSpPr>
          <p:cNvPr id="9" name="TextBox 8">
            <a:extLst>
              <a:ext uri="{FF2B5EF4-FFF2-40B4-BE49-F238E27FC236}">
                <a16:creationId xmlns:a16="http://schemas.microsoft.com/office/drawing/2014/main" id="{85BA7C32-949B-4267-BE3B-89748D51D46E}"/>
              </a:ext>
            </a:extLst>
          </p:cNvPr>
          <p:cNvSpPr txBox="1"/>
          <p:nvPr/>
        </p:nvSpPr>
        <p:spPr>
          <a:xfrm>
            <a:off x="246888" y="1188720"/>
            <a:ext cx="7840608" cy="523220"/>
          </a:xfrm>
          <a:prstGeom prst="rect">
            <a:avLst/>
          </a:prstGeom>
          <a:noFill/>
        </p:spPr>
        <p:txBody>
          <a:bodyPr wrap="none" rtlCol="0">
            <a:spAutoFit/>
          </a:bodyPr>
          <a:lstStyle/>
          <a:p>
            <a:r>
              <a:rPr lang="en-US" altLang="zh-CN" sz="2800" dirty="0">
                <a:cs typeface="Segoe UI" panose="020B0502040204020203" pitchFamily="34" charset="0"/>
              </a:rPr>
              <a:t>Last-mile access network is the latency bottleneck.</a:t>
            </a:r>
            <a:endParaRPr lang="zh-CN" altLang="en-US" sz="2800" i="1" dirty="0">
              <a:solidFill>
                <a:srgbClr val="FF0000"/>
              </a:solidFill>
              <a:cs typeface="Segoe UI" panose="020B0502040204020203" pitchFamily="34" charset="0"/>
            </a:endParaRPr>
          </a:p>
        </p:txBody>
      </p:sp>
      <p:pic>
        <p:nvPicPr>
          <p:cNvPr id="8" name="Picture 2" descr="News on Zoom, Zoom news, Zoom app news, Zoom coronavirus news, Zoom business news, business news, videoconference Zoom, work from home Zoom, Zoom app safety, William Softky">
            <a:extLst>
              <a:ext uri="{FF2B5EF4-FFF2-40B4-BE49-F238E27FC236}">
                <a16:creationId xmlns:a16="http://schemas.microsoft.com/office/drawing/2014/main" id="{198DAFAE-1D15-4E77-BCAF-6D14F0E1F015}"/>
              </a:ext>
            </a:extLst>
          </p:cNvPr>
          <p:cNvPicPr>
            <a:picLocks noChangeAspect="1" noChangeArrowheads="1"/>
          </p:cNvPicPr>
          <p:nvPr/>
        </p:nvPicPr>
        <p:blipFill>
          <a:blip r:embed="rId3" cstate="screen">
            <a:alphaModFix amt="50000"/>
            <a:extLst>
              <a:ext uri="{28A0092B-C50C-407E-A947-70E740481C1C}">
                <a14:useLocalDpi xmlns:a14="http://schemas.microsoft.com/office/drawing/2010/main"/>
              </a:ext>
            </a:extLst>
          </a:blip>
          <a:srcRect/>
          <a:stretch>
            <a:fillRect/>
          </a:stretch>
        </p:blipFill>
        <p:spPr bwMode="auto">
          <a:xfrm>
            <a:off x="6353469" y="1959139"/>
            <a:ext cx="5013013" cy="24049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0DF0A04-A82F-4D7B-8678-CD957390DD2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59372" y="2052906"/>
            <a:ext cx="3093720" cy="2560320"/>
          </a:xfrm>
          <a:prstGeom prst="rect">
            <a:avLst/>
          </a:prstGeom>
        </p:spPr>
      </p:pic>
      <p:pic>
        <p:nvPicPr>
          <p:cNvPr id="11" name="Picture 10">
            <a:extLst>
              <a:ext uri="{FF2B5EF4-FFF2-40B4-BE49-F238E27FC236}">
                <a16:creationId xmlns:a16="http://schemas.microsoft.com/office/drawing/2014/main" id="{C0BED9E5-8BE5-4A19-BADB-E00A34BB0FE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61026" y="2333081"/>
            <a:ext cx="273762" cy="277487"/>
          </a:xfrm>
          <a:prstGeom prst="rect">
            <a:avLst/>
          </a:prstGeom>
        </p:spPr>
      </p:pic>
      <p:pic>
        <p:nvPicPr>
          <p:cNvPr id="12" name="Picture 11">
            <a:extLst>
              <a:ext uri="{FF2B5EF4-FFF2-40B4-BE49-F238E27FC236}">
                <a16:creationId xmlns:a16="http://schemas.microsoft.com/office/drawing/2014/main" id="{1AD3C306-95ED-4977-A6A8-C62556EEEBB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61026" y="2760459"/>
            <a:ext cx="273762" cy="277487"/>
          </a:xfrm>
          <a:prstGeom prst="rect">
            <a:avLst/>
          </a:prstGeom>
        </p:spPr>
      </p:pic>
      <p:pic>
        <p:nvPicPr>
          <p:cNvPr id="13" name="Picture 12">
            <a:extLst>
              <a:ext uri="{FF2B5EF4-FFF2-40B4-BE49-F238E27FC236}">
                <a16:creationId xmlns:a16="http://schemas.microsoft.com/office/drawing/2014/main" id="{2DD5C818-732B-4C14-96C7-2C0F64087C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357790" y="3194322"/>
            <a:ext cx="273762" cy="277487"/>
          </a:xfrm>
          <a:prstGeom prst="rect">
            <a:avLst/>
          </a:prstGeom>
        </p:spPr>
      </p:pic>
      <p:pic>
        <p:nvPicPr>
          <p:cNvPr id="14" name="Picture 13">
            <a:extLst>
              <a:ext uri="{FF2B5EF4-FFF2-40B4-BE49-F238E27FC236}">
                <a16:creationId xmlns:a16="http://schemas.microsoft.com/office/drawing/2014/main" id="{3A7C34C7-AA99-4456-B78C-3E56E445807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156726" y="3194322"/>
            <a:ext cx="273762" cy="277487"/>
          </a:xfrm>
          <a:prstGeom prst="rect">
            <a:avLst/>
          </a:prstGeom>
        </p:spPr>
      </p:pic>
      <p:pic>
        <p:nvPicPr>
          <p:cNvPr id="15" name="Picture 14">
            <a:extLst>
              <a:ext uri="{FF2B5EF4-FFF2-40B4-BE49-F238E27FC236}">
                <a16:creationId xmlns:a16="http://schemas.microsoft.com/office/drawing/2014/main" id="{A7BD27E0-BF2C-42B6-BB7F-C28040593C9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2333080"/>
            <a:ext cx="273762" cy="277487"/>
          </a:xfrm>
          <a:prstGeom prst="rect">
            <a:avLst/>
          </a:prstGeom>
        </p:spPr>
      </p:pic>
      <p:pic>
        <p:nvPicPr>
          <p:cNvPr id="16" name="Picture 15">
            <a:extLst>
              <a:ext uri="{FF2B5EF4-FFF2-40B4-BE49-F238E27FC236}">
                <a16:creationId xmlns:a16="http://schemas.microsoft.com/office/drawing/2014/main" id="{35746CB2-7130-4353-83C3-CC72297CB1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2760458"/>
            <a:ext cx="273762" cy="277487"/>
          </a:xfrm>
          <a:prstGeom prst="rect">
            <a:avLst/>
          </a:prstGeom>
        </p:spPr>
      </p:pic>
      <p:pic>
        <p:nvPicPr>
          <p:cNvPr id="18" name="Picture 17">
            <a:extLst>
              <a:ext uri="{FF2B5EF4-FFF2-40B4-BE49-F238E27FC236}">
                <a16:creationId xmlns:a16="http://schemas.microsoft.com/office/drawing/2014/main" id="{0491D27A-D958-4E42-B848-3F52CE7786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357790" y="3621700"/>
            <a:ext cx="273762" cy="277487"/>
          </a:xfrm>
          <a:prstGeom prst="rect">
            <a:avLst/>
          </a:prstGeom>
        </p:spPr>
      </p:pic>
      <p:pic>
        <p:nvPicPr>
          <p:cNvPr id="19" name="Picture 18">
            <a:extLst>
              <a:ext uri="{FF2B5EF4-FFF2-40B4-BE49-F238E27FC236}">
                <a16:creationId xmlns:a16="http://schemas.microsoft.com/office/drawing/2014/main" id="{57034756-8C13-431F-AE7C-6C4F918D334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58854" y="3194322"/>
            <a:ext cx="273762" cy="277487"/>
          </a:xfrm>
          <a:prstGeom prst="rect">
            <a:avLst/>
          </a:prstGeom>
        </p:spPr>
      </p:pic>
      <p:pic>
        <p:nvPicPr>
          <p:cNvPr id="20" name="Picture 19">
            <a:extLst>
              <a:ext uri="{FF2B5EF4-FFF2-40B4-BE49-F238E27FC236}">
                <a16:creationId xmlns:a16="http://schemas.microsoft.com/office/drawing/2014/main" id="{562677CC-1591-4ED3-80D3-6DB80D3DC57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8750335" y="2565363"/>
            <a:ext cx="273762" cy="277487"/>
          </a:xfrm>
          <a:prstGeom prst="rect">
            <a:avLst/>
          </a:prstGeom>
        </p:spPr>
      </p:pic>
      <p:pic>
        <p:nvPicPr>
          <p:cNvPr id="21" name="Picture 20">
            <a:extLst>
              <a:ext uri="{FF2B5EF4-FFF2-40B4-BE49-F238E27FC236}">
                <a16:creationId xmlns:a16="http://schemas.microsoft.com/office/drawing/2014/main" id="{FF1F6715-4072-40CF-9B63-19B85BFFAC1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3200917"/>
            <a:ext cx="273762" cy="277487"/>
          </a:xfrm>
          <a:prstGeom prst="rect">
            <a:avLst/>
          </a:prstGeom>
        </p:spPr>
      </p:pic>
      <p:pic>
        <p:nvPicPr>
          <p:cNvPr id="24" name="Picture 23">
            <a:extLst>
              <a:ext uri="{FF2B5EF4-FFF2-40B4-BE49-F238E27FC236}">
                <a16:creationId xmlns:a16="http://schemas.microsoft.com/office/drawing/2014/main" id="{01048F77-6C37-4E93-8A11-8233D470580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974285" y="3621700"/>
            <a:ext cx="273762" cy="277487"/>
          </a:xfrm>
          <a:prstGeom prst="rect">
            <a:avLst/>
          </a:prstGeom>
        </p:spPr>
      </p:pic>
      <p:pic>
        <p:nvPicPr>
          <p:cNvPr id="25" name="Picture 24">
            <a:extLst>
              <a:ext uri="{FF2B5EF4-FFF2-40B4-BE49-F238E27FC236}">
                <a16:creationId xmlns:a16="http://schemas.microsoft.com/office/drawing/2014/main" id="{DA4E01F2-E6C0-4BFA-A447-9D4E95620A0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9156726" y="3625390"/>
            <a:ext cx="273762" cy="277487"/>
          </a:xfrm>
          <a:prstGeom prst="rect">
            <a:avLst/>
          </a:prstGeom>
        </p:spPr>
      </p:pic>
      <p:pic>
        <p:nvPicPr>
          <p:cNvPr id="26" name="Picture 25">
            <a:extLst>
              <a:ext uri="{FF2B5EF4-FFF2-40B4-BE49-F238E27FC236}">
                <a16:creationId xmlns:a16="http://schemas.microsoft.com/office/drawing/2014/main" id="{24D18639-3C74-4093-8187-86095BA6270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1232" t="10688" r="10975" b="10982"/>
          <a:stretch/>
        </p:blipFill>
        <p:spPr>
          <a:xfrm>
            <a:off x="7558854" y="3628185"/>
            <a:ext cx="273762" cy="277487"/>
          </a:xfrm>
          <a:prstGeom prst="rect">
            <a:avLst/>
          </a:prstGeom>
        </p:spPr>
      </p:pic>
    </p:spTree>
    <p:extLst>
      <p:ext uri="{BB962C8B-B14F-4D97-AF65-F5344CB8AC3E}">
        <p14:creationId xmlns:p14="http://schemas.microsoft.com/office/powerpoint/2010/main" val="125502881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2609EC6-1F07-4CA6-9F93-E855C0976C5A}"/>
              </a:ext>
            </a:extLst>
          </p:cNvPr>
          <p:cNvGraphicFramePr/>
          <p:nvPr>
            <p:extLst>
              <p:ext uri="{D42A27DB-BD31-4B8C-83A1-F6EECF244321}">
                <p14:modId xmlns:p14="http://schemas.microsoft.com/office/powerpoint/2010/main" val="4040839159"/>
              </p:ext>
            </p:extLst>
          </p:nvPr>
        </p:nvGraphicFramePr>
        <p:xfrm>
          <a:off x="6354618" y="2722641"/>
          <a:ext cx="5324214" cy="3539719"/>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6</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sp>
        <p:nvSpPr>
          <p:cNvPr id="9" name="TextBox 8">
            <a:extLst>
              <a:ext uri="{FF2B5EF4-FFF2-40B4-BE49-F238E27FC236}">
                <a16:creationId xmlns:a16="http://schemas.microsoft.com/office/drawing/2014/main" id="{426DB6D2-B2A5-4CA9-818F-9578E3D224D0}"/>
              </a:ext>
            </a:extLst>
          </p:cNvPr>
          <p:cNvSpPr txBox="1"/>
          <p:nvPr/>
        </p:nvSpPr>
        <p:spPr>
          <a:xfrm>
            <a:off x="246888" y="1188720"/>
            <a:ext cx="9945351" cy="523220"/>
          </a:xfrm>
          <a:prstGeom prst="rect">
            <a:avLst/>
          </a:prstGeom>
          <a:noFill/>
        </p:spPr>
        <p:txBody>
          <a:bodyPr wrap="none" rtlCol="0">
            <a:spAutoFit/>
          </a:bodyPr>
          <a:lstStyle/>
          <a:p>
            <a:r>
              <a:rPr lang="en-US" altLang="zh-CN" sz="2800" i="1" dirty="0">
                <a:solidFill>
                  <a:srgbClr val="FF0000"/>
                </a:solidFill>
                <a:cs typeface="Segoe UI" panose="020B0502040204020203" pitchFamily="34" charset="0"/>
              </a:rPr>
              <a:t>Rapid bandwidth drops </a:t>
            </a:r>
            <a:r>
              <a:rPr lang="en-US" altLang="zh-CN" sz="2800" dirty="0">
                <a:cs typeface="Segoe UI" panose="020B0502040204020203" pitchFamily="34" charset="0"/>
              </a:rPr>
              <a:t>happen at the last-mile wireless network.</a:t>
            </a:r>
            <a:endParaRPr lang="zh-CN" altLang="en-US" sz="2800" i="1" dirty="0">
              <a:solidFill>
                <a:srgbClr val="FF0000"/>
              </a:solidFill>
              <a:cs typeface="Segoe UI" panose="020B0502040204020203" pitchFamily="34" charset="0"/>
            </a:endParaRPr>
          </a:p>
        </p:txBody>
      </p:sp>
      <p:grpSp>
        <p:nvGrpSpPr>
          <p:cNvPr id="20" name="Group 19">
            <a:extLst>
              <a:ext uri="{FF2B5EF4-FFF2-40B4-BE49-F238E27FC236}">
                <a16:creationId xmlns:a16="http://schemas.microsoft.com/office/drawing/2014/main" id="{D8DAD09A-6014-46AD-8B68-CECC7B14E29D}"/>
              </a:ext>
            </a:extLst>
          </p:cNvPr>
          <p:cNvGrpSpPr/>
          <p:nvPr/>
        </p:nvGrpSpPr>
        <p:grpSpPr>
          <a:xfrm>
            <a:off x="723271" y="3684097"/>
            <a:ext cx="2260159" cy="1701068"/>
            <a:chOff x="838199" y="4503484"/>
            <a:chExt cx="2260159" cy="1701068"/>
          </a:xfrm>
        </p:grpSpPr>
        <p:sp>
          <p:nvSpPr>
            <p:cNvPr id="21" name="Freeform: Shape 20">
              <a:extLst>
                <a:ext uri="{FF2B5EF4-FFF2-40B4-BE49-F238E27FC236}">
                  <a16:creationId xmlns:a16="http://schemas.microsoft.com/office/drawing/2014/main" id="{A5E268B7-D599-464F-A603-0B1A98CC4CE6}"/>
                </a:ext>
              </a:extLst>
            </p:cNvPr>
            <p:cNvSpPr/>
            <p:nvPr/>
          </p:nvSpPr>
          <p:spPr>
            <a:xfrm>
              <a:off x="1356891" y="4503484"/>
              <a:ext cx="1222776" cy="225476"/>
            </a:xfrm>
            <a:custGeom>
              <a:avLst/>
              <a:gdLst>
                <a:gd name="connsiteX0" fmla="*/ 0 w 2803585"/>
                <a:gd name="connsiteY0" fmla="*/ 25975 h 440108"/>
                <a:gd name="connsiteX1" fmla="*/ 767751 w 2803585"/>
                <a:gd name="connsiteY1" fmla="*/ 440043 h 440108"/>
                <a:gd name="connsiteX2" fmla="*/ 1500996 w 2803585"/>
                <a:gd name="connsiteY2" fmla="*/ 95 h 440108"/>
                <a:gd name="connsiteX3" fmla="*/ 2216989 w 2803585"/>
                <a:gd name="connsiteY3" fmla="*/ 396911 h 440108"/>
                <a:gd name="connsiteX4" fmla="*/ 2803585 w 2803585"/>
                <a:gd name="connsiteY4" fmla="*/ 17348 h 440108"/>
                <a:gd name="connsiteX0" fmla="*/ 0 w 2803585"/>
                <a:gd name="connsiteY0" fmla="*/ 25886 h 450954"/>
                <a:gd name="connsiteX1" fmla="*/ 767751 w 2803585"/>
                <a:gd name="connsiteY1" fmla="*/ 439954 h 450954"/>
                <a:gd name="connsiteX2" fmla="*/ 1500996 w 2803585"/>
                <a:gd name="connsiteY2" fmla="*/ 6 h 450954"/>
                <a:gd name="connsiteX3" fmla="*/ 2216989 w 2803585"/>
                <a:gd name="connsiteY3" fmla="*/ 450929 h 450954"/>
                <a:gd name="connsiteX4" fmla="*/ 2803585 w 2803585"/>
                <a:gd name="connsiteY4" fmla="*/ 17259 h 450954"/>
                <a:gd name="connsiteX0" fmla="*/ 0 w 2879334"/>
                <a:gd name="connsiteY0" fmla="*/ 25886 h 450952"/>
                <a:gd name="connsiteX1" fmla="*/ 767751 w 2879334"/>
                <a:gd name="connsiteY1" fmla="*/ 439954 h 450952"/>
                <a:gd name="connsiteX2" fmla="*/ 1500996 w 2879334"/>
                <a:gd name="connsiteY2" fmla="*/ 6 h 450952"/>
                <a:gd name="connsiteX3" fmla="*/ 2216989 w 2879334"/>
                <a:gd name="connsiteY3" fmla="*/ 450929 h 450952"/>
                <a:gd name="connsiteX4" fmla="*/ 2879334 w 2879334"/>
                <a:gd name="connsiteY4" fmla="*/ 6438 h 4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334" h="450952">
                  <a:moveTo>
                    <a:pt x="0" y="25886"/>
                  </a:moveTo>
                  <a:cubicBezTo>
                    <a:pt x="258792" y="235076"/>
                    <a:pt x="517585" y="444267"/>
                    <a:pt x="767751" y="439954"/>
                  </a:cubicBezTo>
                  <a:cubicBezTo>
                    <a:pt x="1017917" y="435641"/>
                    <a:pt x="1259456" y="-1823"/>
                    <a:pt x="1500996" y="6"/>
                  </a:cubicBezTo>
                  <a:cubicBezTo>
                    <a:pt x="1742536" y="1835"/>
                    <a:pt x="1999891" y="448054"/>
                    <a:pt x="2216989" y="450929"/>
                  </a:cubicBezTo>
                  <a:cubicBezTo>
                    <a:pt x="2434087" y="453804"/>
                    <a:pt x="2694585" y="197657"/>
                    <a:pt x="2879334" y="6438"/>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a:extLst>
                <a:ext uri="{FF2B5EF4-FFF2-40B4-BE49-F238E27FC236}">
                  <a16:creationId xmlns:a16="http://schemas.microsoft.com/office/drawing/2014/main" id="{BF64BC49-D209-4C08-9BE0-F938C50D3FB4}"/>
                </a:ext>
              </a:extLst>
            </p:cNvPr>
            <p:cNvSpPr txBox="1"/>
            <p:nvPr/>
          </p:nvSpPr>
          <p:spPr>
            <a:xfrm flipH="1">
              <a:off x="838199" y="5742887"/>
              <a:ext cx="2260159" cy="461665"/>
            </a:xfrm>
            <a:prstGeom prst="rect">
              <a:avLst/>
            </a:prstGeom>
            <a:noFill/>
          </p:spPr>
          <p:txBody>
            <a:bodyPr wrap="square" rtlCol="0">
              <a:spAutoFit/>
            </a:bodyPr>
            <a:lstStyle/>
            <a:p>
              <a:pPr algn="ctr"/>
              <a:r>
                <a:rPr lang="en-US" altLang="zh-CN" sz="2400" dirty="0">
                  <a:cs typeface="Segoe UI" panose="020B0502040204020203" pitchFamily="34" charset="0"/>
                </a:rPr>
                <a:t>Incoming flow</a:t>
              </a:r>
              <a:endParaRPr lang="zh-CN" altLang="en-US" sz="2400" dirty="0">
                <a:cs typeface="Segoe UI" panose="020B0502040204020203" pitchFamily="34" charset="0"/>
              </a:endParaRPr>
            </a:p>
          </p:txBody>
        </p:sp>
      </p:grpSp>
      <p:grpSp>
        <p:nvGrpSpPr>
          <p:cNvPr id="25" name="Group 24">
            <a:extLst>
              <a:ext uri="{FF2B5EF4-FFF2-40B4-BE49-F238E27FC236}">
                <a16:creationId xmlns:a16="http://schemas.microsoft.com/office/drawing/2014/main" id="{8F9AB796-2013-4F66-A953-623B4F83F221}"/>
              </a:ext>
            </a:extLst>
          </p:cNvPr>
          <p:cNvGrpSpPr/>
          <p:nvPr/>
        </p:nvGrpSpPr>
        <p:grpSpPr>
          <a:xfrm>
            <a:off x="3376569" y="3553662"/>
            <a:ext cx="2710402" cy="1831503"/>
            <a:chOff x="3491497" y="4373049"/>
            <a:chExt cx="2710402" cy="1831503"/>
          </a:xfrm>
        </p:grpSpPr>
        <p:sp>
          <p:nvSpPr>
            <p:cNvPr id="26" name="TextBox 25">
              <a:extLst>
                <a:ext uri="{FF2B5EF4-FFF2-40B4-BE49-F238E27FC236}">
                  <a16:creationId xmlns:a16="http://schemas.microsoft.com/office/drawing/2014/main" id="{4BC1D270-E951-467B-B9A5-30E9655CAB9C}"/>
                </a:ext>
              </a:extLst>
            </p:cNvPr>
            <p:cNvSpPr txBox="1"/>
            <p:nvPr/>
          </p:nvSpPr>
          <p:spPr>
            <a:xfrm flipH="1">
              <a:off x="3491497" y="5742887"/>
              <a:ext cx="2710402" cy="461665"/>
            </a:xfrm>
            <a:prstGeom prst="rect">
              <a:avLst/>
            </a:prstGeom>
            <a:noFill/>
          </p:spPr>
          <p:txBody>
            <a:bodyPr wrap="square" rtlCol="0">
              <a:spAutoFit/>
            </a:bodyPr>
            <a:lstStyle/>
            <a:p>
              <a:pPr algn="ctr"/>
              <a:r>
                <a:rPr lang="en-US" altLang="zh-CN" sz="2400" dirty="0">
                  <a:cs typeface="Segoe UI" panose="020B0502040204020203" pitchFamily="34" charset="0"/>
                </a:rPr>
                <a:t>Downlink capacity</a:t>
              </a:r>
              <a:endParaRPr lang="zh-CN" altLang="en-US" sz="2400" dirty="0">
                <a:cs typeface="Segoe UI" panose="020B0502040204020203" pitchFamily="34" charset="0"/>
              </a:endParaRPr>
            </a:p>
          </p:txBody>
        </p:sp>
        <p:sp>
          <p:nvSpPr>
            <p:cNvPr id="27" name="Freeform: Shape 26">
              <a:extLst>
                <a:ext uri="{FF2B5EF4-FFF2-40B4-BE49-F238E27FC236}">
                  <a16:creationId xmlns:a16="http://schemas.microsoft.com/office/drawing/2014/main" id="{B746F33C-67E8-4491-85E5-1775F7C0AEF2}"/>
                </a:ext>
              </a:extLst>
            </p:cNvPr>
            <p:cNvSpPr/>
            <p:nvPr/>
          </p:nvSpPr>
          <p:spPr>
            <a:xfrm>
              <a:off x="3908715" y="4373049"/>
              <a:ext cx="2042139" cy="774536"/>
            </a:xfrm>
            <a:custGeom>
              <a:avLst/>
              <a:gdLst>
                <a:gd name="connsiteX0" fmla="*/ 0 w 2803585"/>
                <a:gd name="connsiteY0" fmla="*/ 25975 h 440108"/>
                <a:gd name="connsiteX1" fmla="*/ 767751 w 2803585"/>
                <a:gd name="connsiteY1" fmla="*/ 440043 h 440108"/>
                <a:gd name="connsiteX2" fmla="*/ 1500996 w 2803585"/>
                <a:gd name="connsiteY2" fmla="*/ 95 h 440108"/>
                <a:gd name="connsiteX3" fmla="*/ 2216989 w 2803585"/>
                <a:gd name="connsiteY3" fmla="*/ 396911 h 440108"/>
                <a:gd name="connsiteX4" fmla="*/ 2803585 w 2803585"/>
                <a:gd name="connsiteY4" fmla="*/ 17348 h 440108"/>
                <a:gd name="connsiteX0" fmla="*/ 0 w 2803585"/>
                <a:gd name="connsiteY0" fmla="*/ 25886 h 450954"/>
                <a:gd name="connsiteX1" fmla="*/ 767751 w 2803585"/>
                <a:gd name="connsiteY1" fmla="*/ 439954 h 450954"/>
                <a:gd name="connsiteX2" fmla="*/ 1500996 w 2803585"/>
                <a:gd name="connsiteY2" fmla="*/ 6 h 450954"/>
                <a:gd name="connsiteX3" fmla="*/ 2216989 w 2803585"/>
                <a:gd name="connsiteY3" fmla="*/ 450929 h 450954"/>
                <a:gd name="connsiteX4" fmla="*/ 2803585 w 2803585"/>
                <a:gd name="connsiteY4" fmla="*/ 17259 h 450954"/>
                <a:gd name="connsiteX0" fmla="*/ 0 w 2879334"/>
                <a:gd name="connsiteY0" fmla="*/ 25886 h 450952"/>
                <a:gd name="connsiteX1" fmla="*/ 767751 w 2879334"/>
                <a:gd name="connsiteY1" fmla="*/ 439954 h 450952"/>
                <a:gd name="connsiteX2" fmla="*/ 1500996 w 2879334"/>
                <a:gd name="connsiteY2" fmla="*/ 6 h 450952"/>
                <a:gd name="connsiteX3" fmla="*/ 2216989 w 2879334"/>
                <a:gd name="connsiteY3" fmla="*/ 450929 h 450952"/>
                <a:gd name="connsiteX4" fmla="*/ 2879334 w 2879334"/>
                <a:gd name="connsiteY4" fmla="*/ 6438 h 450952"/>
                <a:gd name="connsiteX0" fmla="*/ 0 w 2879334"/>
                <a:gd name="connsiteY0" fmla="*/ 35320 h 978492"/>
                <a:gd name="connsiteX1" fmla="*/ 1146927 w 2879334"/>
                <a:gd name="connsiteY1" fmla="*/ 978474 h 978492"/>
                <a:gd name="connsiteX2" fmla="*/ 1500996 w 2879334"/>
                <a:gd name="connsiteY2" fmla="*/ 9440 h 978492"/>
                <a:gd name="connsiteX3" fmla="*/ 2216989 w 2879334"/>
                <a:gd name="connsiteY3" fmla="*/ 460363 h 978492"/>
                <a:gd name="connsiteX4" fmla="*/ 2879334 w 2879334"/>
                <a:gd name="connsiteY4" fmla="*/ 15872 h 978492"/>
                <a:gd name="connsiteX0" fmla="*/ 0 w 2879334"/>
                <a:gd name="connsiteY0" fmla="*/ 35320 h 978492"/>
                <a:gd name="connsiteX1" fmla="*/ 1146927 w 2879334"/>
                <a:gd name="connsiteY1" fmla="*/ 978474 h 978492"/>
                <a:gd name="connsiteX2" fmla="*/ 1500996 w 2879334"/>
                <a:gd name="connsiteY2" fmla="*/ 9440 h 978492"/>
                <a:gd name="connsiteX3" fmla="*/ 2216989 w 2879334"/>
                <a:gd name="connsiteY3" fmla="*/ 460363 h 978492"/>
                <a:gd name="connsiteX4" fmla="*/ 2879334 w 2879334"/>
                <a:gd name="connsiteY4" fmla="*/ 15872 h 978492"/>
                <a:gd name="connsiteX0" fmla="*/ 0 w 2879334"/>
                <a:gd name="connsiteY0" fmla="*/ 35320 h 978488"/>
                <a:gd name="connsiteX1" fmla="*/ 1146927 w 2879334"/>
                <a:gd name="connsiteY1" fmla="*/ 978474 h 978488"/>
                <a:gd name="connsiteX2" fmla="*/ 1500996 w 2879334"/>
                <a:gd name="connsiteY2" fmla="*/ 9440 h 978488"/>
                <a:gd name="connsiteX3" fmla="*/ 2216989 w 2879334"/>
                <a:gd name="connsiteY3" fmla="*/ 460363 h 978488"/>
                <a:gd name="connsiteX4" fmla="*/ 2879334 w 2879334"/>
                <a:gd name="connsiteY4" fmla="*/ 15872 h 978488"/>
                <a:gd name="connsiteX0" fmla="*/ 0 w 2879334"/>
                <a:gd name="connsiteY0" fmla="*/ 35320 h 978488"/>
                <a:gd name="connsiteX1" fmla="*/ 1146927 w 2879334"/>
                <a:gd name="connsiteY1" fmla="*/ 978474 h 978488"/>
                <a:gd name="connsiteX2" fmla="*/ 1500996 w 2879334"/>
                <a:gd name="connsiteY2" fmla="*/ 9440 h 978488"/>
                <a:gd name="connsiteX3" fmla="*/ 2216989 w 2879334"/>
                <a:gd name="connsiteY3" fmla="*/ 460363 h 978488"/>
                <a:gd name="connsiteX4" fmla="*/ 2879334 w 2879334"/>
                <a:gd name="connsiteY4" fmla="*/ 15872 h 978488"/>
                <a:gd name="connsiteX0" fmla="*/ 0 w 2879334"/>
                <a:gd name="connsiteY0" fmla="*/ 35320 h 978488"/>
                <a:gd name="connsiteX1" fmla="*/ 1146927 w 2879334"/>
                <a:gd name="connsiteY1" fmla="*/ 978474 h 978488"/>
                <a:gd name="connsiteX2" fmla="*/ 1500996 w 2879334"/>
                <a:gd name="connsiteY2" fmla="*/ 9440 h 978488"/>
                <a:gd name="connsiteX3" fmla="*/ 2216989 w 2879334"/>
                <a:gd name="connsiteY3" fmla="*/ 460363 h 978488"/>
                <a:gd name="connsiteX4" fmla="*/ 2879334 w 2879334"/>
                <a:gd name="connsiteY4" fmla="*/ 15872 h 978488"/>
                <a:gd name="connsiteX0" fmla="*/ 0 w 2879334"/>
                <a:gd name="connsiteY0" fmla="*/ 35320 h 978488"/>
                <a:gd name="connsiteX1" fmla="*/ 1146927 w 2879334"/>
                <a:gd name="connsiteY1" fmla="*/ 978474 h 978488"/>
                <a:gd name="connsiteX2" fmla="*/ 1500996 w 2879334"/>
                <a:gd name="connsiteY2" fmla="*/ 9440 h 978488"/>
                <a:gd name="connsiteX3" fmla="*/ 2216989 w 2879334"/>
                <a:gd name="connsiteY3" fmla="*/ 460364 h 978488"/>
                <a:gd name="connsiteX4" fmla="*/ 2879334 w 2879334"/>
                <a:gd name="connsiteY4" fmla="*/ 15872 h 978488"/>
                <a:gd name="connsiteX0" fmla="*/ 0 w 2879334"/>
                <a:gd name="connsiteY0" fmla="*/ 35320 h 978488"/>
                <a:gd name="connsiteX1" fmla="*/ 1146927 w 2879334"/>
                <a:gd name="connsiteY1" fmla="*/ 978474 h 978488"/>
                <a:gd name="connsiteX2" fmla="*/ 1500996 w 2879334"/>
                <a:gd name="connsiteY2" fmla="*/ 9440 h 978488"/>
                <a:gd name="connsiteX3" fmla="*/ 2216989 w 2879334"/>
                <a:gd name="connsiteY3" fmla="*/ 460364 h 978488"/>
                <a:gd name="connsiteX4" fmla="*/ 2879334 w 2879334"/>
                <a:gd name="connsiteY4" fmla="*/ 15872 h 978488"/>
                <a:gd name="connsiteX0" fmla="*/ 0 w 2879334"/>
                <a:gd name="connsiteY0" fmla="*/ 33226 h 976394"/>
                <a:gd name="connsiteX1" fmla="*/ 1146927 w 2879334"/>
                <a:gd name="connsiteY1" fmla="*/ 976380 h 976394"/>
                <a:gd name="connsiteX2" fmla="*/ 1500996 w 2879334"/>
                <a:gd name="connsiteY2" fmla="*/ 7346 h 976394"/>
                <a:gd name="connsiteX3" fmla="*/ 2216989 w 2879334"/>
                <a:gd name="connsiteY3" fmla="*/ 458270 h 976394"/>
                <a:gd name="connsiteX4" fmla="*/ 2879334 w 2879334"/>
                <a:gd name="connsiteY4" fmla="*/ 13778 h 976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334" h="976394">
                  <a:moveTo>
                    <a:pt x="0" y="33226"/>
                  </a:moveTo>
                  <a:cubicBezTo>
                    <a:pt x="1233819" y="-68136"/>
                    <a:pt x="896761" y="980693"/>
                    <a:pt x="1146927" y="976380"/>
                  </a:cubicBezTo>
                  <a:cubicBezTo>
                    <a:pt x="1397093" y="972067"/>
                    <a:pt x="1322652" y="93698"/>
                    <a:pt x="1500996" y="7346"/>
                  </a:cubicBezTo>
                  <a:cubicBezTo>
                    <a:pt x="1679340" y="-79006"/>
                    <a:pt x="1999890" y="627922"/>
                    <a:pt x="2216989" y="458270"/>
                  </a:cubicBezTo>
                  <a:cubicBezTo>
                    <a:pt x="2434088" y="288618"/>
                    <a:pt x="2396659" y="-2036"/>
                    <a:pt x="2879334" y="13778"/>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27">
            <a:extLst>
              <a:ext uri="{FF2B5EF4-FFF2-40B4-BE49-F238E27FC236}">
                <a16:creationId xmlns:a16="http://schemas.microsoft.com/office/drawing/2014/main" id="{C4A79BE7-6987-4221-80CC-276FB8F4FA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7783" y="3409276"/>
            <a:ext cx="822960" cy="822960"/>
          </a:xfrm>
          <a:prstGeom prst="rect">
            <a:avLst/>
          </a:prstGeom>
        </p:spPr>
      </p:pic>
      <p:cxnSp>
        <p:nvCxnSpPr>
          <p:cNvPr id="31" name="Straight Arrow Connector 30">
            <a:extLst>
              <a:ext uri="{FF2B5EF4-FFF2-40B4-BE49-F238E27FC236}">
                <a16:creationId xmlns:a16="http://schemas.microsoft.com/office/drawing/2014/main" id="{AFBCDE83-6962-4188-890E-C02B84B08037}"/>
              </a:ext>
            </a:extLst>
          </p:cNvPr>
          <p:cNvCxnSpPr>
            <a:cxnSpLocks/>
          </p:cNvCxnSpPr>
          <p:nvPr/>
        </p:nvCxnSpPr>
        <p:spPr>
          <a:xfrm>
            <a:off x="8273988" y="5082815"/>
            <a:ext cx="61694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2B7AA14-8516-4756-AFEA-C1A880340F85}"/>
              </a:ext>
            </a:extLst>
          </p:cNvPr>
          <p:cNvSpPr txBox="1"/>
          <p:nvPr/>
        </p:nvSpPr>
        <p:spPr>
          <a:xfrm flipH="1">
            <a:off x="6785599" y="1891644"/>
            <a:ext cx="4893233" cy="830997"/>
          </a:xfrm>
          <a:prstGeom prst="rect">
            <a:avLst/>
          </a:prstGeom>
          <a:noFill/>
        </p:spPr>
        <p:txBody>
          <a:bodyPr wrap="square" rtlCol="0">
            <a:spAutoFit/>
          </a:bodyPr>
          <a:lstStyle/>
          <a:p>
            <a:r>
              <a:rPr lang="en-US" altLang="zh-CN" sz="2400" dirty="0">
                <a:solidFill>
                  <a:srgbClr val="FF0000"/>
                </a:solidFill>
                <a:cs typeface="Segoe UI" panose="020B0502040204020203" pitchFamily="34" charset="0"/>
              </a:rPr>
              <a:t>Wireless link capacity is more fluctuating than wired connection’s.</a:t>
            </a:r>
            <a:endParaRPr lang="zh-CN" altLang="en-US" sz="2400" dirty="0">
              <a:solidFill>
                <a:srgbClr val="FF0000"/>
              </a:solidFill>
              <a:cs typeface="Segoe UI" panose="020B0502040204020203" pitchFamily="34" charset="0"/>
            </a:endParaRPr>
          </a:p>
        </p:txBody>
      </p:sp>
      <p:cxnSp>
        <p:nvCxnSpPr>
          <p:cNvPr id="23" name="Straight Connector 22">
            <a:extLst>
              <a:ext uri="{FF2B5EF4-FFF2-40B4-BE49-F238E27FC236}">
                <a16:creationId xmlns:a16="http://schemas.microsoft.com/office/drawing/2014/main" id="{F5462577-9E0F-4C7F-8B62-ADFC4797E6AB}"/>
              </a:ext>
            </a:extLst>
          </p:cNvPr>
          <p:cNvCxnSpPr/>
          <p:nvPr/>
        </p:nvCxnSpPr>
        <p:spPr>
          <a:xfrm>
            <a:off x="8102958" y="4646764"/>
            <a:ext cx="0" cy="838985"/>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0A52C0F-5674-47E5-B073-597D72F596E8}"/>
              </a:ext>
            </a:extLst>
          </p:cNvPr>
          <p:cNvCxnSpPr/>
          <p:nvPr/>
        </p:nvCxnSpPr>
        <p:spPr>
          <a:xfrm>
            <a:off x="9122624" y="4646763"/>
            <a:ext cx="0" cy="838985"/>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A4E1F6-84B5-4D81-8BBD-B60FF2ACC2E4}"/>
              </a:ext>
            </a:extLst>
          </p:cNvPr>
          <p:cNvCxnSpPr/>
          <p:nvPr/>
        </p:nvCxnSpPr>
        <p:spPr>
          <a:xfrm>
            <a:off x="10640339" y="4646762"/>
            <a:ext cx="0" cy="838985"/>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EDCD057-7268-4767-8433-1DAED0FEB6DA}"/>
              </a:ext>
            </a:extLst>
          </p:cNvPr>
          <p:cNvSpPr txBox="1"/>
          <p:nvPr/>
        </p:nvSpPr>
        <p:spPr>
          <a:xfrm>
            <a:off x="7794487" y="5462493"/>
            <a:ext cx="616942" cy="461665"/>
          </a:xfrm>
          <a:prstGeom prst="rect">
            <a:avLst/>
          </a:prstGeom>
          <a:noFill/>
        </p:spPr>
        <p:txBody>
          <a:bodyPr wrap="square" rtlCol="0">
            <a:spAutoFit/>
          </a:bodyPr>
          <a:lstStyle/>
          <a:p>
            <a:pPr algn="ctr"/>
            <a:r>
              <a:rPr lang="en-US" altLang="zh-CN" sz="2400" dirty="0">
                <a:solidFill>
                  <a:srgbClr val="FF0000"/>
                </a:solidFill>
              </a:rPr>
              <a:t>1/2</a:t>
            </a:r>
            <a:endParaRPr lang="zh-CN" altLang="en-US" sz="2400" dirty="0">
              <a:solidFill>
                <a:srgbClr val="FF0000"/>
              </a:solidFill>
            </a:endParaRPr>
          </a:p>
        </p:txBody>
      </p:sp>
      <p:sp>
        <p:nvSpPr>
          <p:cNvPr id="35" name="TextBox 34">
            <a:extLst>
              <a:ext uri="{FF2B5EF4-FFF2-40B4-BE49-F238E27FC236}">
                <a16:creationId xmlns:a16="http://schemas.microsoft.com/office/drawing/2014/main" id="{E2A73BB2-AEE8-444B-BC1E-1CCA7904ED98}"/>
              </a:ext>
            </a:extLst>
          </p:cNvPr>
          <p:cNvSpPr txBox="1"/>
          <p:nvPr/>
        </p:nvSpPr>
        <p:spPr>
          <a:xfrm>
            <a:off x="8814153" y="5462493"/>
            <a:ext cx="616942" cy="461665"/>
          </a:xfrm>
          <a:prstGeom prst="rect">
            <a:avLst/>
          </a:prstGeom>
          <a:noFill/>
        </p:spPr>
        <p:txBody>
          <a:bodyPr wrap="square" rtlCol="0">
            <a:spAutoFit/>
          </a:bodyPr>
          <a:lstStyle/>
          <a:p>
            <a:pPr algn="ctr"/>
            <a:r>
              <a:rPr lang="en-US" altLang="zh-CN" sz="2400" dirty="0">
                <a:solidFill>
                  <a:srgbClr val="FF0000"/>
                </a:solidFill>
              </a:rPr>
              <a:t>1/6</a:t>
            </a:r>
            <a:endParaRPr lang="zh-CN" altLang="en-US" sz="2400" dirty="0">
              <a:solidFill>
                <a:srgbClr val="FF0000"/>
              </a:solidFill>
            </a:endParaRPr>
          </a:p>
        </p:txBody>
      </p:sp>
      <p:sp>
        <p:nvSpPr>
          <p:cNvPr id="36" name="TextBox 35">
            <a:extLst>
              <a:ext uri="{FF2B5EF4-FFF2-40B4-BE49-F238E27FC236}">
                <a16:creationId xmlns:a16="http://schemas.microsoft.com/office/drawing/2014/main" id="{3692D25B-2068-4B1E-AEC4-BB03A48217CD}"/>
              </a:ext>
            </a:extLst>
          </p:cNvPr>
          <p:cNvSpPr txBox="1"/>
          <p:nvPr/>
        </p:nvSpPr>
        <p:spPr>
          <a:xfrm>
            <a:off x="10291667" y="5462493"/>
            <a:ext cx="697343" cy="461665"/>
          </a:xfrm>
          <a:prstGeom prst="rect">
            <a:avLst/>
          </a:prstGeom>
          <a:noFill/>
        </p:spPr>
        <p:txBody>
          <a:bodyPr wrap="square" rtlCol="0">
            <a:spAutoFit/>
          </a:bodyPr>
          <a:lstStyle/>
          <a:p>
            <a:pPr algn="ctr"/>
            <a:r>
              <a:rPr lang="en-US" altLang="zh-CN" sz="2400" dirty="0">
                <a:solidFill>
                  <a:srgbClr val="FF0000"/>
                </a:solidFill>
              </a:rPr>
              <a:t>1/50</a:t>
            </a:r>
            <a:endParaRPr lang="zh-CN" altLang="en-US" sz="2400" dirty="0">
              <a:solidFill>
                <a:srgbClr val="FF0000"/>
              </a:solidFill>
            </a:endParaRPr>
          </a:p>
        </p:txBody>
      </p:sp>
      <p:sp>
        <p:nvSpPr>
          <p:cNvPr id="4" name="Rectangle 3">
            <a:extLst>
              <a:ext uri="{FF2B5EF4-FFF2-40B4-BE49-F238E27FC236}">
                <a16:creationId xmlns:a16="http://schemas.microsoft.com/office/drawing/2014/main" id="{2115FD87-6F4F-4C41-A297-2F32DD3A9DB4}"/>
              </a:ext>
            </a:extLst>
          </p:cNvPr>
          <p:cNvSpPr/>
          <p:nvPr/>
        </p:nvSpPr>
        <p:spPr>
          <a:xfrm>
            <a:off x="9122624" y="4646762"/>
            <a:ext cx="1517715" cy="815731"/>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Group 15">
            <a:extLst>
              <a:ext uri="{FF2B5EF4-FFF2-40B4-BE49-F238E27FC236}">
                <a16:creationId xmlns:a16="http://schemas.microsoft.com/office/drawing/2014/main" id="{62437AA9-F848-4B37-833D-CB6AF62C117F}"/>
              </a:ext>
            </a:extLst>
          </p:cNvPr>
          <p:cNvGrpSpPr/>
          <p:nvPr/>
        </p:nvGrpSpPr>
        <p:grpSpPr>
          <a:xfrm>
            <a:off x="9299205" y="2920500"/>
            <a:ext cx="1669133" cy="461665"/>
            <a:chOff x="9681328" y="2921199"/>
            <a:chExt cx="1669133" cy="461665"/>
          </a:xfrm>
        </p:grpSpPr>
        <p:cxnSp>
          <p:nvCxnSpPr>
            <p:cNvPr id="7" name="Straight Connector 6">
              <a:extLst>
                <a:ext uri="{FF2B5EF4-FFF2-40B4-BE49-F238E27FC236}">
                  <a16:creationId xmlns:a16="http://schemas.microsoft.com/office/drawing/2014/main" id="{DF621490-EE9A-44BE-A50D-F6FFC70412EB}"/>
                </a:ext>
              </a:extLst>
            </p:cNvPr>
            <p:cNvCxnSpPr/>
            <p:nvPr/>
          </p:nvCxnSpPr>
          <p:spPr>
            <a:xfrm>
              <a:off x="9681328" y="3148553"/>
              <a:ext cx="707010" cy="0"/>
            </a:xfrm>
            <a:prstGeom prst="line">
              <a:avLst/>
            </a:prstGeom>
            <a:ln w="19050">
              <a:solidFill>
                <a:srgbClr val="0F9D58"/>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82AADE4-0946-4C80-B7A7-27C21A48BAA2}"/>
                </a:ext>
              </a:extLst>
            </p:cNvPr>
            <p:cNvSpPr txBox="1"/>
            <p:nvPr/>
          </p:nvSpPr>
          <p:spPr>
            <a:xfrm>
              <a:off x="10388338" y="2921199"/>
              <a:ext cx="962123" cy="461665"/>
            </a:xfrm>
            <a:prstGeom prst="rect">
              <a:avLst/>
            </a:prstGeom>
            <a:noFill/>
          </p:spPr>
          <p:txBody>
            <a:bodyPr wrap="none" rtlCol="0">
              <a:spAutoFit/>
            </a:bodyPr>
            <a:lstStyle/>
            <a:p>
              <a:r>
                <a:rPr lang="en-US" altLang="zh-CN" sz="2400" dirty="0">
                  <a:solidFill>
                    <a:srgbClr val="0F9D58"/>
                  </a:solidFill>
                </a:rPr>
                <a:t>Wired</a:t>
              </a:r>
              <a:endParaRPr lang="zh-CN" altLang="en-US" sz="2400" dirty="0">
                <a:solidFill>
                  <a:srgbClr val="0F9D58"/>
                </a:solidFill>
              </a:endParaRPr>
            </a:p>
          </p:txBody>
        </p:sp>
      </p:grpSp>
      <p:grpSp>
        <p:nvGrpSpPr>
          <p:cNvPr id="39" name="Group 38">
            <a:extLst>
              <a:ext uri="{FF2B5EF4-FFF2-40B4-BE49-F238E27FC236}">
                <a16:creationId xmlns:a16="http://schemas.microsoft.com/office/drawing/2014/main" id="{CD72FA69-DEFE-4FEE-81CE-E607C99BD235}"/>
              </a:ext>
            </a:extLst>
          </p:cNvPr>
          <p:cNvGrpSpPr/>
          <p:nvPr/>
        </p:nvGrpSpPr>
        <p:grpSpPr>
          <a:xfrm>
            <a:off x="9299205" y="3240213"/>
            <a:ext cx="1984924" cy="461665"/>
            <a:chOff x="9681328" y="2921199"/>
            <a:chExt cx="1984924" cy="461665"/>
          </a:xfrm>
        </p:grpSpPr>
        <p:cxnSp>
          <p:nvCxnSpPr>
            <p:cNvPr id="40" name="Straight Connector 39">
              <a:extLst>
                <a:ext uri="{FF2B5EF4-FFF2-40B4-BE49-F238E27FC236}">
                  <a16:creationId xmlns:a16="http://schemas.microsoft.com/office/drawing/2014/main" id="{652EA9D3-9255-474E-B185-C9E48D1F9C3D}"/>
                </a:ext>
              </a:extLst>
            </p:cNvPr>
            <p:cNvCxnSpPr/>
            <p:nvPr/>
          </p:nvCxnSpPr>
          <p:spPr>
            <a:xfrm>
              <a:off x="9681328" y="3148553"/>
              <a:ext cx="707010" cy="0"/>
            </a:xfrm>
            <a:prstGeom prst="line">
              <a:avLst/>
            </a:prstGeom>
            <a:ln w="19050">
              <a:solidFill>
                <a:srgbClr val="4285F4"/>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71C3BBF-69A2-4EC7-B8D7-C355730E1E49}"/>
                </a:ext>
              </a:extLst>
            </p:cNvPr>
            <p:cNvSpPr txBox="1"/>
            <p:nvPr/>
          </p:nvSpPr>
          <p:spPr>
            <a:xfrm>
              <a:off x="10388338" y="2921199"/>
              <a:ext cx="1277914" cy="461665"/>
            </a:xfrm>
            <a:prstGeom prst="rect">
              <a:avLst/>
            </a:prstGeom>
            <a:noFill/>
          </p:spPr>
          <p:txBody>
            <a:bodyPr wrap="none" rtlCol="0">
              <a:spAutoFit/>
            </a:bodyPr>
            <a:lstStyle/>
            <a:p>
              <a:r>
                <a:rPr lang="en-US" altLang="zh-CN" sz="2400" dirty="0">
                  <a:solidFill>
                    <a:srgbClr val="4285F4"/>
                  </a:solidFill>
                </a:rPr>
                <a:t>Wireless</a:t>
              </a:r>
              <a:endParaRPr lang="zh-CN" altLang="en-US" sz="2400" dirty="0">
                <a:solidFill>
                  <a:srgbClr val="4285F4"/>
                </a:solidFill>
              </a:endParaRPr>
            </a:p>
          </p:txBody>
        </p:sp>
      </p:grpSp>
      <p:sp>
        <p:nvSpPr>
          <p:cNvPr id="18" name="Arrow: Down 17">
            <a:extLst>
              <a:ext uri="{FF2B5EF4-FFF2-40B4-BE49-F238E27FC236}">
                <a16:creationId xmlns:a16="http://schemas.microsoft.com/office/drawing/2014/main" id="{297272B2-BAE8-4667-9C7F-C5AB2B8D8794}"/>
              </a:ext>
            </a:extLst>
          </p:cNvPr>
          <p:cNvSpPr/>
          <p:nvPr/>
        </p:nvSpPr>
        <p:spPr>
          <a:xfrm>
            <a:off x="4512348" y="3561068"/>
            <a:ext cx="223736" cy="432451"/>
          </a:xfrm>
          <a:prstGeom prst="downArrow">
            <a:avLst/>
          </a:prstGeom>
          <a:solidFill>
            <a:srgbClr val="DB4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2" name="Picture 41">
            <a:extLst>
              <a:ext uri="{FF2B5EF4-FFF2-40B4-BE49-F238E27FC236}">
                <a16:creationId xmlns:a16="http://schemas.microsoft.com/office/drawing/2014/main" id="{B63C8B95-13F0-4BC8-85D0-3DB8C4FFA35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93787" y="2867121"/>
            <a:ext cx="662077" cy="662077"/>
          </a:xfrm>
          <a:prstGeom prst="rect">
            <a:avLst/>
          </a:prstGeom>
        </p:spPr>
      </p:pic>
      <p:pic>
        <p:nvPicPr>
          <p:cNvPr id="43" name="Picture 42">
            <a:extLst>
              <a:ext uri="{FF2B5EF4-FFF2-40B4-BE49-F238E27FC236}">
                <a16:creationId xmlns:a16="http://schemas.microsoft.com/office/drawing/2014/main" id="{50BF2344-289B-4AB2-96FA-6650524AA5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77966" y="2680778"/>
            <a:ext cx="662077" cy="453477"/>
          </a:xfrm>
          <a:prstGeom prst="rect">
            <a:avLst/>
          </a:prstGeom>
        </p:spPr>
      </p:pic>
      <p:sp>
        <p:nvSpPr>
          <p:cNvPr id="22" name="TextBox 21">
            <a:extLst>
              <a:ext uri="{FF2B5EF4-FFF2-40B4-BE49-F238E27FC236}">
                <a16:creationId xmlns:a16="http://schemas.microsoft.com/office/drawing/2014/main" id="{01B7E59A-375B-4479-B73D-1A9311B1F9CA}"/>
              </a:ext>
            </a:extLst>
          </p:cNvPr>
          <p:cNvSpPr txBox="1"/>
          <p:nvPr/>
        </p:nvSpPr>
        <p:spPr>
          <a:xfrm>
            <a:off x="3536072" y="3382165"/>
            <a:ext cx="223736" cy="461665"/>
          </a:xfrm>
          <a:prstGeom prst="rect">
            <a:avLst/>
          </a:prstGeom>
          <a:noFill/>
        </p:spPr>
        <p:txBody>
          <a:bodyPr wrap="square" rtlCol="0">
            <a:spAutoFit/>
          </a:bodyPr>
          <a:lstStyle/>
          <a:p>
            <a:pPr algn="ctr"/>
            <a:r>
              <a:rPr lang="en-US" altLang="zh-CN" sz="2400" dirty="0">
                <a:solidFill>
                  <a:srgbClr val="DB4437"/>
                </a:solidFill>
              </a:rPr>
              <a:t>1</a:t>
            </a:r>
            <a:endParaRPr lang="zh-CN" altLang="en-US" sz="2400" dirty="0">
              <a:solidFill>
                <a:srgbClr val="DB4437"/>
              </a:solidFill>
            </a:endParaRPr>
          </a:p>
        </p:txBody>
      </p:sp>
      <p:sp>
        <p:nvSpPr>
          <p:cNvPr id="44" name="TextBox 43">
            <a:extLst>
              <a:ext uri="{FF2B5EF4-FFF2-40B4-BE49-F238E27FC236}">
                <a16:creationId xmlns:a16="http://schemas.microsoft.com/office/drawing/2014/main" id="{8D9CCC9E-C678-46FE-A6DC-9EBE97DBFE49}"/>
              </a:ext>
            </a:extLst>
          </p:cNvPr>
          <p:cNvSpPr txBox="1"/>
          <p:nvPr/>
        </p:nvSpPr>
        <p:spPr>
          <a:xfrm>
            <a:off x="3555397" y="4091429"/>
            <a:ext cx="223736" cy="461665"/>
          </a:xfrm>
          <a:prstGeom prst="rect">
            <a:avLst/>
          </a:prstGeom>
          <a:noFill/>
        </p:spPr>
        <p:txBody>
          <a:bodyPr wrap="square" rtlCol="0">
            <a:spAutoFit/>
          </a:bodyPr>
          <a:lstStyle/>
          <a:p>
            <a:pPr algn="ctr"/>
            <a:r>
              <a:rPr lang="en-US" altLang="zh-CN" sz="2400" dirty="0">
                <a:solidFill>
                  <a:srgbClr val="DB4437"/>
                </a:solidFill>
              </a:rPr>
              <a:t>x</a:t>
            </a:r>
            <a:endParaRPr lang="zh-CN" altLang="en-US" sz="2400" dirty="0">
              <a:solidFill>
                <a:srgbClr val="DB4437"/>
              </a:solidFill>
            </a:endParaRPr>
          </a:p>
        </p:txBody>
      </p:sp>
      <p:sp>
        <p:nvSpPr>
          <p:cNvPr id="46" name="TextBox 45">
            <a:extLst>
              <a:ext uri="{FF2B5EF4-FFF2-40B4-BE49-F238E27FC236}">
                <a16:creationId xmlns:a16="http://schemas.microsoft.com/office/drawing/2014/main" id="{058CF411-A6EB-4F57-842C-D3824143D60F}"/>
              </a:ext>
            </a:extLst>
          </p:cNvPr>
          <p:cNvSpPr txBox="1"/>
          <p:nvPr/>
        </p:nvSpPr>
        <p:spPr>
          <a:xfrm>
            <a:off x="3447747" y="3158679"/>
            <a:ext cx="2352937" cy="461665"/>
          </a:xfrm>
          <a:prstGeom prst="rect">
            <a:avLst/>
          </a:prstGeom>
          <a:noFill/>
        </p:spPr>
        <p:txBody>
          <a:bodyPr wrap="square" rtlCol="0">
            <a:spAutoFit/>
          </a:bodyPr>
          <a:lstStyle/>
          <a:p>
            <a:pPr algn="ctr"/>
            <a:r>
              <a:rPr lang="en-US" altLang="zh-CN" sz="2400" dirty="0">
                <a:solidFill>
                  <a:srgbClr val="DB4437"/>
                </a:solidFill>
              </a:rPr>
              <a:t>Bandwidth drop</a:t>
            </a:r>
            <a:endParaRPr lang="zh-CN" altLang="en-US" sz="2400" dirty="0">
              <a:solidFill>
                <a:srgbClr val="DB4437"/>
              </a:solidFill>
            </a:endParaRPr>
          </a:p>
        </p:txBody>
      </p:sp>
      <p:cxnSp>
        <p:nvCxnSpPr>
          <p:cNvPr id="48" name="Straight Connector 47">
            <a:extLst>
              <a:ext uri="{FF2B5EF4-FFF2-40B4-BE49-F238E27FC236}">
                <a16:creationId xmlns:a16="http://schemas.microsoft.com/office/drawing/2014/main" id="{B8E6C91B-4205-4A96-B48B-0140B9F6CD9F}"/>
              </a:ext>
            </a:extLst>
          </p:cNvPr>
          <p:cNvCxnSpPr>
            <a:cxnSpLocks/>
            <a:stCxn id="44" idx="3"/>
            <a:endCxn id="27" idx="1"/>
          </p:cNvCxnSpPr>
          <p:nvPr/>
        </p:nvCxnSpPr>
        <p:spPr>
          <a:xfrm>
            <a:off x="3779133" y="4322262"/>
            <a:ext cx="828101" cy="5925"/>
          </a:xfrm>
          <a:prstGeom prst="line">
            <a:avLst/>
          </a:prstGeom>
          <a:ln w="19050">
            <a:solidFill>
              <a:srgbClr val="DB4437"/>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68980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43"/>
                                        </p:tgtEl>
                                        <p:attrNameLst>
                                          <p:attrName>style.visibility</p:attrName>
                                        </p:attrNameLst>
                                      </p:cBhvr>
                                      <p:to>
                                        <p:strVal val="hidden"/>
                                      </p:to>
                                    </p:set>
                                  </p:childTnLst>
                                </p:cTn>
                              </p:par>
                            </p:childTnLst>
                          </p:cTn>
                        </p:par>
                        <p:par>
                          <p:cTn id="35" fill="hold">
                            <p:stCondLst>
                              <p:cond delay="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1500"/>
                            </p:stCondLst>
                            <p:childTnLst>
                              <p:par>
                                <p:cTn id="48" presetID="22" presetClass="entr" presetSubtype="2"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right)">
                                      <p:cBhvr>
                                        <p:cTn id="50" dur="500"/>
                                        <p:tgtEl>
                                          <p:spTgt spid="48"/>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59" dur="500"/>
                                        <p:tgtEl>
                                          <p:spTgt spid="5">
                                            <p:graphicEl>
                                              <a:chart seriesIdx="-3" categoryIdx="-3" bldStep="gridLegend"/>
                                            </p:graphicEl>
                                          </p:spTgt>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left)">
                                      <p:cBhvr>
                                        <p:cTn id="63" dur="500"/>
                                        <p:tgtEl>
                                          <p:spTgt spid="5">
                                            <p:graphicEl>
                                              <a:chart seriesIdx="0" categoryIdx="-4" bldStep="series"/>
                                            </p:graphicEl>
                                          </p:spTgt>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childTnLst>
                          </p:cTn>
                        </p:par>
                        <p:par>
                          <p:cTn id="68" fill="hold">
                            <p:stCondLst>
                              <p:cond delay="1500"/>
                            </p:stCondLst>
                            <p:childTnLst>
                              <p:par>
                                <p:cTn id="69" presetID="22" presetClass="entr" presetSubtype="1"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par>
                          <p:cTn id="72" fill="hold">
                            <p:stCondLst>
                              <p:cond delay="2000"/>
                            </p:stCondLst>
                            <p:childTnLst>
                              <p:par>
                                <p:cTn id="73" presetID="22" presetClass="entr" presetSubtype="1" fill="hold" grpId="0"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up)">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left)">
                                      <p:cBhvr>
                                        <p:cTn id="80" dur="500"/>
                                        <p:tgtEl>
                                          <p:spTgt spid="5">
                                            <p:graphicEl>
                                              <a:chart seriesIdx="1" categoryIdx="-4" bldStep="series"/>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left)">
                                      <p:cBhvr>
                                        <p:cTn id="84" dur="500"/>
                                        <p:tgtEl>
                                          <p:spTgt spid="5">
                                            <p:graphicEl>
                                              <a:chart seriesIdx="2" categoryIdx="-4" bldStep="series"/>
                                            </p:graphicEl>
                                          </p:spTgt>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left)">
                                      <p:cBhvr>
                                        <p:cTn id="88" dur="500"/>
                                        <p:tgtEl>
                                          <p:spTgt spid="5">
                                            <p:graphicEl>
                                              <a:chart seriesIdx="3" categoryIdx="-4" bldStep="series"/>
                                            </p:graphicEl>
                                          </p:spTgt>
                                        </p:tgtEl>
                                      </p:cBhvr>
                                    </p:animEffect>
                                  </p:childTnLst>
                                </p:cTn>
                              </p:par>
                            </p:childTnLst>
                          </p:cTn>
                        </p:par>
                        <p:par>
                          <p:cTn id="89" fill="hold">
                            <p:stCondLst>
                              <p:cond delay="1500"/>
                            </p:stCondLst>
                            <p:childTnLst>
                              <p:par>
                                <p:cTn id="90" presetID="22" presetClass="entr" presetSubtype="8" fill="hold" grpId="0" nodeType="afterEffect">
                                  <p:stCondLst>
                                    <p:cond delay="0"/>
                                  </p:stCondLst>
                                  <p:childTnLst>
                                    <p:set>
                                      <p:cBhvr>
                                        <p:cTn id="9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wipe(left)">
                                      <p:cBhvr>
                                        <p:cTn id="92" dur="500"/>
                                        <p:tgtEl>
                                          <p:spTgt spid="5">
                                            <p:graphicEl>
                                              <a:chart seriesIdx="4" categoryIdx="-4" bldStep="series"/>
                                            </p:graphicEl>
                                          </p:spTgt>
                                        </p:tgtEl>
                                      </p:cBhvr>
                                    </p:animEffect>
                                  </p:childTnLst>
                                </p:cTn>
                              </p:par>
                            </p:childTnLst>
                          </p:cTn>
                        </p:par>
                        <p:par>
                          <p:cTn id="93" fill="hold">
                            <p:stCondLst>
                              <p:cond delay="2000"/>
                            </p:stCondLst>
                            <p:childTnLst>
                              <p:par>
                                <p:cTn id="94" presetID="22" presetClass="entr" presetSubtype="8" fill="hold" grpId="0" nodeType="afterEffect">
                                  <p:stCondLst>
                                    <p:cond delay="0"/>
                                  </p:stCondLst>
                                  <p:childTnLst>
                                    <p:set>
                                      <p:cBhvr>
                                        <p:cTn id="95"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wipe(left)">
                                      <p:cBhvr>
                                        <p:cTn id="96" dur="500"/>
                                        <p:tgtEl>
                                          <p:spTgt spid="5">
                                            <p:graphicEl>
                                              <a:chart seriesIdx="5" categoryIdx="-4" bldStep="series"/>
                                            </p:graphicEl>
                                          </p:spTgt>
                                        </p:tgtEl>
                                      </p:cBhvr>
                                    </p:animEffect>
                                  </p:childTnLst>
                                </p:cTn>
                              </p:par>
                            </p:childTnLst>
                          </p:cTn>
                        </p:par>
                        <p:par>
                          <p:cTn id="97" fill="hold">
                            <p:stCondLst>
                              <p:cond delay="2500"/>
                            </p:stCondLst>
                            <p:childTnLst>
                              <p:par>
                                <p:cTn id="98" presetID="22" presetClass="entr" presetSubtype="8" fill="hold" grpId="0" nodeType="afterEffect">
                                  <p:stCondLst>
                                    <p:cond delay="0"/>
                                  </p:stCondLst>
                                  <p:childTnLst>
                                    <p:set>
                                      <p:cBhvr>
                                        <p:cTn id="99" dur="1" fill="hold">
                                          <p:stCondLst>
                                            <p:cond delay="0"/>
                                          </p:stCondLst>
                                        </p:cTn>
                                        <p:tgtEl>
                                          <p:spTgt spid="5">
                                            <p:graphicEl>
                                              <a:chart seriesIdx="6" categoryIdx="-4" bldStep="series"/>
                                            </p:graphicEl>
                                          </p:spTgt>
                                        </p:tgtEl>
                                        <p:attrNameLst>
                                          <p:attrName>style.visibility</p:attrName>
                                        </p:attrNameLst>
                                      </p:cBhvr>
                                      <p:to>
                                        <p:strVal val="visible"/>
                                      </p:to>
                                    </p:set>
                                    <p:animEffect transition="in" filter="wipe(left)">
                                      <p:cBhvr>
                                        <p:cTn id="100" dur="500"/>
                                        <p:tgtEl>
                                          <p:spTgt spid="5">
                                            <p:graphicEl>
                                              <a:chart seriesIdx="6" categoryIdx="-4" bldStep="series"/>
                                            </p:graphicEl>
                                          </p:spTgt>
                                        </p:tgtEl>
                                      </p:cBhvr>
                                    </p:animEffect>
                                  </p:childTnLst>
                                </p:cTn>
                              </p:par>
                            </p:childTnLst>
                          </p:cTn>
                        </p:par>
                        <p:par>
                          <p:cTn id="101" fill="hold">
                            <p:stCondLst>
                              <p:cond delay="3000"/>
                            </p:stCondLst>
                            <p:childTnLst>
                              <p:par>
                                <p:cTn id="102" presetID="22" presetClass="entr" presetSubtype="8" fill="hold" nodeType="afterEffect">
                                  <p:stCondLst>
                                    <p:cond delay="0"/>
                                  </p:stCondLst>
                                  <p:childTnLst>
                                    <p:set>
                                      <p:cBhvr>
                                        <p:cTn id="103" dur="1" fill="hold">
                                          <p:stCondLst>
                                            <p:cond delay="0"/>
                                          </p:stCondLst>
                                        </p:cTn>
                                        <p:tgtEl>
                                          <p:spTgt spid="39"/>
                                        </p:tgtEl>
                                        <p:attrNameLst>
                                          <p:attrName>style.visibility</p:attrName>
                                        </p:attrNameLst>
                                      </p:cBhvr>
                                      <p:to>
                                        <p:strVal val="visible"/>
                                      </p:to>
                                    </p:set>
                                    <p:animEffect transition="in" filter="wipe(left)">
                                      <p:cBhvr>
                                        <p:cTn id="104" dur="500"/>
                                        <p:tgtEl>
                                          <p:spTgt spid="39"/>
                                        </p:tgtEl>
                                      </p:cBhvr>
                                    </p:animEffect>
                                  </p:childTnLst>
                                </p:cTn>
                              </p:par>
                            </p:childTnLst>
                          </p:cTn>
                        </p:par>
                        <p:par>
                          <p:cTn id="105" fill="hold">
                            <p:stCondLst>
                              <p:cond delay="3500"/>
                            </p:stCondLst>
                            <p:childTnLst>
                              <p:par>
                                <p:cTn id="106" presetID="22" presetClass="entr" presetSubtype="1" fill="hold"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up)">
                                      <p:cBhvr>
                                        <p:cTn id="108" dur="500"/>
                                        <p:tgtEl>
                                          <p:spTgt spid="33"/>
                                        </p:tgtEl>
                                      </p:cBhvr>
                                    </p:animEffect>
                                  </p:childTnLst>
                                </p:cTn>
                              </p:par>
                            </p:childTnLst>
                          </p:cTn>
                        </p:par>
                        <p:par>
                          <p:cTn id="109" fill="hold">
                            <p:stCondLst>
                              <p:cond delay="4000"/>
                            </p:stCondLst>
                            <p:childTnLst>
                              <p:par>
                                <p:cTn id="110" presetID="22" presetClass="entr" presetSubtype="1"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wipe(up)">
                                      <p:cBhvr>
                                        <p:cTn id="112" dur="500"/>
                                        <p:tgtEl>
                                          <p:spTgt spid="35"/>
                                        </p:tgtEl>
                                      </p:cBhvr>
                                    </p:animEffect>
                                  </p:childTnLst>
                                </p:cTn>
                              </p:par>
                            </p:childTnLst>
                          </p:cTn>
                        </p:par>
                        <p:par>
                          <p:cTn id="113" fill="hold">
                            <p:stCondLst>
                              <p:cond delay="4500"/>
                            </p:stCondLst>
                            <p:childTnLst>
                              <p:par>
                                <p:cTn id="114" presetID="22" presetClass="entr" presetSubtype="1" fill="hold" nodeType="after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wipe(up)">
                                      <p:cBhvr>
                                        <p:cTn id="116" dur="500"/>
                                        <p:tgtEl>
                                          <p:spTgt spid="34"/>
                                        </p:tgtEl>
                                      </p:cBhvr>
                                    </p:animEffect>
                                  </p:childTnLst>
                                </p:cTn>
                              </p:par>
                            </p:childTnLst>
                          </p:cTn>
                        </p:par>
                        <p:par>
                          <p:cTn id="117" fill="hold">
                            <p:stCondLst>
                              <p:cond delay="5000"/>
                            </p:stCondLst>
                            <p:childTnLst>
                              <p:par>
                                <p:cTn id="118" presetID="22" presetClass="entr" presetSubtype="1" fill="hold" grpId="0" nodeType="after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up)">
                                      <p:cBhvr>
                                        <p:cTn id="120" dur="500"/>
                                        <p:tgtEl>
                                          <p:spTgt spid="36"/>
                                        </p:tgtEl>
                                      </p:cBhvr>
                                    </p:animEffect>
                                  </p:childTnLst>
                                </p:cTn>
                              </p:par>
                            </p:childTnLst>
                          </p:cTn>
                        </p:par>
                        <p:par>
                          <p:cTn id="121" fill="hold">
                            <p:stCondLst>
                              <p:cond delay="5500"/>
                            </p:stCondLst>
                            <p:childTnLst>
                              <p:par>
                                <p:cTn id="122" presetID="22" presetClass="entr" presetSubtype="8" fill="hold" grpId="0" nodeType="afterEffect">
                                  <p:stCondLst>
                                    <p:cond delay="0"/>
                                  </p:stCondLst>
                                  <p:childTnLst>
                                    <p:set>
                                      <p:cBhvr>
                                        <p:cTn id="123" dur="1" fill="hold">
                                          <p:stCondLst>
                                            <p:cond delay="0"/>
                                          </p:stCondLst>
                                        </p:cTn>
                                        <p:tgtEl>
                                          <p:spTgt spid="4"/>
                                        </p:tgtEl>
                                        <p:attrNameLst>
                                          <p:attrName>style.visibility</p:attrName>
                                        </p:attrNameLst>
                                      </p:cBhvr>
                                      <p:to>
                                        <p:strVal val="visible"/>
                                      </p:to>
                                    </p:set>
                                    <p:animEffect transition="in" filter="wipe(left)">
                                      <p:cBhvr>
                                        <p:cTn id="124" dur="500"/>
                                        <p:tgtEl>
                                          <p:spTgt spid="4"/>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nodeType="clickEffect">
                                  <p:stCondLst>
                                    <p:cond delay="0"/>
                                  </p:stCondLst>
                                  <p:childTnLst>
                                    <p:set>
                                      <p:cBhvr>
                                        <p:cTn id="128" dur="1" fill="hold">
                                          <p:stCondLst>
                                            <p:cond delay="0"/>
                                          </p:stCondLst>
                                        </p:cTn>
                                        <p:tgtEl>
                                          <p:spTgt spid="31"/>
                                        </p:tgtEl>
                                        <p:attrNameLst>
                                          <p:attrName>style.visibility</p:attrName>
                                        </p:attrNameLst>
                                      </p:cBhvr>
                                      <p:to>
                                        <p:strVal val="visible"/>
                                      </p:to>
                                    </p:set>
                                    <p:animEffect transition="in" filter="wipe(left)">
                                      <p:cBhvr>
                                        <p:cTn id="129" dur="500"/>
                                        <p:tgtEl>
                                          <p:spTgt spid="31"/>
                                        </p:tgtEl>
                                      </p:cBhvr>
                                    </p:animEffect>
                                  </p:childTnLst>
                                </p:cTn>
                              </p:par>
                            </p:childTnLst>
                          </p:cTn>
                        </p:par>
                        <p:par>
                          <p:cTn id="130" fill="hold">
                            <p:stCondLst>
                              <p:cond delay="500"/>
                            </p:stCondLst>
                            <p:childTnLst>
                              <p:par>
                                <p:cTn id="131" presetID="22" presetClass="entr" presetSubtype="8" fill="hold" grpId="0" nodeType="afterEffect">
                                  <p:stCondLst>
                                    <p:cond delay="0"/>
                                  </p:stCondLst>
                                  <p:childTnLst>
                                    <p:set>
                                      <p:cBhvr>
                                        <p:cTn id="132" dur="1" fill="hold">
                                          <p:stCondLst>
                                            <p:cond delay="0"/>
                                          </p:stCondLst>
                                        </p:cTn>
                                        <p:tgtEl>
                                          <p:spTgt spid="32"/>
                                        </p:tgtEl>
                                        <p:attrNameLst>
                                          <p:attrName>style.visibility</p:attrName>
                                        </p:attrNameLst>
                                      </p:cBhvr>
                                      <p:to>
                                        <p:strVal val="visible"/>
                                      </p:to>
                                    </p:set>
                                    <p:animEffect transition="in" filter="wipe(left)">
                                      <p:cBhvr>
                                        <p:cTn id="1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9" grpId="0"/>
      <p:bldP spid="32" grpId="0"/>
      <p:bldP spid="3" grpId="0"/>
      <p:bldP spid="35" grpId="0"/>
      <p:bldP spid="36" grpId="0"/>
      <p:bldP spid="4" grpId="0" animBg="1"/>
      <p:bldP spid="18" grpId="0" animBg="1"/>
      <p:bldP spid="22" grpId="0"/>
      <p:bldP spid="44"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7</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sp>
        <p:nvSpPr>
          <p:cNvPr id="22" name="TextBox 21">
            <a:extLst>
              <a:ext uri="{FF2B5EF4-FFF2-40B4-BE49-F238E27FC236}">
                <a16:creationId xmlns:a16="http://schemas.microsoft.com/office/drawing/2014/main" id="{009F4A51-1350-461E-960C-68CFB80AE156}"/>
              </a:ext>
            </a:extLst>
          </p:cNvPr>
          <p:cNvSpPr txBox="1"/>
          <p:nvPr/>
        </p:nvSpPr>
        <p:spPr>
          <a:xfrm>
            <a:off x="246888" y="1188720"/>
            <a:ext cx="7802136" cy="523220"/>
          </a:xfrm>
          <a:prstGeom prst="rect">
            <a:avLst/>
          </a:prstGeom>
          <a:noFill/>
        </p:spPr>
        <p:txBody>
          <a:bodyPr wrap="none" rtlCol="0">
            <a:spAutoFit/>
          </a:bodyPr>
          <a:lstStyle/>
          <a:p>
            <a:r>
              <a:rPr lang="en-US" altLang="zh-CN" sz="2800" dirty="0">
                <a:cs typeface="Segoe UI" panose="020B0502040204020203" pitchFamily="34" charset="0"/>
              </a:rPr>
              <a:t>Rapid bandwidth drops result in rapid delay jitters.</a:t>
            </a:r>
          </a:p>
        </p:txBody>
      </p:sp>
      <p:sp>
        <p:nvSpPr>
          <p:cNvPr id="23" name="矩形 6">
            <a:extLst>
              <a:ext uri="{FF2B5EF4-FFF2-40B4-BE49-F238E27FC236}">
                <a16:creationId xmlns:a16="http://schemas.microsoft.com/office/drawing/2014/main" id="{12A955DA-09DC-48EF-9DDB-64FD350C2372}"/>
              </a:ext>
            </a:extLst>
          </p:cNvPr>
          <p:cNvSpPr/>
          <p:nvPr/>
        </p:nvSpPr>
        <p:spPr>
          <a:xfrm>
            <a:off x="4604501" y="4337760"/>
            <a:ext cx="2324406" cy="730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zh-CN" altLang="en-US" sz="2400" dirty="0">
              <a:solidFill>
                <a:schemeClr val="tx1"/>
              </a:solidFill>
              <a:cs typeface="Open Sans SemiCondensed SemiCon" pitchFamily="2" charset="0"/>
            </a:endParaRPr>
          </a:p>
        </p:txBody>
      </p:sp>
      <p:sp>
        <p:nvSpPr>
          <p:cNvPr id="33" name="矩形 12">
            <a:extLst>
              <a:ext uri="{FF2B5EF4-FFF2-40B4-BE49-F238E27FC236}">
                <a16:creationId xmlns:a16="http://schemas.microsoft.com/office/drawing/2014/main" id="{F6BC71C7-1E90-4AE2-9906-4B201704FDA6}"/>
              </a:ext>
            </a:extLst>
          </p:cNvPr>
          <p:cNvSpPr/>
          <p:nvPr/>
        </p:nvSpPr>
        <p:spPr>
          <a:xfrm>
            <a:off x="6243866"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34" name="矩形 16">
            <a:extLst>
              <a:ext uri="{FF2B5EF4-FFF2-40B4-BE49-F238E27FC236}">
                <a16:creationId xmlns:a16="http://schemas.microsoft.com/office/drawing/2014/main" id="{3483702B-D86E-4FFF-BDAD-4E39897D160B}"/>
              </a:ext>
            </a:extLst>
          </p:cNvPr>
          <p:cNvSpPr/>
          <p:nvPr/>
        </p:nvSpPr>
        <p:spPr>
          <a:xfrm>
            <a:off x="5759871"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35" name="矩形 17">
            <a:extLst>
              <a:ext uri="{FF2B5EF4-FFF2-40B4-BE49-F238E27FC236}">
                <a16:creationId xmlns:a16="http://schemas.microsoft.com/office/drawing/2014/main" id="{65F31254-AFBB-4AD1-8B80-F689D970DC05}"/>
              </a:ext>
            </a:extLst>
          </p:cNvPr>
          <p:cNvSpPr/>
          <p:nvPr/>
        </p:nvSpPr>
        <p:spPr>
          <a:xfrm>
            <a:off x="5517874" y="3757816"/>
            <a:ext cx="213514" cy="25403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36" name="矩形 18">
            <a:extLst>
              <a:ext uri="{FF2B5EF4-FFF2-40B4-BE49-F238E27FC236}">
                <a16:creationId xmlns:a16="http://schemas.microsoft.com/office/drawing/2014/main" id="{A12B3E80-4577-475F-A022-46C7ECEB2945}"/>
              </a:ext>
            </a:extLst>
          </p:cNvPr>
          <p:cNvSpPr/>
          <p:nvPr/>
        </p:nvSpPr>
        <p:spPr>
          <a:xfrm>
            <a:off x="6001869"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37" name="直线箭头连接符 9">
            <a:extLst>
              <a:ext uri="{FF2B5EF4-FFF2-40B4-BE49-F238E27FC236}">
                <a16:creationId xmlns:a16="http://schemas.microsoft.com/office/drawing/2014/main" id="{0253A8C5-9891-4531-9433-ACE5C8968736}"/>
              </a:ext>
            </a:extLst>
          </p:cNvPr>
          <p:cNvCxnSpPr>
            <a:cxnSpLocks/>
          </p:cNvCxnSpPr>
          <p:nvPr/>
        </p:nvCxnSpPr>
        <p:spPr>
          <a:xfrm flipV="1">
            <a:off x="5731388" y="3874456"/>
            <a:ext cx="1007507"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38" name="Picture 37">
            <a:extLst>
              <a:ext uri="{FF2B5EF4-FFF2-40B4-BE49-F238E27FC236}">
                <a16:creationId xmlns:a16="http://schemas.microsoft.com/office/drawing/2014/main" id="{9AF4438E-88F6-4B36-BDC3-83A5DBCDE6E7}"/>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9797286" y="3776609"/>
            <a:ext cx="711254" cy="542984"/>
          </a:xfrm>
          <a:prstGeom prst="rect">
            <a:avLst/>
          </a:prstGeom>
        </p:spPr>
      </p:pic>
      <p:pic>
        <p:nvPicPr>
          <p:cNvPr id="39" name="图片 4">
            <a:extLst>
              <a:ext uri="{FF2B5EF4-FFF2-40B4-BE49-F238E27FC236}">
                <a16:creationId xmlns:a16="http://schemas.microsoft.com/office/drawing/2014/main" id="{B4BBE532-F21D-47D3-B5EF-74B3CAD142B1}"/>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605236" y="3771292"/>
            <a:ext cx="981725" cy="585620"/>
          </a:xfrm>
          <a:prstGeom prst="rect">
            <a:avLst/>
          </a:prstGeom>
        </p:spPr>
      </p:pic>
      <p:cxnSp>
        <p:nvCxnSpPr>
          <p:cNvPr id="40" name="直线箭头连接符 9">
            <a:extLst>
              <a:ext uri="{FF2B5EF4-FFF2-40B4-BE49-F238E27FC236}">
                <a16:creationId xmlns:a16="http://schemas.microsoft.com/office/drawing/2014/main" id="{85C05504-D87B-45A2-B074-6FF109CD69E8}"/>
              </a:ext>
            </a:extLst>
          </p:cNvPr>
          <p:cNvCxnSpPr>
            <a:cxnSpLocks/>
          </p:cNvCxnSpPr>
          <p:nvPr/>
        </p:nvCxnSpPr>
        <p:spPr>
          <a:xfrm>
            <a:off x="7525745" y="3912121"/>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41" name="直线箭头连接符 10">
            <a:extLst>
              <a:ext uri="{FF2B5EF4-FFF2-40B4-BE49-F238E27FC236}">
                <a16:creationId xmlns:a16="http://schemas.microsoft.com/office/drawing/2014/main" id="{B902342C-0F4E-4177-839A-D40C29F6579C}"/>
              </a:ext>
            </a:extLst>
          </p:cNvPr>
          <p:cNvCxnSpPr>
            <a:cxnSpLocks/>
          </p:cNvCxnSpPr>
          <p:nvPr/>
        </p:nvCxnSpPr>
        <p:spPr>
          <a:xfrm flipH="1">
            <a:off x="7357004" y="4154310"/>
            <a:ext cx="2152170"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42" name="TextBox 41">
            <a:extLst>
              <a:ext uri="{FF2B5EF4-FFF2-40B4-BE49-F238E27FC236}">
                <a16:creationId xmlns:a16="http://schemas.microsoft.com/office/drawing/2014/main" id="{70382FF0-A6D8-4742-9B69-8198EF0BD500}"/>
              </a:ext>
            </a:extLst>
          </p:cNvPr>
          <p:cNvSpPr txBox="1"/>
          <p:nvPr/>
        </p:nvSpPr>
        <p:spPr>
          <a:xfrm>
            <a:off x="7171765" y="3499745"/>
            <a:ext cx="2769297"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Downlink wireless</a:t>
            </a:r>
            <a:endParaRPr lang="zh-CN" altLang="en-US" sz="2400" dirty="0">
              <a:cs typeface="Open Sans SemiCondensed SemiCon" pitchFamily="2" charset="0"/>
            </a:endParaRPr>
          </a:p>
        </p:txBody>
      </p:sp>
      <p:sp>
        <p:nvSpPr>
          <p:cNvPr id="43" name="TextBox 42">
            <a:extLst>
              <a:ext uri="{FF2B5EF4-FFF2-40B4-BE49-F238E27FC236}">
                <a16:creationId xmlns:a16="http://schemas.microsoft.com/office/drawing/2014/main" id="{98067DA6-1EC0-4590-AB2E-60B3134A582A}"/>
              </a:ext>
            </a:extLst>
          </p:cNvPr>
          <p:cNvSpPr txBox="1"/>
          <p:nvPr/>
        </p:nvSpPr>
        <p:spPr>
          <a:xfrm>
            <a:off x="7397102" y="4214601"/>
            <a:ext cx="2324406"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Uplink wireless</a:t>
            </a:r>
            <a:endParaRPr lang="zh-CN" altLang="en-US" sz="2400" dirty="0">
              <a:cs typeface="Open Sans SemiCondensed SemiCon" pitchFamily="2" charset="0"/>
            </a:endParaRPr>
          </a:p>
        </p:txBody>
      </p:sp>
      <p:cxnSp>
        <p:nvCxnSpPr>
          <p:cNvPr id="44" name="直线箭头连接符 13">
            <a:extLst>
              <a:ext uri="{FF2B5EF4-FFF2-40B4-BE49-F238E27FC236}">
                <a16:creationId xmlns:a16="http://schemas.microsoft.com/office/drawing/2014/main" id="{8AC4CF59-0180-416E-B450-E59FB6690473}"/>
              </a:ext>
            </a:extLst>
          </p:cNvPr>
          <p:cNvCxnSpPr>
            <a:cxnSpLocks/>
          </p:cNvCxnSpPr>
          <p:nvPr/>
        </p:nvCxnSpPr>
        <p:spPr>
          <a:xfrm flipH="1">
            <a:off x="4933264" y="4200410"/>
            <a:ext cx="467581"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grpSp>
        <p:nvGrpSpPr>
          <p:cNvPr id="45" name="Group 44">
            <a:extLst>
              <a:ext uri="{FF2B5EF4-FFF2-40B4-BE49-F238E27FC236}">
                <a16:creationId xmlns:a16="http://schemas.microsoft.com/office/drawing/2014/main" id="{FAA3CDF1-08EC-48CE-91FF-B815F0A6BED7}"/>
              </a:ext>
            </a:extLst>
          </p:cNvPr>
          <p:cNvGrpSpPr/>
          <p:nvPr/>
        </p:nvGrpSpPr>
        <p:grpSpPr>
          <a:xfrm>
            <a:off x="4333986" y="3740915"/>
            <a:ext cx="2981554" cy="1049420"/>
            <a:chOff x="4333986" y="3740915"/>
            <a:chExt cx="2981554" cy="1049420"/>
          </a:xfrm>
        </p:grpSpPr>
        <p:grpSp>
          <p:nvGrpSpPr>
            <p:cNvPr id="46" name="Group 45">
              <a:extLst>
                <a:ext uri="{FF2B5EF4-FFF2-40B4-BE49-F238E27FC236}">
                  <a16:creationId xmlns:a16="http://schemas.microsoft.com/office/drawing/2014/main" id="{DF438E2B-408E-4727-A2C6-A61A4E93D9C1}"/>
                </a:ext>
              </a:extLst>
            </p:cNvPr>
            <p:cNvGrpSpPr/>
            <p:nvPr/>
          </p:nvGrpSpPr>
          <p:grpSpPr>
            <a:xfrm>
              <a:off x="5386608" y="3740915"/>
              <a:ext cx="1928932" cy="506917"/>
              <a:chOff x="5386608" y="3740915"/>
              <a:chExt cx="1928932" cy="506917"/>
            </a:xfrm>
          </p:grpSpPr>
          <p:cxnSp>
            <p:nvCxnSpPr>
              <p:cNvPr id="53" name="直接连接符 13">
                <a:extLst>
                  <a:ext uri="{FF2B5EF4-FFF2-40B4-BE49-F238E27FC236}">
                    <a16:creationId xmlns:a16="http://schemas.microsoft.com/office/drawing/2014/main" id="{6BD71A67-D129-4F34-9AE4-2B42952F9451}"/>
                  </a:ext>
                </a:extLst>
              </p:cNvPr>
              <p:cNvCxnSpPr/>
              <p:nvPr/>
            </p:nvCxnSpPr>
            <p:spPr>
              <a:xfrm>
                <a:off x="5386608" y="3740915"/>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14">
                <a:extLst>
                  <a:ext uri="{FF2B5EF4-FFF2-40B4-BE49-F238E27FC236}">
                    <a16:creationId xmlns:a16="http://schemas.microsoft.com/office/drawing/2014/main" id="{27D639F7-B7DC-4D7F-BE18-367D69E58F87}"/>
                  </a:ext>
                </a:extLst>
              </p:cNvPr>
              <p:cNvCxnSpPr/>
              <p:nvPr/>
            </p:nvCxnSpPr>
            <p:spPr>
              <a:xfrm>
                <a:off x="5386618" y="4029380"/>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15">
                <a:extLst>
                  <a:ext uri="{FF2B5EF4-FFF2-40B4-BE49-F238E27FC236}">
                    <a16:creationId xmlns:a16="http://schemas.microsoft.com/office/drawing/2014/main" id="{D99187B7-2417-4A02-9F9D-351E960958A5}"/>
                  </a:ext>
                </a:extLst>
              </p:cNvPr>
              <p:cNvCxnSpPr>
                <a:cxnSpLocks/>
              </p:cNvCxnSpPr>
              <p:nvPr/>
            </p:nvCxnSpPr>
            <p:spPr>
              <a:xfrm flipV="1">
                <a:off x="6489147" y="3740915"/>
                <a:ext cx="0" cy="288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6" name="Picture 55">
                <a:extLst>
                  <a:ext uri="{FF2B5EF4-FFF2-40B4-BE49-F238E27FC236}">
                    <a16:creationId xmlns:a16="http://schemas.microsoft.com/office/drawing/2014/main" id="{68CC0728-B73F-4B5C-9468-275B7888D80F}"/>
                  </a:ext>
                </a:extLst>
              </p:cNvPr>
              <p:cNvPicPr>
                <a:picLocks noChangeAspect="1"/>
              </p:cNvPicPr>
              <p:nvPr/>
            </p:nvPicPr>
            <p:blipFill>
              <a:blip r:embed="rId5"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6666315" y="3829105"/>
                <a:ext cx="649225" cy="418727"/>
              </a:xfrm>
              <a:prstGeom prst="rect">
                <a:avLst/>
              </a:prstGeom>
            </p:spPr>
          </p:pic>
        </p:grpSp>
        <p:grpSp>
          <p:nvGrpSpPr>
            <p:cNvPr id="47" name="Group 46">
              <a:extLst>
                <a:ext uri="{FF2B5EF4-FFF2-40B4-BE49-F238E27FC236}">
                  <a16:creationId xmlns:a16="http://schemas.microsoft.com/office/drawing/2014/main" id="{ECB152A6-586C-41A8-ABFF-46ACB4E597FF}"/>
                </a:ext>
              </a:extLst>
            </p:cNvPr>
            <p:cNvGrpSpPr/>
            <p:nvPr/>
          </p:nvGrpSpPr>
          <p:grpSpPr>
            <a:xfrm>
              <a:off x="4358619" y="3785060"/>
              <a:ext cx="1896888" cy="567507"/>
              <a:chOff x="4358619" y="3785060"/>
              <a:chExt cx="1896888" cy="567507"/>
            </a:xfrm>
          </p:grpSpPr>
          <p:pic>
            <p:nvPicPr>
              <p:cNvPr id="49" name="Picture 48">
                <a:extLst>
                  <a:ext uri="{FF2B5EF4-FFF2-40B4-BE49-F238E27FC236}">
                    <a16:creationId xmlns:a16="http://schemas.microsoft.com/office/drawing/2014/main" id="{48495AA4-9499-4781-B237-1ABF093A3565}"/>
                  </a:ext>
                </a:extLst>
              </p:cNvPr>
              <p:cNvPicPr>
                <a:picLocks noChangeAspect="1"/>
              </p:cNvPicPr>
              <p:nvPr/>
            </p:nvPicPr>
            <p:blipFill>
              <a:blip r:embed="rId6" cstate="screen">
                <a:biLevel thresh="75000"/>
                <a:extLst>
                  <a:ext uri="{28A0092B-C50C-407E-A947-70E740481C1C}">
                    <a14:useLocalDpi xmlns:a14="http://schemas.microsoft.com/office/drawing/2010/main"/>
                  </a:ext>
                </a:extLst>
              </a:blip>
              <a:stretch>
                <a:fillRect/>
              </a:stretch>
            </p:blipFill>
            <p:spPr>
              <a:xfrm>
                <a:off x="4358619" y="3785060"/>
                <a:ext cx="609521" cy="526081"/>
              </a:xfrm>
              <a:prstGeom prst="rect">
                <a:avLst/>
              </a:prstGeom>
            </p:spPr>
          </p:pic>
          <p:cxnSp>
            <p:nvCxnSpPr>
              <p:cNvPr id="50" name="直接连接符 13">
                <a:extLst>
                  <a:ext uri="{FF2B5EF4-FFF2-40B4-BE49-F238E27FC236}">
                    <a16:creationId xmlns:a16="http://schemas.microsoft.com/office/drawing/2014/main" id="{574BEDFD-BFFE-45A3-989A-4F9F55100448}"/>
                  </a:ext>
                </a:extLst>
              </p:cNvPr>
              <p:cNvCxnSpPr/>
              <p:nvPr/>
            </p:nvCxnSpPr>
            <p:spPr>
              <a:xfrm rot="10800000">
                <a:off x="5152275" y="4352567"/>
                <a:ext cx="110323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14">
                <a:extLst>
                  <a:ext uri="{FF2B5EF4-FFF2-40B4-BE49-F238E27FC236}">
                    <a16:creationId xmlns:a16="http://schemas.microsoft.com/office/drawing/2014/main" id="{436D85F6-3BE3-49CC-962A-E98CAB7AED6C}"/>
                  </a:ext>
                </a:extLst>
              </p:cNvPr>
              <p:cNvCxnSpPr/>
              <p:nvPr/>
            </p:nvCxnSpPr>
            <p:spPr>
              <a:xfrm rot="10800000">
                <a:off x="5152271" y="4064102"/>
                <a:ext cx="110323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15">
                <a:extLst>
                  <a:ext uri="{FF2B5EF4-FFF2-40B4-BE49-F238E27FC236}">
                    <a16:creationId xmlns:a16="http://schemas.microsoft.com/office/drawing/2014/main" id="{7B4E0982-8725-4AA9-A91F-C04A100B3C97}"/>
                  </a:ext>
                </a:extLst>
              </p:cNvPr>
              <p:cNvCxnSpPr>
                <a:cxnSpLocks/>
              </p:cNvCxnSpPr>
              <p:nvPr/>
            </p:nvCxnSpPr>
            <p:spPr>
              <a:xfrm rot="10800000" flipV="1">
                <a:off x="5148776" y="4064102"/>
                <a:ext cx="0" cy="288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EF8F7870-A3BA-467B-B479-01C3F3643D8E}"/>
                </a:ext>
              </a:extLst>
            </p:cNvPr>
            <p:cNvSpPr txBox="1"/>
            <p:nvPr/>
          </p:nvSpPr>
          <p:spPr>
            <a:xfrm>
              <a:off x="4333986" y="4328670"/>
              <a:ext cx="2911638"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queue</a:t>
              </a:r>
              <a:endParaRPr lang="zh-CN" altLang="en-US" sz="2400" dirty="0">
                <a:cs typeface="Open Sans SemiCondensed SemiCon" pitchFamily="2" charset="0"/>
              </a:endParaRPr>
            </a:p>
          </p:txBody>
        </p:sp>
      </p:grpSp>
      <p:cxnSp>
        <p:nvCxnSpPr>
          <p:cNvPr id="57" name="直线箭头连接符 13">
            <a:extLst>
              <a:ext uri="{FF2B5EF4-FFF2-40B4-BE49-F238E27FC236}">
                <a16:creationId xmlns:a16="http://schemas.microsoft.com/office/drawing/2014/main" id="{E0E5FFA5-E9A4-444E-BBD3-D1E8B5C584B7}"/>
              </a:ext>
            </a:extLst>
          </p:cNvPr>
          <p:cNvCxnSpPr>
            <a:cxnSpLocks/>
          </p:cNvCxnSpPr>
          <p:nvPr/>
        </p:nvCxnSpPr>
        <p:spPr>
          <a:xfrm flipH="1" flipV="1">
            <a:off x="2673647" y="4154407"/>
            <a:ext cx="1555762" cy="965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8" name="TextBox 57">
            <a:extLst>
              <a:ext uri="{FF2B5EF4-FFF2-40B4-BE49-F238E27FC236}">
                <a16:creationId xmlns:a16="http://schemas.microsoft.com/office/drawing/2014/main" id="{3587CFA5-CE23-4579-8EAB-2D15CF3DA17A}"/>
              </a:ext>
            </a:extLst>
          </p:cNvPr>
          <p:cNvSpPr txBox="1"/>
          <p:nvPr/>
        </p:nvSpPr>
        <p:spPr>
          <a:xfrm>
            <a:off x="2562222" y="4194465"/>
            <a:ext cx="1871257"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WAN</a:t>
            </a:r>
            <a:endParaRPr lang="zh-CN" altLang="en-US" sz="2400" dirty="0">
              <a:cs typeface="Open Sans SemiCondensed SemiCon" pitchFamily="2" charset="0"/>
            </a:endParaRPr>
          </a:p>
        </p:txBody>
      </p:sp>
      <p:cxnSp>
        <p:nvCxnSpPr>
          <p:cNvPr id="59" name="直线箭头连接符 9">
            <a:extLst>
              <a:ext uri="{FF2B5EF4-FFF2-40B4-BE49-F238E27FC236}">
                <a16:creationId xmlns:a16="http://schemas.microsoft.com/office/drawing/2014/main" id="{6A67492B-E9F2-496C-9DF7-C1C1C72E3C08}"/>
              </a:ext>
            </a:extLst>
          </p:cNvPr>
          <p:cNvCxnSpPr>
            <a:cxnSpLocks/>
          </p:cNvCxnSpPr>
          <p:nvPr/>
        </p:nvCxnSpPr>
        <p:spPr>
          <a:xfrm>
            <a:off x="2793534" y="3988009"/>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60" name="TextBox 59">
            <a:extLst>
              <a:ext uri="{FF2B5EF4-FFF2-40B4-BE49-F238E27FC236}">
                <a16:creationId xmlns:a16="http://schemas.microsoft.com/office/drawing/2014/main" id="{E4733EF5-BE93-4C68-98A2-DA6ACE6989B8}"/>
              </a:ext>
            </a:extLst>
          </p:cNvPr>
          <p:cNvSpPr txBox="1"/>
          <p:nvPr/>
        </p:nvSpPr>
        <p:spPr>
          <a:xfrm>
            <a:off x="886029" y="4986388"/>
            <a:ext cx="2420138"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Reaction Point</a:t>
            </a:r>
            <a:endParaRPr lang="zh-CN" altLang="en-US" sz="2400" dirty="0">
              <a:cs typeface="Open Sans SemiCondensed SemiCon" pitchFamily="2" charset="0"/>
            </a:endParaRPr>
          </a:p>
        </p:txBody>
      </p:sp>
      <p:sp>
        <p:nvSpPr>
          <p:cNvPr id="61" name="TextBox 60">
            <a:extLst>
              <a:ext uri="{FF2B5EF4-FFF2-40B4-BE49-F238E27FC236}">
                <a16:creationId xmlns:a16="http://schemas.microsoft.com/office/drawing/2014/main" id="{B1FC97DD-4CFB-44F2-BDD6-B8C22BA800EC}"/>
              </a:ext>
            </a:extLst>
          </p:cNvPr>
          <p:cNvSpPr txBox="1"/>
          <p:nvPr/>
        </p:nvSpPr>
        <p:spPr>
          <a:xfrm>
            <a:off x="4443960" y="4986388"/>
            <a:ext cx="3019293"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Congestion Point</a:t>
            </a:r>
            <a:endParaRPr lang="zh-CN" altLang="en-US" sz="2400" dirty="0">
              <a:cs typeface="Open Sans SemiCondensed SemiCon" pitchFamily="2" charset="0"/>
            </a:endParaRPr>
          </a:p>
        </p:txBody>
      </p:sp>
      <p:sp>
        <p:nvSpPr>
          <p:cNvPr id="62" name="TextBox 61">
            <a:extLst>
              <a:ext uri="{FF2B5EF4-FFF2-40B4-BE49-F238E27FC236}">
                <a16:creationId xmlns:a16="http://schemas.microsoft.com/office/drawing/2014/main" id="{CB6FD6CC-46EB-43CE-8612-D2D091DF48D3}"/>
              </a:ext>
            </a:extLst>
          </p:cNvPr>
          <p:cNvSpPr txBox="1"/>
          <p:nvPr/>
        </p:nvSpPr>
        <p:spPr>
          <a:xfrm>
            <a:off x="8886850" y="4986388"/>
            <a:ext cx="2532126"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Reflection Point</a:t>
            </a:r>
            <a:endParaRPr lang="zh-CN" altLang="en-US" sz="2400" dirty="0">
              <a:cs typeface="Open Sans SemiCondensed SemiCon" pitchFamily="2" charset="0"/>
            </a:endParaRPr>
          </a:p>
        </p:txBody>
      </p:sp>
      <p:sp>
        <p:nvSpPr>
          <p:cNvPr id="63" name="Rectangle 62">
            <a:extLst>
              <a:ext uri="{FF2B5EF4-FFF2-40B4-BE49-F238E27FC236}">
                <a16:creationId xmlns:a16="http://schemas.microsoft.com/office/drawing/2014/main" id="{E098A3B3-F7BE-447F-9FE8-4C1389168278}"/>
              </a:ext>
            </a:extLst>
          </p:cNvPr>
          <p:cNvSpPr/>
          <p:nvPr/>
        </p:nvSpPr>
        <p:spPr>
          <a:xfrm>
            <a:off x="1476443" y="2645464"/>
            <a:ext cx="1239310"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64" name="Rectangle 63">
            <a:extLst>
              <a:ext uri="{FF2B5EF4-FFF2-40B4-BE49-F238E27FC236}">
                <a16:creationId xmlns:a16="http://schemas.microsoft.com/office/drawing/2014/main" id="{BBE27342-4AB7-4874-B7BF-E9D6638E1D16}"/>
              </a:ext>
            </a:extLst>
          </p:cNvPr>
          <p:cNvSpPr/>
          <p:nvPr/>
        </p:nvSpPr>
        <p:spPr>
          <a:xfrm>
            <a:off x="9434116" y="2645464"/>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65" name="Rectangle 64">
            <a:extLst>
              <a:ext uri="{FF2B5EF4-FFF2-40B4-BE49-F238E27FC236}">
                <a16:creationId xmlns:a16="http://schemas.microsoft.com/office/drawing/2014/main" id="{D538A743-CF99-487C-B292-F7361AB56F1C}"/>
              </a:ext>
            </a:extLst>
          </p:cNvPr>
          <p:cNvSpPr/>
          <p:nvPr/>
        </p:nvSpPr>
        <p:spPr>
          <a:xfrm>
            <a:off x="4495468" y="2645464"/>
            <a:ext cx="2916276"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ea typeface="Open Sans SemiCondensed SemiCon" pitchFamily="2" charset="0"/>
                <a:cs typeface="Open Sans SemiCondensed SemiCon" pitchFamily="2" charset="0"/>
              </a:rPr>
              <a:t>access point</a:t>
            </a:r>
          </a:p>
        </p:txBody>
      </p:sp>
      <p:sp>
        <p:nvSpPr>
          <p:cNvPr id="66" name="TextBox 65">
            <a:extLst>
              <a:ext uri="{FF2B5EF4-FFF2-40B4-BE49-F238E27FC236}">
                <a16:creationId xmlns:a16="http://schemas.microsoft.com/office/drawing/2014/main" id="{05E2D922-FAEC-46F5-8906-39B29D0EA6C4}"/>
              </a:ext>
            </a:extLst>
          </p:cNvPr>
          <p:cNvSpPr txBox="1"/>
          <p:nvPr/>
        </p:nvSpPr>
        <p:spPr>
          <a:xfrm>
            <a:off x="2420527" y="3460863"/>
            <a:ext cx="2268582"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WAN</a:t>
            </a:r>
            <a:endParaRPr lang="zh-CN" altLang="en-US" sz="2400" dirty="0">
              <a:cs typeface="Open Sans SemiCondensed SemiCon" pitchFamily="2" charset="0"/>
            </a:endParaRPr>
          </a:p>
        </p:txBody>
      </p:sp>
      <p:sp>
        <p:nvSpPr>
          <p:cNvPr id="67" name="TextBox 66">
            <a:extLst>
              <a:ext uri="{FF2B5EF4-FFF2-40B4-BE49-F238E27FC236}">
                <a16:creationId xmlns:a16="http://schemas.microsoft.com/office/drawing/2014/main" id="{3C83BB56-E4A4-420A-AEC6-BA3224A69E8F}"/>
              </a:ext>
            </a:extLst>
          </p:cNvPr>
          <p:cNvSpPr txBox="1"/>
          <p:nvPr/>
        </p:nvSpPr>
        <p:spPr>
          <a:xfrm>
            <a:off x="4656957" y="3298753"/>
            <a:ext cx="2916270"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queue</a:t>
            </a:r>
            <a:endParaRPr lang="zh-CN" altLang="en-US" sz="2400" dirty="0">
              <a:cs typeface="Open Sans SemiCondensed SemiCon" pitchFamily="2" charset="0"/>
            </a:endParaRPr>
          </a:p>
        </p:txBody>
      </p:sp>
      <p:sp>
        <p:nvSpPr>
          <p:cNvPr id="68" name="TextBox 67">
            <a:extLst>
              <a:ext uri="{FF2B5EF4-FFF2-40B4-BE49-F238E27FC236}">
                <a16:creationId xmlns:a16="http://schemas.microsoft.com/office/drawing/2014/main" id="{88701914-B0A2-47E4-8ED2-240BAFA704D5}"/>
              </a:ext>
            </a:extLst>
          </p:cNvPr>
          <p:cNvSpPr txBox="1"/>
          <p:nvPr/>
        </p:nvSpPr>
        <p:spPr>
          <a:xfrm>
            <a:off x="5386608" y="2179552"/>
            <a:ext cx="4974439" cy="523220"/>
          </a:xfrm>
          <a:prstGeom prst="rect">
            <a:avLst/>
          </a:prstGeom>
          <a:noFill/>
        </p:spPr>
        <p:txBody>
          <a:bodyPr wrap="none" rtlCol="0">
            <a:spAutoFit/>
          </a:bodyPr>
          <a:lstStyle/>
          <a:p>
            <a:pPr algn="ctr"/>
            <a:r>
              <a:rPr lang="en-US" altLang="zh-CN" sz="2800" dirty="0">
                <a:solidFill>
                  <a:srgbClr val="FF0000"/>
                </a:solidFill>
                <a:cs typeface="Segoe UI" panose="020B0502040204020203" pitchFamily="34" charset="0"/>
              </a:rPr>
              <a:t>inflates when latency increases!</a:t>
            </a:r>
            <a:endParaRPr lang="zh-CN" altLang="en-US" sz="2800" i="1" dirty="0">
              <a:solidFill>
                <a:srgbClr val="FF0000"/>
              </a:solidFill>
              <a:cs typeface="Segoe UI" panose="020B0502040204020203" pitchFamily="34" charset="0"/>
            </a:endParaRPr>
          </a:p>
        </p:txBody>
      </p:sp>
      <p:sp>
        <p:nvSpPr>
          <p:cNvPr id="70" name="TextBox 69">
            <a:extLst>
              <a:ext uri="{FF2B5EF4-FFF2-40B4-BE49-F238E27FC236}">
                <a16:creationId xmlns:a16="http://schemas.microsoft.com/office/drawing/2014/main" id="{D1D2F873-FCB2-4AF4-95D8-2D8CAF6CC166}"/>
              </a:ext>
            </a:extLst>
          </p:cNvPr>
          <p:cNvSpPr txBox="1"/>
          <p:nvPr/>
        </p:nvSpPr>
        <p:spPr>
          <a:xfrm>
            <a:off x="2320767" y="1710000"/>
            <a:ext cx="7550465" cy="523220"/>
          </a:xfrm>
          <a:prstGeom prst="rect">
            <a:avLst/>
          </a:prstGeom>
          <a:noFill/>
        </p:spPr>
        <p:txBody>
          <a:bodyPr wrap="none" rtlCol="0">
            <a:spAutoFit/>
          </a:bodyPr>
          <a:lstStyle/>
          <a:p>
            <a:pPr algn="ctr"/>
            <a:r>
              <a:rPr lang="en-US" altLang="zh-CN" sz="2800" dirty="0">
                <a:cs typeface="Segoe UI" panose="020B0502040204020203" pitchFamily="34" charset="0"/>
              </a:rPr>
              <a:t>The packet to tell the sender is stuck on the way!</a:t>
            </a:r>
            <a:endParaRPr lang="zh-CN" altLang="en-US" sz="2800" i="1" dirty="0">
              <a:solidFill>
                <a:srgbClr val="FF0000"/>
              </a:solidFill>
              <a:cs typeface="Segoe UI" panose="020B0502040204020203" pitchFamily="34" charset="0"/>
            </a:endParaRPr>
          </a:p>
        </p:txBody>
      </p:sp>
      <p:sp>
        <p:nvSpPr>
          <p:cNvPr id="71" name="TextBox 70">
            <a:extLst>
              <a:ext uri="{FF2B5EF4-FFF2-40B4-BE49-F238E27FC236}">
                <a16:creationId xmlns:a16="http://schemas.microsoft.com/office/drawing/2014/main" id="{DB7AF792-4AA6-4970-ACCC-8D710DD399A9}"/>
              </a:ext>
            </a:extLst>
          </p:cNvPr>
          <p:cNvSpPr txBox="1"/>
          <p:nvPr/>
        </p:nvSpPr>
        <p:spPr>
          <a:xfrm>
            <a:off x="4189671" y="2181660"/>
            <a:ext cx="3837910" cy="523220"/>
          </a:xfrm>
          <a:prstGeom prst="rect">
            <a:avLst/>
          </a:prstGeom>
          <a:noFill/>
        </p:spPr>
        <p:txBody>
          <a:bodyPr wrap="none" rtlCol="0">
            <a:spAutoFit/>
          </a:bodyPr>
          <a:lstStyle/>
          <a:p>
            <a:pPr algn="ctr"/>
            <a:r>
              <a:rPr lang="en-US" altLang="zh-CN" sz="2800" dirty="0">
                <a:solidFill>
                  <a:schemeClr val="accent1"/>
                </a:solidFill>
                <a:cs typeface="Segoe UI" panose="020B0502040204020203" pitchFamily="34" charset="0"/>
              </a:rPr>
              <a:t>Congestion control loop</a:t>
            </a:r>
            <a:endParaRPr lang="zh-CN" altLang="en-US" sz="2800" i="1" dirty="0">
              <a:solidFill>
                <a:schemeClr val="accent1"/>
              </a:solidFill>
              <a:cs typeface="Segoe UI" panose="020B0502040204020203" pitchFamily="34" charset="0"/>
            </a:endParaRPr>
          </a:p>
        </p:txBody>
      </p:sp>
      <p:sp>
        <p:nvSpPr>
          <p:cNvPr id="87" name="TextBox 86">
            <a:extLst>
              <a:ext uri="{FF2B5EF4-FFF2-40B4-BE49-F238E27FC236}">
                <a16:creationId xmlns:a16="http://schemas.microsoft.com/office/drawing/2014/main" id="{78567BA1-A1BF-4E86-8043-5E45E0CE1383}"/>
              </a:ext>
            </a:extLst>
          </p:cNvPr>
          <p:cNvSpPr txBox="1"/>
          <p:nvPr/>
        </p:nvSpPr>
        <p:spPr>
          <a:xfrm>
            <a:off x="1801841" y="5334480"/>
            <a:ext cx="8400055" cy="954107"/>
          </a:xfrm>
          <a:prstGeom prst="rect">
            <a:avLst/>
          </a:prstGeom>
          <a:noFill/>
        </p:spPr>
        <p:txBody>
          <a:bodyPr wrap="none" rtlCol="0">
            <a:spAutoFit/>
          </a:bodyPr>
          <a:lstStyle/>
          <a:p>
            <a:pPr algn="ctr"/>
            <a:r>
              <a:rPr lang="en-US" altLang="zh-CN" sz="2800" dirty="0">
                <a:solidFill>
                  <a:srgbClr val="FF0000"/>
                </a:solidFill>
                <a:cs typeface="Segoe UI" panose="020B0502040204020203" pitchFamily="34" charset="0"/>
              </a:rPr>
              <a:t>Congestion control could not solve the problem itself! </a:t>
            </a:r>
          </a:p>
          <a:p>
            <a:pPr algn="ctr"/>
            <a:r>
              <a:rPr lang="en-US" altLang="zh-CN" sz="2800" dirty="0">
                <a:cs typeface="Segoe UI" panose="020B0502040204020203" pitchFamily="34" charset="0"/>
              </a:rPr>
              <a:t>How could senders get congestion signals faster?</a:t>
            </a:r>
            <a:endParaRPr lang="zh-CN" altLang="en-US" sz="2800" i="1" dirty="0">
              <a:cs typeface="Segoe UI" panose="020B0502040204020203" pitchFamily="34" charset="0"/>
            </a:endParaRPr>
          </a:p>
        </p:txBody>
      </p:sp>
    </p:spTree>
    <p:extLst>
      <p:ext uri="{BB962C8B-B14F-4D97-AF65-F5344CB8AC3E}">
        <p14:creationId xmlns:p14="http://schemas.microsoft.com/office/powerpoint/2010/main" val="93165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left)">
                                      <p:cBhvr>
                                        <p:cTn id="55" dur="500"/>
                                        <p:tgtEl>
                                          <p:spTgt spid="42"/>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right)">
                                      <p:cBhvr>
                                        <p:cTn id="59" dur="500"/>
                                        <p:tgtEl>
                                          <p:spTgt spid="41"/>
                                        </p:tgtEl>
                                      </p:cBhvr>
                                    </p:animEffect>
                                  </p:childTnLst>
                                </p:cTn>
                              </p:par>
                            </p:childTnLst>
                          </p:cTn>
                        </p:par>
                        <p:par>
                          <p:cTn id="60" fill="hold">
                            <p:stCondLst>
                              <p:cond delay="6000"/>
                            </p:stCondLst>
                            <p:childTnLst>
                              <p:par>
                                <p:cTn id="61" presetID="22" presetClass="entr" presetSubtype="2"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right)">
                                      <p:cBhvr>
                                        <p:cTn id="63" dur="500"/>
                                        <p:tgtEl>
                                          <p:spTgt spid="43"/>
                                        </p:tgtEl>
                                      </p:cBhvr>
                                    </p:animEffect>
                                  </p:childTnLst>
                                </p:cTn>
                              </p:par>
                            </p:childTnLst>
                          </p:cTn>
                        </p:par>
                        <p:par>
                          <p:cTn id="64" fill="hold">
                            <p:stCondLst>
                              <p:cond delay="6500"/>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childTnLst>
                          </p:cTn>
                        </p:par>
                        <p:par>
                          <p:cTn id="68" fill="hold">
                            <p:stCondLst>
                              <p:cond delay="7000"/>
                            </p:stCondLst>
                            <p:childTnLst>
                              <p:par>
                                <p:cTn id="69" presetID="22" presetClass="entr" presetSubtype="2" fill="hold"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right)">
                                      <p:cBhvr>
                                        <p:cTn id="71" dur="500"/>
                                        <p:tgtEl>
                                          <p:spTgt spid="57"/>
                                        </p:tgtEl>
                                      </p:cBhvr>
                                    </p:animEffect>
                                  </p:childTnLst>
                                </p:cTn>
                              </p:par>
                            </p:childTnLst>
                          </p:cTn>
                        </p:par>
                        <p:par>
                          <p:cTn id="72" fill="hold">
                            <p:stCondLst>
                              <p:cond delay="7500"/>
                            </p:stCondLst>
                            <p:childTnLst>
                              <p:par>
                                <p:cTn id="73" presetID="22" presetClass="entr" presetSubtype="2"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right)">
                                      <p:cBhvr>
                                        <p:cTn id="75" dur="500"/>
                                        <p:tgtEl>
                                          <p:spTgt spid="5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500"/>
                                        <p:tgtEl>
                                          <p:spTgt spid="3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wipe(left)">
                                      <p:cBhvr>
                                        <p:cTn id="91" dur="500"/>
                                        <p:tgtEl>
                                          <p:spTgt spid="61"/>
                                        </p:tgtEl>
                                      </p:cBhvr>
                                    </p:animEffect>
                                  </p:childTnLst>
                                </p:cTn>
                              </p:par>
                            </p:childTnLst>
                          </p:cTn>
                        </p:par>
                        <p:par>
                          <p:cTn id="92" fill="hold">
                            <p:stCondLst>
                              <p:cond delay="500"/>
                            </p:stCondLst>
                            <p:childTnLst>
                              <p:par>
                                <p:cTn id="93" presetID="22" presetClass="entr" presetSubtype="8"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left)">
                                      <p:cBhvr>
                                        <p:cTn id="95" dur="500"/>
                                        <p:tgtEl>
                                          <p:spTgt spid="62"/>
                                        </p:tgtEl>
                                      </p:cBhvr>
                                    </p:animEffect>
                                  </p:childTnLst>
                                </p:cTn>
                              </p:par>
                            </p:childTnLst>
                          </p:cTn>
                        </p:par>
                        <p:par>
                          <p:cTn id="96" fill="hold">
                            <p:stCondLst>
                              <p:cond delay="1000"/>
                            </p:stCondLst>
                            <p:childTnLst>
                              <p:par>
                                <p:cTn id="97" presetID="22" presetClass="entr" presetSubtype="8"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left)">
                                      <p:cBhvr>
                                        <p:cTn id="99" dur="500"/>
                                        <p:tgtEl>
                                          <p:spTgt spid="60"/>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additive="base">
                                        <p:cTn id="104" dur="500"/>
                                        <p:tgtEl>
                                          <p:spTgt spid="35"/>
                                        </p:tgtEl>
                                        <p:attrNameLst>
                                          <p:attrName>ppt_x</p:attrName>
                                        </p:attrNameLst>
                                      </p:cBhvr>
                                      <p:tavLst>
                                        <p:tav tm="0">
                                          <p:val>
                                            <p:strVal val="#ppt_x-#ppt_w*1.125000"/>
                                          </p:val>
                                        </p:tav>
                                        <p:tav tm="100000">
                                          <p:val>
                                            <p:strVal val="#ppt_x"/>
                                          </p:val>
                                        </p:tav>
                                      </p:tavLst>
                                    </p:anim>
                                    <p:animEffect transition="in" filter="wipe(right)">
                                      <p:cBhvr>
                                        <p:cTn id="105" dur="500"/>
                                        <p:tgtEl>
                                          <p:spTgt spid="35"/>
                                        </p:tgtEl>
                                      </p:cBhvr>
                                    </p:animEffect>
                                  </p:childTnLst>
                                </p:cTn>
                              </p:par>
                            </p:childTnLst>
                          </p:cTn>
                        </p:par>
                        <p:par>
                          <p:cTn id="106" fill="hold">
                            <p:stCondLst>
                              <p:cond delay="500"/>
                            </p:stCondLst>
                            <p:childTnLst>
                              <p:par>
                                <p:cTn id="107" presetID="22" presetClass="entr" presetSubtype="8"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wipe(left)">
                                      <p:cBhvr>
                                        <p:cTn id="109" dur="500"/>
                                        <p:tgtEl>
                                          <p:spTgt spid="70"/>
                                        </p:tgtEl>
                                      </p:cBhvr>
                                    </p:animEffect>
                                  </p:childTnLst>
                                </p:cTn>
                              </p:par>
                            </p:childTnLst>
                          </p:cTn>
                        </p:par>
                      </p:childTnLst>
                    </p:cTn>
                  </p:par>
                  <p:par>
                    <p:cTn id="110" fill="hold">
                      <p:stCondLst>
                        <p:cond delay="indefinite"/>
                      </p:stCondLst>
                      <p:childTnLst>
                        <p:par>
                          <p:cTn id="111" fill="hold">
                            <p:stCondLst>
                              <p:cond delay="0"/>
                            </p:stCondLst>
                            <p:childTnLst>
                              <p:par>
                                <p:cTn id="112" presetID="7" presetClass="emph" presetSubtype="2" fill="hold" nodeType="clickEffect">
                                  <p:stCondLst>
                                    <p:cond delay="0"/>
                                  </p:stCondLst>
                                  <p:childTnLst>
                                    <p:animClr clrSpc="rgb" dir="cw">
                                      <p:cBhvr>
                                        <p:cTn id="113" dur="500" fill="hold"/>
                                        <p:tgtEl>
                                          <p:spTgt spid="37"/>
                                        </p:tgtEl>
                                        <p:attrNameLst>
                                          <p:attrName>stroke.color</p:attrName>
                                        </p:attrNameLst>
                                      </p:cBhvr>
                                      <p:to>
                                        <a:srgbClr val="4472C4"/>
                                      </p:to>
                                    </p:animClr>
                                    <p:set>
                                      <p:cBhvr>
                                        <p:cTn id="114" dur="500" fill="hold"/>
                                        <p:tgtEl>
                                          <p:spTgt spid="37"/>
                                        </p:tgtEl>
                                        <p:attrNameLst>
                                          <p:attrName>stroke.on</p:attrName>
                                        </p:attrNameLst>
                                      </p:cBhvr>
                                      <p:to>
                                        <p:strVal val="true"/>
                                      </p:to>
                                    </p:set>
                                  </p:childTnLst>
                                </p:cTn>
                              </p:par>
                              <p:par>
                                <p:cTn id="115" presetID="22" presetClass="entr" presetSubtype="8" fill="hold"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wipe(left)">
                                      <p:cBhvr>
                                        <p:cTn id="117" dur="500"/>
                                        <p:tgtEl>
                                          <p:spTgt spid="37"/>
                                        </p:tgtEl>
                                      </p:cBhvr>
                                    </p:animEffect>
                                  </p:childTnLst>
                                </p:cTn>
                              </p:par>
                            </p:childTnLst>
                          </p:cTn>
                        </p:par>
                        <p:par>
                          <p:cTn id="118" fill="hold">
                            <p:stCondLst>
                              <p:cond delay="500"/>
                            </p:stCondLst>
                            <p:childTnLst>
                              <p:par>
                                <p:cTn id="119" presetID="7" presetClass="emph" presetSubtype="2" fill="hold" nodeType="afterEffect">
                                  <p:stCondLst>
                                    <p:cond delay="0"/>
                                  </p:stCondLst>
                                  <p:childTnLst>
                                    <p:animClr clrSpc="rgb" dir="cw">
                                      <p:cBhvr>
                                        <p:cTn id="120" dur="500" fill="hold"/>
                                        <p:tgtEl>
                                          <p:spTgt spid="40"/>
                                        </p:tgtEl>
                                        <p:attrNameLst>
                                          <p:attrName>stroke.color</p:attrName>
                                        </p:attrNameLst>
                                      </p:cBhvr>
                                      <p:to>
                                        <a:srgbClr val="4472C4"/>
                                      </p:to>
                                    </p:animClr>
                                    <p:set>
                                      <p:cBhvr>
                                        <p:cTn id="121" dur="500" fill="hold"/>
                                        <p:tgtEl>
                                          <p:spTgt spid="40"/>
                                        </p:tgtEl>
                                        <p:attrNameLst>
                                          <p:attrName>stroke.on</p:attrName>
                                        </p:attrNameLst>
                                      </p:cBhvr>
                                      <p:to>
                                        <p:strVal val="true"/>
                                      </p:to>
                                    </p:set>
                                  </p:childTnLst>
                                </p:cTn>
                              </p:par>
                              <p:par>
                                <p:cTn id="122" presetID="22" presetClass="entr" presetSubtype="8" fill="hold"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wipe(left)">
                                      <p:cBhvr>
                                        <p:cTn id="124" dur="500"/>
                                        <p:tgtEl>
                                          <p:spTgt spid="40"/>
                                        </p:tgtEl>
                                      </p:cBhvr>
                                    </p:animEffect>
                                  </p:childTnLst>
                                </p:cTn>
                              </p:par>
                            </p:childTnLst>
                          </p:cTn>
                        </p:par>
                        <p:par>
                          <p:cTn id="125" fill="hold">
                            <p:stCondLst>
                              <p:cond delay="1000"/>
                            </p:stCondLst>
                            <p:childTnLst>
                              <p:par>
                                <p:cTn id="126" presetID="7" presetClass="emph" presetSubtype="2" fill="hold" nodeType="afterEffect">
                                  <p:stCondLst>
                                    <p:cond delay="0"/>
                                  </p:stCondLst>
                                  <p:childTnLst>
                                    <p:animClr clrSpc="rgb" dir="cw">
                                      <p:cBhvr>
                                        <p:cTn id="127" dur="500" fill="hold"/>
                                        <p:tgtEl>
                                          <p:spTgt spid="41"/>
                                        </p:tgtEl>
                                        <p:attrNameLst>
                                          <p:attrName>stroke.color</p:attrName>
                                        </p:attrNameLst>
                                      </p:cBhvr>
                                      <p:to>
                                        <a:srgbClr val="4472C4"/>
                                      </p:to>
                                    </p:animClr>
                                    <p:set>
                                      <p:cBhvr>
                                        <p:cTn id="128" dur="500" fill="hold"/>
                                        <p:tgtEl>
                                          <p:spTgt spid="41"/>
                                        </p:tgtEl>
                                        <p:attrNameLst>
                                          <p:attrName>stroke.on</p:attrName>
                                        </p:attrNameLst>
                                      </p:cBhvr>
                                      <p:to>
                                        <p:strVal val="true"/>
                                      </p:to>
                                    </p:set>
                                  </p:childTnLst>
                                </p:cTn>
                              </p:par>
                              <p:par>
                                <p:cTn id="129" presetID="22" presetClass="entr" presetSubtype="2" fill="hold" nodeType="with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wipe(right)">
                                      <p:cBhvr>
                                        <p:cTn id="131" dur="500"/>
                                        <p:tgtEl>
                                          <p:spTgt spid="41"/>
                                        </p:tgtEl>
                                      </p:cBhvr>
                                    </p:animEffect>
                                  </p:childTnLst>
                                </p:cTn>
                              </p:par>
                            </p:childTnLst>
                          </p:cTn>
                        </p:par>
                        <p:par>
                          <p:cTn id="132" fill="hold">
                            <p:stCondLst>
                              <p:cond delay="1500"/>
                            </p:stCondLst>
                            <p:childTnLst>
                              <p:par>
                                <p:cTn id="133" presetID="7" presetClass="emph" presetSubtype="2" fill="hold" nodeType="afterEffect">
                                  <p:stCondLst>
                                    <p:cond delay="0"/>
                                  </p:stCondLst>
                                  <p:childTnLst>
                                    <p:animClr clrSpc="rgb" dir="cw">
                                      <p:cBhvr>
                                        <p:cTn id="134" dur="500" fill="hold"/>
                                        <p:tgtEl>
                                          <p:spTgt spid="44"/>
                                        </p:tgtEl>
                                        <p:attrNameLst>
                                          <p:attrName>stroke.color</p:attrName>
                                        </p:attrNameLst>
                                      </p:cBhvr>
                                      <p:to>
                                        <a:srgbClr val="4472C4"/>
                                      </p:to>
                                    </p:animClr>
                                    <p:set>
                                      <p:cBhvr>
                                        <p:cTn id="135" dur="500" fill="hold"/>
                                        <p:tgtEl>
                                          <p:spTgt spid="44"/>
                                        </p:tgtEl>
                                        <p:attrNameLst>
                                          <p:attrName>stroke.on</p:attrName>
                                        </p:attrNameLst>
                                      </p:cBhvr>
                                      <p:to>
                                        <p:strVal val="true"/>
                                      </p:to>
                                    </p:set>
                                  </p:childTnLst>
                                </p:cTn>
                              </p:par>
                              <p:par>
                                <p:cTn id="136" presetID="22" presetClass="entr" presetSubtype="2" fill="hold" nodeType="withEffect">
                                  <p:stCondLst>
                                    <p:cond delay="0"/>
                                  </p:stCondLst>
                                  <p:childTnLst>
                                    <p:set>
                                      <p:cBhvr>
                                        <p:cTn id="137" dur="1" fill="hold">
                                          <p:stCondLst>
                                            <p:cond delay="0"/>
                                          </p:stCondLst>
                                        </p:cTn>
                                        <p:tgtEl>
                                          <p:spTgt spid="44"/>
                                        </p:tgtEl>
                                        <p:attrNameLst>
                                          <p:attrName>style.visibility</p:attrName>
                                        </p:attrNameLst>
                                      </p:cBhvr>
                                      <p:to>
                                        <p:strVal val="visible"/>
                                      </p:to>
                                    </p:set>
                                    <p:animEffect transition="in" filter="wipe(right)">
                                      <p:cBhvr>
                                        <p:cTn id="138" dur="500"/>
                                        <p:tgtEl>
                                          <p:spTgt spid="44"/>
                                        </p:tgtEl>
                                      </p:cBhvr>
                                    </p:animEffect>
                                  </p:childTnLst>
                                </p:cTn>
                              </p:par>
                            </p:childTnLst>
                          </p:cTn>
                        </p:par>
                        <p:par>
                          <p:cTn id="139" fill="hold">
                            <p:stCondLst>
                              <p:cond delay="2000"/>
                            </p:stCondLst>
                            <p:childTnLst>
                              <p:par>
                                <p:cTn id="140" presetID="7" presetClass="emph" presetSubtype="2" fill="hold" nodeType="afterEffect">
                                  <p:stCondLst>
                                    <p:cond delay="0"/>
                                  </p:stCondLst>
                                  <p:childTnLst>
                                    <p:animClr clrSpc="rgb" dir="cw">
                                      <p:cBhvr>
                                        <p:cTn id="141" dur="500" fill="hold"/>
                                        <p:tgtEl>
                                          <p:spTgt spid="57"/>
                                        </p:tgtEl>
                                        <p:attrNameLst>
                                          <p:attrName>stroke.color</p:attrName>
                                        </p:attrNameLst>
                                      </p:cBhvr>
                                      <p:to>
                                        <a:srgbClr val="4472C4"/>
                                      </p:to>
                                    </p:animClr>
                                    <p:set>
                                      <p:cBhvr>
                                        <p:cTn id="142" dur="500" fill="hold"/>
                                        <p:tgtEl>
                                          <p:spTgt spid="57"/>
                                        </p:tgtEl>
                                        <p:attrNameLst>
                                          <p:attrName>stroke.on</p:attrName>
                                        </p:attrNameLst>
                                      </p:cBhvr>
                                      <p:to>
                                        <p:strVal val="true"/>
                                      </p:to>
                                    </p:set>
                                  </p:childTnLst>
                                </p:cTn>
                              </p:par>
                              <p:par>
                                <p:cTn id="143" presetID="22" presetClass="entr" presetSubtype="2" fill="hold"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wipe(right)">
                                      <p:cBhvr>
                                        <p:cTn id="145" dur="500"/>
                                        <p:tgtEl>
                                          <p:spTgt spid="57"/>
                                        </p:tgtEl>
                                      </p:cBhvr>
                                    </p:animEffect>
                                  </p:childTnLst>
                                </p:cTn>
                              </p:par>
                            </p:childTnLst>
                          </p:cTn>
                        </p:par>
                        <p:par>
                          <p:cTn id="146" fill="hold">
                            <p:stCondLst>
                              <p:cond delay="2500"/>
                            </p:stCondLst>
                            <p:childTnLst>
                              <p:par>
                                <p:cTn id="147" presetID="22" presetClass="entr" presetSubtype="8" fill="hold" grpId="0" nodeType="afterEffect">
                                  <p:stCondLst>
                                    <p:cond delay="0"/>
                                  </p:stCondLst>
                                  <p:childTnLst>
                                    <p:set>
                                      <p:cBhvr>
                                        <p:cTn id="148" dur="1" fill="hold">
                                          <p:stCondLst>
                                            <p:cond delay="0"/>
                                          </p:stCondLst>
                                        </p:cTn>
                                        <p:tgtEl>
                                          <p:spTgt spid="71"/>
                                        </p:tgtEl>
                                        <p:attrNameLst>
                                          <p:attrName>style.visibility</p:attrName>
                                        </p:attrNameLst>
                                      </p:cBhvr>
                                      <p:to>
                                        <p:strVal val="visible"/>
                                      </p:to>
                                    </p:set>
                                    <p:animEffect transition="in" filter="wipe(left)">
                                      <p:cBhvr>
                                        <p:cTn id="149" dur="500"/>
                                        <p:tgtEl>
                                          <p:spTgt spid="71"/>
                                        </p:tgtEl>
                                      </p:cBhvr>
                                    </p:animEffect>
                                  </p:childTnLst>
                                </p:cTn>
                              </p:par>
                            </p:childTnLst>
                          </p:cTn>
                        </p:par>
                      </p:childTnLst>
                    </p:cTn>
                  </p:par>
                  <p:par>
                    <p:cTn id="150" fill="hold">
                      <p:stCondLst>
                        <p:cond delay="indefinite"/>
                      </p:stCondLst>
                      <p:childTnLst>
                        <p:par>
                          <p:cTn id="151" fill="hold">
                            <p:stCondLst>
                              <p:cond delay="0"/>
                            </p:stCondLst>
                            <p:childTnLst>
                              <p:par>
                                <p:cTn id="152" presetID="7" presetClass="emph" presetSubtype="2" fill="hold" nodeType="clickEffect">
                                  <p:stCondLst>
                                    <p:cond delay="0"/>
                                  </p:stCondLst>
                                  <p:childTnLst>
                                    <p:animClr clrSpc="rgb" dir="cw">
                                      <p:cBhvr>
                                        <p:cTn id="153" dur="500" fill="hold"/>
                                        <p:tgtEl>
                                          <p:spTgt spid="37"/>
                                        </p:tgtEl>
                                        <p:attrNameLst>
                                          <p:attrName>stroke.color</p:attrName>
                                        </p:attrNameLst>
                                      </p:cBhvr>
                                      <p:to>
                                        <a:srgbClr val="FF0000"/>
                                      </p:to>
                                    </p:animClr>
                                    <p:set>
                                      <p:cBhvr>
                                        <p:cTn id="154" dur="500" fill="hold"/>
                                        <p:tgtEl>
                                          <p:spTgt spid="37"/>
                                        </p:tgtEl>
                                        <p:attrNameLst>
                                          <p:attrName>stroke.on</p:attrName>
                                        </p:attrNameLst>
                                      </p:cBhvr>
                                      <p:to>
                                        <p:strVal val="true"/>
                                      </p:to>
                                    </p:set>
                                  </p:childTnLst>
                                </p:cTn>
                              </p:par>
                              <p:par>
                                <p:cTn id="155" presetID="22" presetClass="entr" presetSubtype="8" fill="hold" nodeType="withEffect">
                                  <p:stCondLst>
                                    <p:cond delay="0"/>
                                  </p:stCondLst>
                                  <p:childTnLst>
                                    <p:set>
                                      <p:cBhvr>
                                        <p:cTn id="156" dur="1" fill="hold">
                                          <p:stCondLst>
                                            <p:cond delay="0"/>
                                          </p:stCondLst>
                                        </p:cTn>
                                        <p:tgtEl>
                                          <p:spTgt spid="37"/>
                                        </p:tgtEl>
                                        <p:attrNameLst>
                                          <p:attrName>style.visibility</p:attrName>
                                        </p:attrNameLst>
                                      </p:cBhvr>
                                      <p:to>
                                        <p:strVal val="visible"/>
                                      </p:to>
                                    </p:set>
                                    <p:animEffect transition="in" filter="wipe(left)">
                                      <p:cBhvr>
                                        <p:cTn id="157" dur="500"/>
                                        <p:tgtEl>
                                          <p:spTgt spid="37"/>
                                        </p:tgtEl>
                                      </p:cBhvr>
                                    </p:animEffect>
                                  </p:childTnLst>
                                </p:cTn>
                              </p:par>
                            </p:childTnLst>
                          </p:cTn>
                        </p:par>
                        <p:par>
                          <p:cTn id="158" fill="hold">
                            <p:stCondLst>
                              <p:cond delay="500"/>
                            </p:stCondLst>
                            <p:childTnLst>
                              <p:par>
                                <p:cTn id="159" presetID="3" presetClass="emph" presetSubtype="2" fill="hold" grpId="1" nodeType="afterEffect">
                                  <p:stCondLst>
                                    <p:cond delay="0"/>
                                  </p:stCondLst>
                                  <p:childTnLst>
                                    <p:animClr clrSpc="rgb" dir="cw">
                                      <p:cBhvr override="childStyle">
                                        <p:cTn id="160" dur="500" fill="hold"/>
                                        <p:tgtEl>
                                          <p:spTgt spid="67"/>
                                        </p:tgtEl>
                                        <p:attrNameLst>
                                          <p:attrName>style.color</p:attrName>
                                        </p:attrNameLst>
                                      </p:cBhvr>
                                      <p:to>
                                        <a:srgbClr val="FF0000"/>
                                      </p:to>
                                    </p:animClr>
                                  </p:childTnLst>
                                </p:cTn>
                              </p:par>
                            </p:childTnLst>
                          </p:cTn>
                        </p:par>
                        <p:par>
                          <p:cTn id="161" fill="hold">
                            <p:stCondLst>
                              <p:cond delay="1000"/>
                            </p:stCondLst>
                            <p:childTnLst>
                              <p:par>
                                <p:cTn id="162" presetID="7" presetClass="emph" presetSubtype="2" fill="hold" nodeType="afterEffect">
                                  <p:stCondLst>
                                    <p:cond delay="0"/>
                                  </p:stCondLst>
                                  <p:childTnLst>
                                    <p:animClr clrSpc="rgb" dir="cw">
                                      <p:cBhvr>
                                        <p:cTn id="163" dur="500" fill="hold"/>
                                        <p:tgtEl>
                                          <p:spTgt spid="40"/>
                                        </p:tgtEl>
                                        <p:attrNameLst>
                                          <p:attrName>stroke.color</p:attrName>
                                        </p:attrNameLst>
                                      </p:cBhvr>
                                      <p:to>
                                        <a:srgbClr val="FF0000"/>
                                      </p:to>
                                    </p:animClr>
                                    <p:set>
                                      <p:cBhvr>
                                        <p:cTn id="164" dur="500" fill="hold"/>
                                        <p:tgtEl>
                                          <p:spTgt spid="40"/>
                                        </p:tgtEl>
                                        <p:attrNameLst>
                                          <p:attrName>stroke.on</p:attrName>
                                        </p:attrNameLst>
                                      </p:cBhvr>
                                      <p:to>
                                        <p:strVal val="true"/>
                                      </p:to>
                                    </p:set>
                                  </p:childTnLst>
                                </p:cTn>
                              </p:par>
                              <p:par>
                                <p:cTn id="165" presetID="22" presetClass="entr" presetSubtype="8" fill="hold" nodeType="withEffect">
                                  <p:stCondLst>
                                    <p:cond delay="0"/>
                                  </p:stCondLst>
                                  <p:childTnLst>
                                    <p:set>
                                      <p:cBhvr>
                                        <p:cTn id="166" dur="1" fill="hold">
                                          <p:stCondLst>
                                            <p:cond delay="0"/>
                                          </p:stCondLst>
                                        </p:cTn>
                                        <p:tgtEl>
                                          <p:spTgt spid="40"/>
                                        </p:tgtEl>
                                        <p:attrNameLst>
                                          <p:attrName>style.visibility</p:attrName>
                                        </p:attrNameLst>
                                      </p:cBhvr>
                                      <p:to>
                                        <p:strVal val="visible"/>
                                      </p:to>
                                    </p:set>
                                    <p:animEffect transition="in" filter="wipe(left)">
                                      <p:cBhvr>
                                        <p:cTn id="167" dur="500"/>
                                        <p:tgtEl>
                                          <p:spTgt spid="40"/>
                                        </p:tgtEl>
                                      </p:cBhvr>
                                    </p:animEffect>
                                  </p:childTnLst>
                                </p:cTn>
                              </p:par>
                            </p:childTnLst>
                          </p:cTn>
                        </p:par>
                        <p:par>
                          <p:cTn id="168" fill="hold">
                            <p:stCondLst>
                              <p:cond delay="1500"/>
                            </p:stCondLst>
                            <p:childTnLst>
                              <p:par>
                                <p:cTn id="169" presetID="3" presetClass="emph" presetSubtype="2" fill="hold" grpId="1" nodeType="afterEffect">
                                  <p:stCondLst>
                                    <p:cond delay="0"/>
                                  </p:stCondLst>
                                  <p:childTnLst>
                                    <p:animClr clrSpc="rgb" dir="cw">
                                      <p:cBhvr override="childStyle">
                                        <p:cTn id="170" dur="500" fill="hold"/>
                                        <p:tgtEl>
                                          <p:spTgt spid="42"/>
                                        </p:tgtEl>
                                        <p:attrNameLst>
                                          <p:attrName>style.color</p:attrName>
                                        </p:attrNameLst>
                                      </p:cBhvr>
                                      <p:to>
                                        <a:srgbClr val="FF0000"/>
                                      </p:to>
                                    </p:animClr>
                                  </p:childTnLst>
                                </p:cTn>
                              </p:par>
                            </p:childTnLst>
                          </p:cTn>
                        </p:par>
                        <p:par>
                          <p:cTn id="171" fill="hold">
                            <p:stCondLst>
                              <p:cond delay="2000"/>
                            </p:stCondLst>
                            <p:childTnLst>
                              <p:par>
                                <p:cTn id="172" presetID="7" presetClass="emph" presetSubtype="2" fill="hold" nodeType="afterEffect">
                                  <p:stCondLst>
                                    <p:cond delay="0"/>
                                  </p:stCondLst>
                                  <p:childTnLst>
                                    <p:animClr clrSpc="rgb" dir="cw">
                                      <p:cBhvr>
                                        <p:cTn id="173" dur="500" fill="hold"/>
                                        <p:tgtEl>
                                          <p:spTgt spid="41"/>
                                        </p:tgtEl>
                                        <p:attrNameLst>
                                          <p:attrName>stroke.color</p:attrName>
                                        </p:attrNameLst>
                                      </p:cBhvr>
                                      <p:to>
                                        <a:srgbClr val="FF0000"/>
                                      </p:to>
                                    </p:animClr>
                                    <p:set>
                                      <p:cBhvr>
                                        <p:cTn id="174" dur="500" fill="hold"/>
                                        <p:tgtEl>
                                          <p:spTgt spid="41"/>
                                        </p:tgtEl>
                                        <p:attrNameLst>
                                          <p:attrName>stroke.on</p:attrName>
                                        </p:attrNameLst>
                                      </p:cBhvr>
                                      <p:to>
                                        <p:strVal val="true"/>
                                      </p:to>
                                    </p:set>
                                  </p:childTnLst>
                                </p:cTn>
                              </p:par>
                              <p:par>
                                <p:cTn id="175" presetID="22" presetClass="entr" presetSubtype="2" fill="hold" nodeType="withEffect">
                                  <p:stCondLst>
                                    <p:cond delay="0"/>
                                  </p:stCondLst>
                                  <p:childTnLst>
                                    <p:set>
                                      <p:cBhvr>
                                        <p:cTn id="176" dur="1" fill="hold">
                                          <p:stCondLst>
                                            <p:cond delay="0"/>
                                          </p:stCondLst>
                                        </p:cTn>
                                        <p:tgtEl>
                                          <p:spTgt spid="41"/>
                                        </p:tgtEl>
                                        <p:attrNameLst>
                                          <p:attrName>style.visibility</p:attrName>
                                        </p:attrNameLst>
                                      </p:cBhvr>
                                      <p:to>
                                        <p:strVal val="visible"/>
                                      </p:to>
                                    </p:set>
                                    <p:animEffect transition="in" filter="wipe(right)">
                                      <p:cBhvr>
                                        <p:cTn id="177" dur="500"/>
                                        <p:tgtEl>
                                          <p:spTgt spid="41"/>
                                        </p:tgtEl>
                                      </p:cBhvr>
                                    </p:animEffect>
                                  </p:childTnLst>
                                </p:cTn>
                              </p:par>
                            </p:childTnLst>
                          </p:cTn>
                        </p:par>
                        <p:par>
                          <p:cTn id="178" fill="hold">
                            <p:stCondLst>
                              <p:cond delay="2500"/>
                            </p:stCondLst>
                            <p:childTnLst>
                              <p:par>
                                <p:cTn id="179" presetID="3" presetClass="emph" presetSubtype="2" fill="hold" grpId="1" nodeType="afterEffect">
                                  <p:stCondLst>
                                    <p:cond delay="0"/>
                                  </p:stCondLst>
                                  <p:childTnLst>
                                    <p:animClr clrSpc="rgb" dir="cw">
                                      <p:cBhvr override="childStyle">
                                        <p:cTn id="180" dur="500" fill="hold"/>
                                        <p:tgtEl>
                                          <p:spTgt spid="43"/>
                                        </p:tgtEl>
                                        <p:attrNameLst>
                                          <p:attrName>style.color</p:attrName>
                                        </p:attrNameLst>
                                      </p:cBhvr>
                                      <p:to>
                                        <a:srgbClr val="FF0000"/>
                                      </p:to>
                                    </p:animClr>
                                  </p:childTnLst>
                                </p:cTn>
                              </p:par>
                            </p:childTnLst>
                          </p:cTn>
                        </p:par>
                      </p:childTnLst>
                    </p:cTn>
                  </p:par>
                  <p:par>
                    <p:cTn id="181" fill="hold">
                      <p:stCondLst>
                        <p:cond delay="indefinite"/>
                      </p:stCondLst>
                      <p:childTnLst>
                        <p:par>
                          <p:cTn id="182" fill="hold">
                            <p:stCondLst>
                              <p:cond delay="0"/>
                            </p:stCondLst>
                            <p:childTnLst>
                              <p:par>
                                <p:cTn id="183" presetID="35" presetClass="path" presetSubtype="0" accel="50000" decel="50000" fill="hold" grpId="1" nodeType="clickEffect">
                                  <p:stCondLst>
                                    <p:cond delay="0"/>
                                  </p:stCondLst>
                                  <p:childTnLst>
                                    <p:animMotion origin="layout" path="M -1.66667E-6 0 L -0.20651 -0.00162 " pathEditMode="relative" rAng="0" ptsTypes="AA">
                                      <p:cBhvr>
                                        <p:cTn id="184" dur="500" fill="hold"/>
                                        <p:tgtEl>
                                          <p:spTgt spid="71"/>
                                        </p:tgtEl>
                                        <p:attrNameLst>
                                          <p:attrName>ppt_x</p:attrName>
                                          <p:attrName>ppt_y</p:attrName>
                                        </p:attrNameLst>
                                      </p:cBhvr>
                                      <p:rCtr x="-10326" y="-93"/>
                                    </p:animMotion>
                                  </p:childTnLst>
                                </p:cTn>
                              </p:par>
                              <p:par>
                                <p:cTn id="185" presetID="3" presetClass="emph" presetSubtype="2" fill="hold" grpId="2" nodeType="withEffect">
                                  <p:stCondLst>
                                    <p:cond delay="0"/>
                                  </p:stCondLst>
                                  <p:childTnLst>
                                    <p:animClr clrSpc="rgb" dir="cw">
                                      <p:cBhvr override="childStyle">
                                        <p:cTn id="186" dur="500" fill="hold"/>
                                        <p:tgtEl>
                                          <p:spTgt spid="71"/>
                                        </p:tgtEl>
                                        <p:attrNameLst>
                                          <p:attrName>style.color</p:attrName>
                                        </p:attrNameLst>
                                      </p:cBhvr>
                                      <p:to>
                                        <a:srgbClr val="FF0000"/>
                                      </p:to>
                                    </p:animClr>
                                  </p:childTnLst>
                                </p:cTn>
                              </p:par>
                            </p:childTnLst>
                          </p:cTn>
                        </p:par>
                        <p:par>
                          <p:cTn id="187" fill="hold">
                            <p:stCondLst>
                              <p:cond delay="500"/>
                            </p:stCondLst>
                            <p:childTnLst>
                              <p:par>
                                <p:cTn id="188" presetID="22" presetClass="entr" presetSubtype="8" fill="hold" grpId="0" nodeType="afterEffect">
                                  <p:stCondLst>
                                    <p:cond delay="0"/>
                                  </p:stCondLst>
                                  <p:childTnLst>
                                    <p:set>
                                      <p:cBhvr>
                                        <p:cTn id="189" dur="1" fill="hold">
                                          <p:stCondLst>
                                            <p:cond delay="0"/>
                                          </p:stCondLst>
                                        </p:cTn>
                                        <p:tgtEl>
                                          <p:spTgt spid="68"/>
                                        </p:tgtEl>
                                        <p:attrNameLst>
                                          <p:attrName>style.visibility</p:attrName>
                                        </p:attrNameLst>
                                      </p:cBhvr>
                                      <p:to>
                                        <p:strVal val="visible"/>
                                      </p:to>
                                    </p:set>
                                    <p:animEffect transition="in" filter="wipe(left)">
                                      <p:cBhvr>
                                        <p:cTn id="190" dur="500"/>
                                        <p:tgtEl>
                                          <p:spTgt spid="68"/>
                                        </p:tgtEl>
                                      </p:cBhvr>
                                    </p:animEffect>
                                  </p:childTnLst>
                                </p:cTn>
                              </p:par>
                            </p:childTnLst>
                          </p:cTn>
                        </p:par>
                      </p:childTnLst>
                    </p:cTn>
                  </p:par>
                  <p:par>
                    <p:cTn id="191" fill="hold">
                      <p:stCondLst>
                        <p:cond delay="indefinite"/>
                      </p:stCondLst>
                      <p:childTnLst>
                        <p:par>
                          <p:cTn id="192" fill="hold">
                            <p:stCondLst>
                              <p:cond delay="0"/>
                            </p:stCondLst>
                            <p:childTnLst>
                              <p:par>
                                <p:cTn id="193" presetID="22" presetClass="entr" presetSubtype="8" fill="hold" grpId="0" nodeType="clickEffect">
                                  <p:stCondLst>
                                    <p:cond delay="0"/>
                                  </p:stCondLst>
                                  <p:childTnLst>
                                    <p:set>
                                      <p:cBhvr>
                                        <p:cTn id="194" dur="1" fill="hold">
                                          <p:stCondLst>
                                            <p:cond delay="0"/>
                                          </p:stCondLst>
                                        </p:cTn>
                                        <p:tgtEl>
                                          <p:spTgt spid="87">
                                            <p:txEl>
                                              <p:pRg st="0" end="0"/>
                                            </p:txEl>
                                          </p:spTgt>
                                        </p:tgtEl>
                                        <p:attrNameLst>
                                          <p:attrName>style.visibility</p:attrName>
                                        </p:attrNameLst>
                                      </p:cBhvr>
                                      <p:to>
                                        <p:strVal val="visible"/>
                                      </p:to>
                                    </p:set>
                                    <p:animEffect transition="in" filter="wipe(left)">
                                      <p:cBhvr>
                                        <p:cTn id="195" dur="500"/>
                                        <p:tgtEl>
                                          <p:spTgt spid="87">
                                            <p:txEl>
                                              <p:pRg st="0" end="0"/>
                                            </p:txEl>
                                          </p:spTgt>
                                        </p:tgtEl>
                                      </p:cBhvr>
                                    </p:animEffect>
                                  </p:childTnLst>
                                </p:cTn>
                              </p:par>
                            </p:childTnLst>
                          </p:cTn>
                        </p:par>
                        <p:par>
                          <p:cTn id="196" fill="hold">
                            <p:stCondLst>
                              <p:cond delay="500"/>
                            </p:stCondLst>
                            <p:childTnLst>
                              <p:par>
                                <p:cTn id="197" presetID="22" presetClass="entr" presetSubtype="8" fill="hold" grpId="0" nodeType="afterEffect">
                                  <p:stCondLst>
                                    <p:cond delay="0"/>
                                  </p:stCondLst>
                                  <p:childTnLst>
                                    <p:set>
                                      <p:cBhvr>
                                        <p:cTn id="198" dur="1" fill="hold">
                                          <p:stCondLst>
                                            <p:cond delay="0"/>
                                          </p:stCondLst>
                                        </p:cTn>
                                        <p:tgtEl>
                                          <p:spTgt spid="87">
                                            <p:txEl>
                                              <p:pRg st="1" end="1"/>
                                            </p:txEl>
                                          </p:spTgt>
                                        </p:tgtEl>
                                        <p:attrNameLst>
                                          <p:attrName>style.visibility</p:attrName>
                                        </p:attrNameLst>
                                      </p:cBhvr>
                                      <p:to>
                                        <p:strVal val="visible"/>
                                      </p:to>
                                    </p:set>
                                    <p:animEffect transition="in" filter="wipe(left)">
                                      <p:cBhvr>
                                        <p:cTn id="199" dur="500"/>
                                        <p:tgtEl>
                                          <p:spTgt spid="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animBg="1"/>
      <p:bldP spid="34" grpId="0" animBg="1"/>
      <p:bldP spid="35" grpId="0" animBg="1"/>
      <p:bldP spid="36" grpId="0" animBg="1"/>
      <p:bldP spid="42" grpId="0"/>
      <p:bldP spid="42" grpId="1"/>
      <p:bldP spid="43" grpId="0"/>
      <p:bldP spid="43" grpId="1"/>
      <p:bldP spid="58" grpId="0"/>
      <p:bldP spid="60" grpId="0"/>
      <p:bldP spid="61" grpId="0"/>
      <p:bldP spid="62" grpId="0"/>
      <p:bldP spid="63" grpId="0" animBg="1"/>
      <p:bldP spid="64" grpId="0" animBg="1"/>
      <p:bldP spid="65" grpId="0" animBg="1"/>
      <p:bldP spid="66" grpId="0"/>
      <p:bldP spid="67" grpId="0"/>
      <p:bldP spid="67" grpId="1"/>
      <p:bldP spid="68" grpId="0"/>
      <p:bldP spid="70" grpId="0"/>
      <p:bldP spid="71" grpId="0"/>
      <p:bldP spid="71" grpId="1"/>
      <p:bldP spid="71" grpId="2"/>
      <p:bldP spid="8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8</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Basic Idea</a:t>
            </a:r>
            <a:endParaRPr lang="zh-CN" altLang="en-US" dirty="0"/>
          </a:p>
        </p:txBody>
      </p:sp>
      <p:sp>
        <p:nvSpPr>
          <p:cNvPr id="54" name="TextBox 53">
            <a:extLst>
              <a:ext uri="{FF2B5EF4-FFF2-40B4-BE49-F238E27FC236}">
                <a16:creationId xmlns:a16="http://schemas.microsoft.com/office/drawing/2014/main" id="{7DF51D0D-7BBA-4F7E-814F-B2724CC6BA25}"/>
              </a:ext>
            </a:extLst>
          </p:cNvPr>
          <p:cNvSpPr txBox="1"/>
          <p:nvPr/>
        </p:nvSpPr>
        <p:spPr>
          <a:xfrm>
            <a:off x="246888" y="1188720"/>
            <a:ext cx="10435870" cy="954107"/>
          </a:xfrm>
          <a:prstGeom prst="rect">
            <a:avLst/>
          </a:prstGeom>
          <a:noFill/>
        </p:spPr>
        <p:txBody>
          <a:bodyPr wrap="none" rtlCol="0">
            <a:spAutoFit/>
          </a:bodyPr>
          <a:lstStyle/>
          <a:p>
            <a:r>
              <a:rPr lang="en-US" altLang="zh-CN" sz="2800" i="1" dirty="0" err="1">
                <a:solidFill>
                  <a:srgbClr val="FF0000"/>
                </a:solidFill>
                <a:cs typeface="Segoe UI" panose="020B0502040204020203" pitchFamily="34" charset="0"/>
              </a:rPr>
              <a:t>Zhuge</a:t>
            </a:r>
            <a:r>
              <a:rPr lang="en-US" altLang="zh-CN" sz="2800" dirty="0">
                <a:cs typeface="Segoe UI" panose="020B0502040204020203" pitchFamily="34" charset="0"/>
              </a:rPr>
              <a:t> avoids the message stayed on the way.</a:t>
            </a:r>
          </a:p>
          <a:p>
            <a:r>
              <a:rPr lang="en-US" altLang="zh-CN" sz="2800" dirty="0">
                <a:cs typeface="Segoe UI" panose="020B0502040204020203" pitchFamily="34" charset="0"/>
              </a:rPr>
              <a:t>It directly tells the sender when network fluctuates (rapid reaction).</a:t>
            </a:r>
            <a:endParaRPr lang="zh-CN" altLang="en-US" sz="2800" i="1" dirty="0">
              <a:solidFill>
                <a:srgbClr val="FF0000"/>
              </a:solidFill>
              <a:cs typeface="Segoe UI" panose="020B0502040204020203" pitchFamily="34" charset="0"/>
            </a:endParaRPr>
          </a:p>
        </p:txBody>
      </p:sp>
      <p:sp>
        <p:nvSpPr>
          <p:cNvPr id="55" name="矩形 6">
            <a:extLst>
              <a:ext uri="{FF2B5EF4-FFF2-40B4-BE49-F238E27FC236}">
                <a16:creationId xmlns:a16="http://schemas.microsoft.com/office/drawing/2014/main" id="{330790DB-EE0C-444E-A544-972D1844048E}"/>
              </a:ext>
            </a:extLst>
          </p:cNvPr>
          <p:cNvSpPr/>
          <p:nvPr/>
        </p:nvSpPr>
        <p:spPr>
          <a:xfrm>
            <a:off x="4604501" y="4337760"/>
            <a:ext cx="2324406" cy="730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zh-CN" altLang="en-US" sz="2400" dirty="0">
              <a:solidFill>
                <a:schemeClr val="tx1"/>
              </a:solidFill>
              <a:cs typeface="Open Sans SemiCondensed SemiCon" pitchFamily="2" charset="0"/>
            </a:endParaRPr>
          </a:p>
        </p:txBody>
      </p:sp>
      <p:sp>
        <p:nvSpPr>
          <p:cNvPr id="56" name="矩形 12">
            <a:extLst>
              <a:ext uri="{FF2B5EF4-FFF2-40B4-BE49-F238E27FC236}">
                <a16:creationId xmlns:a16="http://schemas.microsoft.com/office/drawing/2014/main" id="{4719CF07-78C4-40B0-A4B7-CBC4A794798E}"/>
              </a:ext>
            </a:extLst>
          </p:cNvPr>
          <p:cNvSpPr/>
          <p:nvPr/>
        </p:nvSpPr>
        <p:spPr>
          <a:xfrm>
            <a:off x="6243866"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7" name="矩形 16">
            <a:extLst>
              <a:ext uri="{FF2B5EF4-FFF2-40B4-BE49-F238E27FC236}">
                <a16:creationId xmlns:a16="http://schemas.microsoft.com/office/drawing/2014/main" id="{D6917CD7-5F46-4BA4-91B7-D58131F23FEE}"/>
              </a:ext>
            </a:extLst>
          </p:cNvPr>
          <p:cNvSpPr/>
          <p:nvPr/>
        </p:nvSpPr>
        <p:spPr>
          <a:xfrm>
            <a:off x="5759871"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8" name="矩形 17">
            <a:extLst>
              <a:ext uri="{FF2B5EF4-FFF2-40B4-BE49-F238E27FC236}">
                <a16:creationId xmlns:a16="http://schemas.microsoft.com/office/drawing/2014/main" id="{97260E3E-9962-4EAB-9A9A-D0F28003BD88}"/>
              </a:ext>
            </a:extLst>
          </p:cNvPr>
          <p:cNvSpPr/>
          <p:nvPr/>
        </p:nvSpPr>
        <p:spPr>
          <a:xfrm>
            <a:off x="5517874" y="3757816"/>
            <a:ext cx="213514" cy="25403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9" name="矩形 18">
            <a:extLst>
              <a:ext uri="{FF2B5EF4-FFF2-40B4-BE49-F238E27FC236}">
                <a16:creationId xmlns:a16="http://schemas.microsoft.com/office/drawing/2014/main" id="{5B326CD7-E792-48D5-B2F5-77598939C0E4}"/>
              </a:ext>
            </a:extLst>
          </p:cNvPr>
          <p:cNvSpPr/>
          <p:nvPr/>
        </p:nvSpPr>
        <p:spPr>
          <a:xfrm>
            <a:off x="6001869" y="3757816"/>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60" name="直线箭头连接符 9">
            <a:extLst>
              <a:ext uri="{FF2B5EF4-FFF2-40B4-BE49-F238E27FC236}">
                <a16:creationId xmlns:a16="http://schemas.microsoft.com/office/drawing/2014/main" id="{E27E12A8-6A32-4455-AC78-24E75F01E35A}"/>
              </a:ext>
            </a:extLst>
          </p:cNvPr>
          <p:cNvCxnSpPr>
            <a:cxnSpLocks/>
          </p:cNvCxnSpPr>
          <p:nvPr/>
        </p:nvCxnSpPr>
        <p:spPr>
          <a:xfrm flipV="1">
            <a:off x="5731388" y="3874456"/>
            <a:ext cx="1007507"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61" name="Picture 60">
            <a:extLst>
              <a:ext uri="{FF2B5EF4-FFF2-40B4-BE49-F238E27FC236}">
                <a16:creationId xmlns:a16="http://schemas.microsoft.com/office/drawing/2014/main" id="{FEC2833C-5B59-4013-9E37-3B5D55A02A7D}"/>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9797286" y="3776609"/>
            <a:ext cx="711254" cy="542984"/>
          </a:xfrm>
          <a:prstGeom prst="rect">
            <a:avLst/>
          </a:prstGeom>
        </p:spPr>
      </p:pic>
      <p:pic>
        <p:nvPicPr>
          <p:cNvPr id="62" name="图片 4">
            <a:extLst>
              <a:ext uri="{FF2B5EF4-FFF2-40B4-BE49-F238E27FC236}">
                <a16:creationId xmlns:a16="http://schemas.microsoft.com/office/drawing/2014/main" id="{8C47F11C-4ECF-47EA-A4F6-A4371F3359AA}"/>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605236" y="3771292"/>
            <a:ext cx="981725" cy="585620"/>
          </a:xfrm>
          <a:prstGeom prst="rect">
            <a:avLst/>
          </a:prstGeom>
        </p:spPr>
      </p:pic>
      <p:cxnSp>
        <p:nvCxnSpPr>
          <p:cNvPr id="63" name="直线箭头连接符 9">
            <a:extLst>
              <a:ext uri="{FF2B5EF4-FFF2-40B4-BE49-F238E27FC236}">
                <a16:creationId xmlns:a16="http://schemas.microsoft.com/office/drawing/2014/main" id="{6BCA7CAF-761C-4D86-9887-93D40EEE0678}"/>
              </a:ext>
            </a:extLst>
          </p:cNvPr>
          <p:cNvCxnSpPr>
            <a:cxnSpLocks/>
          </p:cNvCxnSpPr>
          <p:nvPr/>
        </p:nvCxnSpPr>
        <p:spPr>
          <a:xfrm>
            <a:off x="7525745" y="3912121"/>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64" name="直线箭头连接符 10">
            <a:extLst>
              <a:ext uri="{FF2B5EF4-FFF2-40B4-BE49-F238E27FC236}">
                <a16:creationId xmlns:a16="http://schemas.microsoft.com/office/drawing/2014/main" id="{7E91569E-A126-44E3-AD38-36741FB3C8EC}"/>
              </a:ext>
            </a:extLst>
          </p:cNvPr>
          <p:cNvCxnSpPr>
            <a:cxnSpLocks/>
          </p:cNvCxnSpPr>
          <p:nvPr/>
        </p:nvCxnSpPr>
        <p:spPr>
          <a:xfrm flipH="1">
            <a:off x="7357004" y="4154310"/>
            <a:ext cx="2152170"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65" name="TextBox 64">
            <a:extLst>
              <a:ext uri="{FF2B5EF4-FFF2-40B4-BE49-F238E27FC236}">
                <a16:creationId xmlns:a16="http://schemas.microsoft.com/office/drawing/2014/main" id="{D6B63DE0-F26C-4A2B-A3AD-2240971D890E}"/>
              </a:ext>
            </a:extLst>
          </p:cNvPr>
          <p:cNvSpPr txBox="1"/>
          <p:nvPr/>
        </p:nvSpPr>
        <p:spPr>
          <a:xfrm>
            <a:off x="7171765" y="3499745"/>
            <a:ext cx="2769297"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Downlink wireless</a:t>
            </a:r>
            <a:endParaRPr lang="zh-CN" altLang="en-US" sz="2400" dirty="0">
              <a:cs typeface="Open Sans SemiCondensed SemiCon" pitchFamily="2" charset="0"/>
            </a:endParaRPr>
          </a:p>
        </p:txBody>
      </p:sp>
      <p:sp>
        <p:nvSpPr>
          <p:cNvPr id="66" name="TextBox 65">
            <a:extLst>
              <a:ext uri="{FF2B5EF4-FFF2-40B4-BE49-F238E27FC236}">
                <a16:creationId xmlns:a16="http://schemas.microsoft.com/office/drawing/2014/main" id="{175A4BBF-6B9C-4643-8FEA-877E2CE76939}"/>
              </a:ext>
            </a:extLst>
          </p:cNvPr>
          <p:cNvSpPr txBox="1"/>
          <p:nvPr/>
        </p:nvSpPr>
        <p:spPr>
          <a:xfrm>
            <a:off x="7397102" y="4214601"/>
            <a:ext cx="2324406"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Uplink wireless</a:t>
            </a:r>
            <a:endParaRPr lang="zh-CN" altLang="en-US" sz="2400" dirty="0">
              <a:cs typeface="Open Sans SemiCondensed SemiCon" pitchFamily="2" charset="0"/>
            </a:endParaRPr>
          </a:p>
        </p:txBody>
      </p:sp>
      <p:sp>
        <p:nvSpPr>
          <p:cNvPr id="67" name="矩形 12">
            <a:extLst>
              <a:ext uri="{FF2B5EF4-FFF2-40B4-BE49-F238E27FC236}">
                <a16:creationId xmlns:a16="http://schemas.microsoft.com/office/drawing/2014/main" id="{D61C236A-50C6-4C09-932B-262F0ADA7933}"/>
              </a:ext>
            </a:extLst>
          </p:cNvPr>
          <p:cNvSpPr/>
          <p:nvPr/>
        </p:nvSpPr>
        <p:spPr>
          <a:xfrm rot="10800000">
            <a:off x="5180542" y="4081631"/>
            <a:ext cx="213513"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68" name="直线箭头连接符 13">
            <a:extLst>
              <a:ext uri="{FF2B5EF4-FFF2-40B4-BE49-F238E27FC236}">
                <a16:creationId xmlns:a16="http://schemas.microsoft.com/office/drawing/2014/main" id="{D5DF3A7B-09F1-4049-B9B9-56531249B89F}"/>
              </a:ext>
            </a:extLst>
          </p:cNvPr>
          <p:cNvCxnSpPr>
            <a:cxnSpLocks/>
          </p:cNvCxnSpPr>
          <p:nvPr/>
        </p:nvCxnSpPr>
        <p:spPr>
          <a:xfrm flipH="1">
            <a:off x="4933264" y="4200410"/>
            <a:ext cx="467581"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grpSp>
        <p:nvGrpSpPr>
          <p:cNvPr id="119" name="Group 118">
            <a:extLst>
              <a:ext uri="{FF2B5EF4-FFF2-40B4-BE49-F238E27FC236}">
                <a16:creationId xmlns:a16="http://schemas.microsoft.com/office/drawing/2014/main" id="{0FD84E4C-2007-458D-8D22-FE0F51E7B410}"/>
              </a:ext>
            </a:extLst>
          </p:cNvPr>
          <p:cNvGrpSpPr/>
          <p:nvPr/>
        </p:nvGrpSpPr>
        <p:grpSpPr>
          <a:xfrm>
            <a:off x="4358619" y="3740915"/>
            <a:ext cx="2956921" cy="611652"/>
            <a:chOff x="4358619" y="3740915"/>
            <a:chExt cx="2956921" cy="611652"/>
          </a:xfrm>
        </p:grpSpPr>
        <p:grpSp>
          <p:nvGrpSpPr>
            <p:cNvPr id="120" name="Group 119">
              <a:extLst>
                <a:ext uri="{FF2B5EF4-FFF2-40B4-BE49-F238E27FC236}">
                  <a16:creationId xmlns:a16="http://schemas.microsoft.com/office/drawing/2014/main" id="{1DDB8E7E-1306-458F-9E44-55B74C8B78E1}"/>
                </a:ext>
              </a:extLst>
            </p:cNvPr>
            <p:cNvGrpSpPr/>
            <p:nvPr/>
          </p:nvGrpSpPr>
          <p:grpSpPr>
            <a:xfrm>
              <a:off x="5386608" y="3740915"/>
              <a:ext cx="1928932" cy="506917"/>
              <a:chOff x="5386608" y="3740915"/>
              <a:chExt cx="1928932" cy="506917"/>
            </a:xfrm>
          </p:grpSpPr>
          <p:cxnSp>
            <p:nvCxnSpPr>
              <p:cNvPr id="126" name="直接连接符 13">
                <a:extLst>
                  <a:ext uri="{FF2B5EF4-FFF2-40B4-BE49-F238E27FC236}">
                    <a16:creationId xmlns:a16="http://schemas.microsoft.com/office/drawing/2014/main" id="{220B23F1-963E-4533-813F-6B3330AE9FD9}"/>
                  </a:ext>
                </a:extLst>
              </p:cNvPr>
              <p:cNvCxnSpPr/>
              <p:nvPr/>
            </p:nvCxnSpPr>
            <p:spPr>
              <a:xfrm>
                <a:off x="5386608" y="3740915"/>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接连接符 14">
                <a:extLst>
                  <a:ext uri="{FF2B5EF4-FFF2-40B4-BE49-F238E27FC236}">
                    <a16:creationId xmlns:a16="http://schemas.microsoft.com/office/drawing/2014/main" id="{C56564DC-6400-4014-8CCF-7FC240EDDDD8}"/>
                  </a:ext>
                </a:extLst>
              </p:cNvPr>
              <p:cNvCxnSpPr/>
              <p:nvPr/>
            </p:nvCxnSpPr>
            <p:spPr>
              <a:xfrm>
                <a:off x="5386618" y="4029380"/>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直接连接符 15">
                <a:extLst>
                  <a:ext uri="{FF2B5EF4-FFF2-40B4-BE49-F238E27FC236}">
                    <a16:creationId xmlns:a16="http://schemas.microsoft.com/office/drawing/2014/main" id="{D9039DB9-E774-41BA-967D-B8991EC3AF90}"/>
                  </a:ext>
                </a:extLst>
              </p:cNvPr>
              <p:cNvCxnSpPr>
                <a:cxnSpLocks/>
              </p:cNvCxnSpPr>
              <p:nvPr/>
            </p:nvCxnSpPr>
            <p:spPr>
              <a:xfrm flipV="1">
                <a:off x="6489147" y="3740915"/>
                <a:ext cx="0" cy="288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9" name="Picture 128">
                <a:extLst>
                  <a:ext uri="{FF2B5EF4-FFF2-40B4-BE49-F238E27FC236}">
                    <a16:creationId xmlns:a16="http://schemas.microsoft.com/office/drawing/2014/main" id="{38210959-C40A-4CFC-8927-533331FCBB4F}"/>
                  </a:ext>
                </a:extLst>
              </p:cNvPr>
              <p:cNvPicPr>
                <a:picLocks noChangeAspect="1"/>
              </p:cNvPicPr>
              <p:nvPr/>
            </p:nvPicPr>
            <p:blipFill>
              <a:blip r:embed="rId5"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6666315" y="3829105"/>
                <a:ext cx="649225" cy="418727"/>
              </a:xfrm>
              <a:prstGeom prst="rect">
                <a:avLst/>
              </a:prstGeom>
            </p:spPr>
          </p:pic>
        </p:grpSp>
        <p:grpSp>
          <p:nvGrpSpPr>
            <p:cNvPr id="121" name="Group 120">
              <a:extLst>
                <a:ext uri="{FF2B5EF4-FFF2-40B4-BE49-F238E27FC236}">
                  <a16:creationId xmlns:a16="http://schemas.microsoft.com/office/drawing/2014/main" id="{54821813-3171-435A-8C54-45586B486454}"/>
                </a:ext>
              </a:extLst>
            </p:cNvPr>
            <p:cNvGrpSpPr/>
            <p:nvPr/>
          </p:nvGrpSpPr>
          <p:grpSpPr>
            <a:xfrm>
              <a:off x="4358619" y="3785060"/>
              <a:ext cx="1896888" cy="567507"/>
              <a:chOff x="4358619" y="3785060"/>
              <a:chExt cx="1896888" cy="567507"/>
            </a:xfrm>
          </p:grpSpPr>
          <p:pic>
            <p:nvPicPr>
              <p:cNvPr id="122" name="Picture 121">
                <a:extLst>
                  <a:ext uri="{FF2B5EF4-FFF2-40B4-BE49-F238E27FC236}">
                    <a16:creationId xmlns:a16="http://schemas.microsoft.com/office/drawing/2014/main" id="{38F7D160-B0ED-4259-95B0-FE374A1A2D40}"/>
                  </a:ext>
                </a:extLst>
              </p:cNvPr>
              <p:cNvPicPr>
                <a:picLocks noChangeAspect="1"/>
              </p:cNvPicPr>
              <p:nvPr/>
            </p:nvPicPr>
            <p:blipFill>
              <a:blip r:embed="rId6" cstate="screen">
                <a:biLevel thresh="75000"/>
                <a:extLst>
                  <a:ext uri="{28A0092B-C50C-407E-A947-70E740481C1C}">
                    <a14:useLocalDpi xmlns:a14="http://schemas.microsoft.com/office/drawing/2010/main"/>
                  </a:ext>
                </a:extLst>
              </a:blip>
              <a:stretch>
                <a:fillRect/>
              </a:stretch>
            </p:blipFill>
            <p:spPr>
              <a:xfrm>
                <a:off x="4358619" y="3785060"/>
                <a:ext cx="609521" cy="526081"/>
              </a:xfrm>
              <a:prstGeom prst="rect">
                <a:avLst/>
              </a:prstGeom>
            </p:spPr>
          </p:pic>
          <p:cxnSp>
            <p:nvCxnSpPr>
              <p:cNvPr id="123" name="直接连接符 13">
                <a:extLst>
                  <a:ext uri="{FF2B5EF4-FFF2-40B4-BE49-F238E27FC236}">
                    <a16:creationId xmlns:a16="http://schemas.microsoft.com/office/drawing/2014/main" id="{D73924F5-86ED-4C3F-B596-9043F0B5B506}"/>
                  </a:ext>
                </a:extLst>
              </p:cNvPr>
              <p:cNvCxnSpPr/>
              <p:nvPr/>
            </p:nvCxnSpPr>
            <p:spPr>
              <a:xfrm rot="10800000">
                <a:off x="5152275" y="4352567"/>
                <a:ext cx="110323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直接连接符 14">
                <a:extLst>
                  <a:ext uri="{FF2B5EF4-FFF2-40B4-BE49-F238E27FC236}">
                    <a16:creationId xmlns:a16="http://schemas.microsoft.com/office/drawing/2014/main" id="{36A329D6-835B-4CAF-A62C-ABB39F882946}"/>
                  </a:ext>
                </a:extLst>
              </p:cNvPr>
              <p:cNvCxnSpPr/>
              <p:nvPr/>
            </p:nvCxnSpPr>
            <p:spPr>
              <a:xfrm rot="10800000">
                <a:off x="5152271" y="4064102"/>
                <a:ext cx="110323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直接连接符 15">
                <a:extLst>
                  <a:ext uri="{FF2B5EF4-FFF2-40B4-BE49-F238E27FC236}">
                    <a16:creationId xmlns:a16="http://schemas.microsoft.com/office/drawing/2014/main" id="{A0B71048-623F-47ED-8E7C-B806A6AC25C5}"/>
                  </a:ext>
                </a:extLst>
              </p:cNvPr>
              <p:cNvCxnSpPr>
                <a:cxnSpLocks/>
              </p:cNvCxnSpPr>
              <p:nvPr/>
            </p:nvCxnSpPr>
            <p:spPr>
              <a:xfrm rot="10800000" flipV="1">
                <a:off x="5148776" y="4064102"/>
                <a:ext cx="0" cy="288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30" name="直线箭头连接符 13">
            <a:extLst>
              <a:ext uri="{FF2B5EF4-FFF2-40B4-BE49-F238E27FC236}">
                <a16:creationId xmlns:a16="http://schemas.microsoft.com/office/drawing/2014/main" id="{51B6D032-1DF9-4F37-9D85-FE2C2A0BCEEC}"/>
              </a:ext>
            </a:extLst>
          </p:cNvPr>
          <p:cNvCxnSpPr>
            <a:cxnSpLocks/>
          </p:cNvCxnSpPr>
          <p:nvPr/>
        </p:nvCxnSpPr>
        <p:spPr>
          <a:xfrm flipH="1" flipV="1">
            <a:off x="2673647" y="4154407"/>
            <a:ext cx="1555762" cy="965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131" name="TextBox 130">
            <a:extLst>
              <a:ext uri="{FF2B5EF4-FFF2-40B4-BE49-F238E27FC236}">
                <a16:creationId xmlns:a16="http://schemas.microsoft.com/office/drawing/2014/main" id="{0BDD1433-D279-452A-A3A4-F10932DA6D2C}"/>
              </a:ext>
            </a:extLst>
          </p:cNvPr>
          <p:cNvSpPr txBox="1"/>
          <p:nvPr/>
        </p:nvSpPr>
        <p:spPr>
          <a:xfrm>
            <a:off x="2562222" y="4194465"/>
            <a:ext cx="1871257"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WAN</a:t>
            </a:r>
            <a:endParaRPr lang="zh-CN" altLang="en-US" sz="2400" dirty="0">
              <a:cs typeface="Open Sans SemiCondensed SemiCon" pitchFamily="2" charset="0"/>
            </a:endParaRPr>
          </a:p>
        </p:txBody>
      </p:sp>
      <p:cxnSp>
        <p:nvCxnSpPr>
          <p:cNvPr id="132" name="直线箭头连接符 9">
            <a:extLst>
              <a:ext uri="{FF2B5EF4-FFF2-40B4-BE49-F238E27FC236}">
                <a16:creationId xmlns:a16="http://schemas.microsoft.com/office/drawing/2014/main" id="{FD5834C4-7DC0-4A51-AF88-0DF8199064BC}"/>
              </a:ext>
            </a:extLst>
          </p:cNvPr>
          <p:cNvCxnSpPr>
            <a:cxnSpLocks/>
          </p:cNvCxnSpPr>
          <p:nvPr/>
        </p:nvCxnSpPr>
        <p:spPr>
          <a:xfrm>
            <a:off x="2793534" y="3988009"/>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133" name="TextBox 132">
            <a:extLst>
              <a:ext uri="{FF2B5EF4-FFF2-40B4-BE49-F238E27FC236}">
                <a16:creationId xmlns:a16="http://schemas.microsoft.com/office/drawing/2014/main" id="{B898DF7C-A352-4E20-9DC2-C27BE28DB378}"/>
              </a:ext>
            </a:extLst>
          </p:cNvPr>
          <p:cNvSpPr txBox="1"/>
          <p:nvPr/>
        </p:nvSpPr>
        <p:spPr>
          <a:xfrm>
            <a:off x="886029" y="4986388"/>
            <a:ext cx="2420138"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Reaction Point</a:t>
            </a:r>
            <a:endParaRPr lang="zh-CN" altLang="en-US" sz="2400" dirty="0">
              <a:cs typeface="Open Sans SemiCondensed SemiCon" pitchFamily="2" charset="0"/>
            </a:endParaRPr>
          </a:p>
        </p:txBody>
      </p:sp>
      <p:sp>
        <p:nvSpPr>
          <p:cNvPr id="134" name="TextBox 133">
            <a:extLst>
              <a:ext uri="{FF2B5EF4-FFF2-40B4-BE49-F238E27FC236}">
                <a16:creationId xmlns:a16="http://schemas.microsoft.com/office/drawing/2014/main" id="{299389AE-F873-4E57-8EAE-2C2E70ED1BDA}"/>
              </a:ext>
            </a:extLst>
          </p:cNvPr>
          <p:cNvSpPr txBox="1"/>
          <p:nvPr/>
        </p:nvSpPr>
        <p:spPr>
          <a:xfrm>
            <a:off x="4443960" y="4986388"/>
            <a:ext cx="3019293"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Congestion Point</a:t>
            </a:r>
            <a:endParaRPr lang="zh-CN" altLang="en-US" sz="2400" dirty="0">
              <a:cs typeface="Open Sans SemiCondensed SemiCon" pitchFamily="2" charset="0"/>
            </a:endParaRPr>
          </a:p>
        </p:txBody>
      </p:sp>
      <p:sp>
        <p:nvSpPr>
          <p:cNvPr id="135" name="TextBox 134">
            <a:extLst>
              <a:ext uri="{FF2B5EF4-FFF2-40B4-BE49-F238E27FC236}">
                <a16:creationId xmlns:a16="http://schemas.microsoft.com/office/drawing/2014/main" id="{4612EF84-3AD1-4AFB-9037-5823B815FE72}"/>
              </a:ext>
            </a:extLst>
          </p:cNvPr>
          <p:cNvSpPr txBox="1"/>
          <p:nvPr/>
        </p:nvSpPr>
        <p:spPr>
          <a:xfrm>
            <a:off x="8886850" y="4986388"/>
            <a:ext cx="2532126" cy="381323"/>
          </a:xfrm>
          <a:prstGeom prst="rect">
            <a:avLst/>
          </a:prstGeom>
          <a:noFill/>
        </p:spPr>
        <p:txBody>
          <a:bodyPr wrap="square">
            <a:spAutoFit/>
          </a:bodyPr>
          <a:lstStyle/>
          <a:p>
            <a:pPr algn="ctr">
              <a:lnSpc>
                <a:spcPct val="75000"/>
              </a:lnSpc>
            </a:pPr>
            <a:r>
              <a:rPr lang="en-US" altLang="zh-CN" sz="2400" dirty="0">
                <a:ea typeface="Open Sans SemiCondensed SemiCon" pitchFamily="2" charset="0"/>
                <a:cs typeface="Open Sans SemiCondensed SemiCon" pitchFamily="2" charset="0"/>
              </a:rPr>
              <a:t>Reflection Point</a:t>
            </a:r>
            <a:endParaRPr lang="zh-CN" altLang="en-US" sz="2400" dirty="0">
              <a:cs typeface="Open Sans SemiCondensed SemiCon" pitchFamily="2" charset="0"/>
            </a:endParaRPr>
          </a:p>
        </p:txBody>
      </p:sp>
      <p:sp>
        <p:nvSpPr>
          <p:cNvPr id="136" name="Rectangle 135">
            <a:extLst>
              <a:ext uri="{FF2B5EF4-FFF2-40B4-BE49-F238E27FC236}">
                <a16:creationId xmlns:a16="http://schemas.microsoft.com/office/drawing/2014/main" id="{EFD03C96-0737-442F-A9A3-A584C00A1A40}"/>
              </a:ext>
            </a:extLst>
          </p:cNvPr>
          <p:cNvSpPr/>
          <p:nvPr/>
        </p:nvSpPr>
        <p:spPr>
          <a:xfrm>
            <a:off x="1476443" y="2645464"/>
            <a:ext cx="1239310"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137" name="Rectangle 136">
            <a:extLst>
              <a:ext uri="{FF2B5EF4-FFF2-40B4-BE49-F238E27FC236}">
                <a16:creationId xmlns:a16="http://schemas.microsoft.com/office/drawing/2014/main" id="{CC867D62-A747-47BB-82BF-A7B6AAD6C9D4}"/>
              </a:ext>
            </a:extLst>
          </p:cNvPr>
          <p:cNvSpPr/>
          <p:nvPr/>
        </p:nvSpPr>
        <p:spPr>
          <a:xfrm>
            <a:off x="9434116" y="2645464"/>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138" name="Rectangle 137">
            <a:extLst>
              <a:ext uri="{FF2B5EF4-FFF2-40B4-BE49-F238E27FC236}">
                <a16:creationId xmlns:a16="http://schemas.microsoft.com/office/drawing/2014/main" id="{8E924CF8-8FD0-4D78-8389-78A44458B529}"/>
              </a:ext>
            </a:extLst>
          </p:cNvPr>
          <p:cNvSpPr/>
          <p:nvPr/>
        </p:nvSpPr>
        <p:spPr>
          <a:xfrm>
            <a:off x="4495468" y="2645464"/>
            <a:ext cx="2916276"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ea typeface="Open Sans SemiCondensed SemiCon" pitchFamily="2" charset="0"/>
                <a:cs typeface="Open Sans SemiCondensed SemiCon" pitchFamily="2" charset="0"/>
              </a:rPr>
              <a:t>access point</a:t>
            </a:r>
          </a:p>
        </p:txBody>
      </p:sp>
      <p:sp>
        <p:nvSpPr>
          <p:cNvPr id="139" name="TextBox 138">
            <a:extLst>
              <a:ext uri="{FF2B5EF4-FFF2-40B4-BE49-F238E27FC236}">
                <a16:creationId xmlns:a16="http://schemas.microsoft.com/office/drawing/2014/main" id="{B5305CED-AE91-430E-8E64-7344FA944FC0}"/>
              </a:ext>
            </a:extLst>
          </p:cNvPr>
          <p:cNvSpPr txBox="1"/>
          <p:nvPr/>
        </p:nvSpPr>
        <p:spPr>
          <a:xfrm>
            <a:off x="2420527" y="3460863"/>
            <a:ext cx="2268582"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WAN</a:t>
            </a:r>
            <a:endParaRPr lang="zh-CN" altLang="en-US" sz="2400" dirty="0">
              <a:cs typeface="Open Sans SemiCondensed SemiCon" pitchFamily="2" charset="0"/>
            </a:endParaRPr>
          </a:p>
        </p:txBody>
      </p:sp>
      <p:sp>
        <p:nvSpPr>
          <p:cNvPr id="140" name="TextBox 139">
            <a:extLst>
              <a:ext uri="{FF2B5EF4-FFF2-40B4-BE49-F238E27FC236}">
                <a16:creationId xmlns:a16="http://schemas.microsoft.com/office/drawing/2014/main" id="{56950BC4-3A77-4DBA-95E0-B7C809FE4214}"/>
              </a:ext>
            </a:extLst>
          </p:cNvPr>
          <p:cNvSpPr txBox="1"/>
          <p:nvPr/>
        </p:nvSpPr>
        <p:spPr>
          <a:xfrm>
            <a:off x="4656957" y="3298753"/>
            <a:ext cx="2916270"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queue</a:t>
            </a:r>
            <a:endParaRPr lang="zh-CN" altLang="en-US" sz="2400" dirty="0">
              <a:cs typeface="Open Sans SemiCondensed SemiCon" pitchFamily="2" charset="0"/>
            </a:endParaRPr>
          </a:p>
        </p:txBody>
      </p:sp>
      <p:sp>
        <p:nvSpPr>
          <p:cNvPr id="141" name="矩形 17">
            <a:extLst>
              <a:ext uri="{FF2B5EF4-FFF2-40B4-BE49-F238E27FC236}">
                <a16:creationId xmlns:a16="http://schemas.microsoft.com/office/drawing/2014/main" id="{61EAECF8-F5DE-4A07-A4B4-297C517A0F92}"/>
              </a:ext>
            </a:extLst>
          </p:cNvPr>
          <p:cNvSpPr/>
          <p:nvPr/>
        </p:nvSpPr>
        <p:spPr>
          <a:xfrm>
            <a:off x="5514746" y="3751204"/>
            <a:ext cx="213514" cy="25403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42" name="TextBox 141">
            <a:extLst>
              <a:ext uri="{FF2B5EF4-FFF2-40B4-BE49-F238E27FC236}">
                <a16:creationId xmlns:a16="http://schemas.microsoft.com/office/drawing/2014/main" id="{22C4C2E3-0C57-4E43-895A-577BA7686836}"/>
              </a:ext>
            </a:extLst>
          </p:cNvPr>
          <p:cNvSpPr txBox="1"/>
          <p:nvPr/>
        </p:nvSpPr>
        <p:spPr>
          <a:xfrm>
            <a:off x="4333986" y="4328670"/>
            <a:ext cx="2911638"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queue</a:t>
            </a:r>
            <a:endParaRPr lang="zh-CN" altLang="en-US" sz="2400" dirty="0">
              <a:cs typeface="Open Sans SemiCondensed SemiCon" pitchFamily="2" charset="0"/>
            </a:endParaRPr>
          </a:p>
        </p:txBody>
      </p:sp>
      <p:sp>
        <p:nvSpPr>
          <p:cNvPr id="143" name="TextBox 142">
            <a:extLst>
              <a:ext uri="{FF2B5EF4-FFF2-40B4-BE49-F238E27FC236}">
                <a16:creationId xmlns:a16="http://schemas.microsoft.com/office/drawing/2014/main" id="{4D46054B-B146-4EBB-9B50-F53DA872B324}"/>
              </a:ext>
            </a:extLst>
          </p:cNvPr>
          <p:cNvSpPr txBox="1"/>
          <p:nvPr/>
        </p:nvSpPr>
        <p:spPr>
          <a:xfrm>
            <a:off x="2999349" y="5633763"/>
            <a:ext cx="5877764" cy="523220"/>
          </a:xfrm>
          <a:prstGeom prst="rect">
            <a:avLst/>
          </a:prstGeom>
          <a:noFill/>
        </p:spPr>
        <p:txBody>
          <a:bodyPr wrap="none" rtlCol="0">
            <a:spAutoFit/>
          </a:bodyPr>
          <a:lstStyle/>
          <a:p>
            <a:pPr algn="ctr"/>
            <a:r>
              <a:rPr lang="en-US" altLang="zh-CN" sz="2800" dirty="0">
                <a:solidFill>
                  <a:srgbClr val="FF0000"/>
                </a:solidFill>
                <a:cs typeface="Segoe UI" panose="020B0502040204020203" pitchFamily="34" charset="0"/>
              </a:rPr>
              <a:t>Eliminate the (inflated) control loop!</a:t>
            </a:r>
            <a:endParaRPr lang="zh-CN" altLang="en-US" sz="2800" i="1" dirty="0">
              <a:solidFill>
                <a:srgbClr val="FF0000"/>
              </a:solidFill>
              <a:cs typeface="Segoe UI" panose="020B0502040204020203" pitchFamily="34" charset="0"/>
            </a:endParaRPr>
          </a:p>
        </p:txBody>
      </p:sp>
    </p:spTree>
    <p:extLst>
      <p:ext uri="{BB962C8B-B14F-4D97-AF65-F5344CB8AC3E}">
        <p14:creationId xmlns:p14="http://schemas.microsoft.com/office/powerpoint/2010/main" val="194447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p:tgtEl>
                                          <p:spTgt spid="58"/>
                                        </p:tgtEl>
                                        <p:attrNameLst>
                                          <p:attrName>ppt_x</p:attrName>
                                        </p:attrNameLst>
                                      </p:cBhvr>
                                      <p:tavLst>
                                        <p:tav tm="0">
                                          <p:val>
                                            <p:strVal val="#ppt_x-#ppt_w*1.125000"/>
                                          </p:val>
                                        </p:tav>
                                        <p:tav tm="100000">
                                          <p:val>
                                            <p:strVal val="#ppt_x"/>
                                          </p:val>
                                        </p:tav>
                                      </p:tavLst>
                                    </p:anim>
                                    <p:animEffect transition="in" filter="wipe(right)">
                                      <p:cBhvr>
                                        <p:cTn id="13" dur="500"/>
                                        <p:tgtEl>
                                          <p:spTgt spid="58"/>
                                        </p:tgtEl>
                                      </p:cBhvr>
                                    </p:animEffect>
                                  </p:childTnLst>
                                </p:cTn>
                              </p:par>
                            </p:childTnLst>
                          </p:cTn>
                        </p:par>
                        <p:par>
                          <p:cTn id="14" fill="hold">
                            <p:stCondLst>
                              <p:cond delay="500"/>
                            </p:stCondLst>
                            <p:childTnLst>
                              <p:par>
                                <p:cTn id="15" presetID="12" presetClass="entr" presetSubtype="2"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p:tgtEl>
                                          <p:spTgt spid="67"/>
                                        </p:tgtEl>
                                        <p:attrNameLst>
                                          <p:attrName>ppt_x</p:attrName>
                                        </p:attrNameLst>
                                      </p:cBhvr>
                                      <p:tavLst>
                                        <p:tav tm="0">
                                          <p:val>
                                            <p:strVal val="#ppt_x+#ppt_w*1.125000"/>
                                          </p:val>
                                        </p:tav>
                                        <p:tav tm="100000">
                                          <p:val>
                                            <p:strVal val="#ppt_x"/>
                                          </p:val>
                                        </p:tav>
                                      </p:tavLst>
                                    </p:anim>
                                    <p:animEffect transition="in" filter="wipe(left)">
                                      <p:cBhvr>
                                        <p:cTn id="18" dur="500"/>
                                        <p:tgtEl>
                                          <p:spTgt spid="67"/>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141"/>
                                        </p:tgtEl>
                                        <p:attrNameLst>
                                          <p:attrName>style.visibility</p:attrName>
                                        </p:attrNameLst>
                                      </p:cBhvr>
                                      <p:to>
                                        <p:strVal val="visible"/>
                                      </p:to>
                                    </p:set>
                                  </p:childTnLst>
                                </p:cTn>
                              </p:par>
                              <p:par>
                                <p:cTn id="22" presetID="6" presetClass="emph" presetSubtype="0" fill="hold" grpId="1" nodeType="withEffect">
                                  <p:stCondLst>
                                    <p:cond delay="0"/>
                                  </p:stCondLst>
                                  <p:childTnLst>
                                    <p:animScale>
                                      <p:cBhvr>
                                        <p:cTn id="23" dur="500" fill="hold"/>
                                        <p:tgtEl>
                                          <p:spTgt spid="141"/>
                                        </p:tgtEl>
                                      </p:cBhvr>
                                      <p:by x="50000" y="50000"/>
                                    </p:animScale>
                                  </p:childTnLst>
                                </p:cTn>
                              </p:par>
                              <p:par>
                                <p:cTn id="24" presetID="42" presetClass="path" presetSubtype="0" accel="50000" decel="50000" fill="hold" grpId="2" nodeType="withEffect">
                                  <p:stCondLst>
                                    <p:cond delay="0"/>
                                  </p:stCondLst>
                                  <p:childTnLst>
                                    <p:animMotion origin="layout" path="M 2.29167E-6 7.40741E-7 L -0.02305 0.0581 " pathEditMode="relative" rAng="0" ptsTypes="AA">
                                      <p:cBhvr>
                                        <p:cTn id="25" dur="500" fill="hold"/>
                                        <p:tgtEl>
                                          <p:spTgt spid="141"/>
                                        </p:tgtEl>
                                        <p:attrNameLst>
                                          <p:attrName>ppt_x</p:attrName>
                                          <p:attrName>ppt_y</p:attrName>
                                        </p:attrNameLst>
                                      </p:cBhvr>
                                      <p:rCtr x="-1159" y="2894"/>
                                    </p:animMotion>
                                  </p:childTnLst>
                                </p:cTn>
                              </p:par>
                            </p:childTnLst>
                          </p:cTn>
                        </p:par>
                        <p:par>
                          <p:cTn id="26" fill="hold">
                            <p:stCondLst>
                              <p:cond delay="1500"/>
                            </p:stCondLst>
                            <p:childTnLst>
                              <p:par>
                                <p:cTn id="27" presetID="7" presetClass="emph" presetSubtype="2" fill="hold" nodeType="afterEffect">
                                  <p:stCondLst>
                                    <p:cond delay="0"/>
                                  </p:stCondLst>
                                  <p:childTnLst>
                                    <p:animClr clrSpc="rgb" dir="cw">
                                      <p:cBhvr>
                                        <p:cTn id="28" dur="500" fill="hold"/>
                                        <p:tgtEl>
                                          <p:spTgt spid="68"/>
                                        </p:tgtEl>
                                        <p:attrNameLst>
                                          <p:attrName>stroke.color</p:attrName>
                                        </p:attrNameLst>
                                      </p:cBhvr>
                                      <p:to>
                                        <a:srgbClr val="4472C4"/>
                                      </p:to>
                                    </p:animClr>
                                    <p:set>
                                      <p:cBhvr>
                                        <p:cTn id="29" dur="500" fill="hold"/>
                                        <p:tgtEl>
                                          <p:spTgt spid="68"/>
                                        </p:tgtEl>
                                        <p:attrNameLst>
                                          <p:attrName>stroke.on</p:attrName>
                                        </p:attrNameLst>
                                      </p:cBhvr>
                                      <p:to>
                                        <p:strVal val="true"/>
                                      </p:to>
                                    </p:set>
                                  </p:childTnLst>
                                </p:cTn>
                              </p:par>
                              <p:par>
                                <p:cTn id="30" presetID="22" presetClass="entr" presetSubtype="2" fill="hold"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right)">
                                      <p:cBhvr>
                                        <p:cTn id="32" dur="500"/>
                                        <p:tgtEl>
                                          <p:spTgt spid="68"/>
                                        </p:tgtEl>
                                      </p:cBhvr>
                                    </p:animEffect>
                                  </p:childTnLst>
                                </p:cTn>
                              </p:par>
                            </p:childTnLst>
                          </p:cTn>
                        </p:par>
                        <p:par>
                          <p:cTn id="33" fill="hold">
                            <p:stCondLst>
                              <p:cond delay="2000"/>
                            </p:stCondLst>
                            <p:childTnLst>
                              <p:par>
                                <p:cTn id="34" presetID="3" presetClass="emph" presetSubtype="2" fill="hold" grpId="1" nodeType="afterEffect">
                                  <p:stCondLst>
                                    <p:cond delay="0"/>
                                  </p:stCondLst>
                                  <p:childTnLst>
                                    <p:animClr clrSpc="rgb" dir="cw">
                                      <p:cBhvr override="childStyle">
                                        <p:cTn id="35" dur="500" fill="hold"/>
                                        <p:tgtEl>
                                          <p:spTgt spid="142"/>
                                        </p:tgtEl>
                                        <p:attrNameLst>
                                          <p:attrName>style.color</p:attrName>
                                        </p:attrNameLst>
                                      </p:cBhvr>
                                      <p:to>
                                        <a:srgbClr val="4472C4"/>
                                      </p:to>
                                    </p:animClr>
                                  </p:childTnLst>
                                </p:cTn>
                              </p:par>
                            </p:childTnLst>
                          </p:cTn>
                        </p:par>
                        <p:par>
                          <p:cTn id="36" fill="hold">
                            <p:stCondLst>
                              <p:cond delay="2500"/>
                            </p:stCondLst>
                            <p:childTnLst>
                              <p:par>
                                <p:cTn id="37" presetID="7" presetClass="emph" presetSubtype="2" fill="hold" nodeType="afterEffect">
                                  <p:stCondLst>
                                    <p:cond delay="0"/>
                                  </p:stCondLst>
                                  <p:childTnLst>
                                    <p:animClr clrSpc="rgb" dir="cw">
                                      <p:cBhvr>
                                        <p:cTn id="38" dur="500" fill="hold"/>
                                        <p:tgtEl>
                                          <p:spTgt spid="130"/>
                                        </p:tgtEl>
                                        <p:attrNameLst>
                                          <p:attrName>stroke.color</p:attrName>
                                        </p:attrNameLst>
                                      </p:cBhvr>
                                      <p:to>
                                        <a:srgbClr val="4472C4"/>
                                      </p:to>
                                    </p:animClr>
                                    <p:set>
                                      <p:cBhvr>
                                        <p:cTn id="39" dur="500" fill="hold"/>
                                        <p:tgtEl>
                                          <p:spTgt spid="130"/>
                                        </p:tgtEl>
                                        <p:attrNameLst>
                                          <p:attrName>stroke.on</p:attrName>
                                        </p:attrNameLst>
                                      </p:cBhvr>
                                      <p:to>
                                        <p:strVal val="true"/>
                                      </p:to>
                                    </p:set>
                                  </p:childTnLst>
                                </p:cTn>
                              </p:par>
                              <p:par>
                                <p:cTn id="40" presetID="22" presetClass="entr" presetSubtype="2" fill="hold" nodeType="withEffect">
                                  <p:stCondLst>
                                    <p:cond delay="0"/>
                                  </p:stCondLst>
                                  <p:childTnLst>
                                    <p:set>
                                      <p:cBhvr>
                                        <p:cTn id="41" dur="1" fill="hold">
                                          <p:stCondLst>
                                            <p:cond delay="0"/>
                                          </p:stCondLst>
                                        </p:cTn>
                                        <p:tgtEl>
                                          <p:spTgt spid="130"/>
                                        </p:tgtEl>
                                        <p:attrNameLst>
                                          <p:attrName>style.visibility</p:attrName>
                                        </p:attrNameLst>
                                      </p:cBhvr>
                                      <p:to>
                                        <p:strVal val="visible"/>
                                      </p:to>
                                    </p:set>
                                    <p:animEffect transition="in" filter="wipe(right)">
                                      <p:cBhvr>
                                        <p:cTn id="42" dur="500"/>
                                        <p:tgtEl>
                                          <p:spTgt spid="130"/>
                                        </p:tgtEl>
                                      </p:cBhvr>
                                    </p:animEffect>
                                  </p:childTnLst>
                                </p:cTn>
                              </p:par>
                            </p:childTnLst>
                          </p:cTn>
                        </p:par>
                        <p:par>
                          <p:cTn id="43" fill="hold">
                            <p:stCondLst>
                              <p:cond delay="3000"/>
                            </p:stCondLst>
                            <p:childTnLst>
                              <p:par>
                                <p:cTn id="44" presetID="3" presetClass="emph" presetSubtype="2" fill="hold" grpId="1" nodeType="afterEffect">
                                  <p:stCondLst>
                                    <p:cond delay="0"/>
                                  </p:stCondLst>
                                  <p:childTnLst>
                                    <p:animClr clrSpc="rgb" dir="cw">
                                      <p:cBhvr override="childStyle">
                                        <p:cTn id="45" dur="500" fill="hold"/>
                                        <p:tgtEl>
                                          <p:spTgt spid="131"/>
                                        </p:tgtEl>
                                        <p:attrNameLst>
                                          <p:attrName>style.color</p:attrName>
                                        </p:attrNameLst>
                                      </p:cBhvr>
                                      <p:to>
                                        <a:srgbClr val="4472C4"/>
                                      </p:to>
                                    </p:animClr>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43"/>
                                        </p:tgtEl>
                                        <p:attrNameLst>
                                          <p:attrName>style.visibility</p:attrName>
                                        </p:attrNameLst>
                                      </p:cBhvr>
                                      <p:to>
                                        <p:strVal val="visible"/>
                                      </p:to>
                                    </p:set>
                                    <p:animEffect transition="in" filter="wipe(left)">
                                      <p:cBhvr>
                                        <p:cTn id="50"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8" grpId="0" animBg="1"/>
      <p:bldP spid="67" grpId="0" animBg="1"/>
      <p:bldP spid="131" grpId="1"/>
      <p:bldP spid="141" grpId="0" animBg="1"/>
      <p:bldP spid="141" grpId="1" animBg="1"/>
      <p:bldP spid="141" grpId="2" animBg="1"/>
      <p:bldP spid="142" grpId="1"/>
      <p:bldP spid="1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9</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Challenge – </a:t>
            </a:r>
            <a:r>
              <a:rPr lang="en-US" altLang="zh-CN" sz="2800" dirty="0" err="1"/>
              <a:t>Deployability</a:t>
            </a:r>
            <a:endParaRPr lang="zh-CN" altLang="en-US" dirty="0"/>
          </a:p>
        </p:txBody>
      </p:sp>
      <p:sp>
        <p:nvSpPr>
          <p:cNvPr id="44" name="TextBox 43">
            <a:extLst>
              <a:ext uri="{FF2B5EF4-FFF2-40B4-BE49-F238E27FC236}">
                <a16:creationId xmlns:a16="http://schemas.microsoft.com/office/drawing/2014/main" id="{7EBF729E-2F5C-4D4C-8276-0270A8186336}"/>
              </a:ext>
            </a:extLst>
          </p:cNvPr>
          <p:cNvSpPr txBox="1"/>
          <p:nvPr/>
        </p:nvSpPr>
        <p:spPr>
          <a:xfrm>
            <a:off x="248746" y="1880953"/>
            <a:ext cx="3708066" cy="523220"/>
          </a:xfrm>
          <a:prstGeom prst="rect">
            <a:avLst/>
          </a:prstGeom>
          <a:noFill/>
        </p:spPr>
        <p:txBody>
          <a:bodyPr wrap="none" rtlCol="0">
            <a:spAutoFit/>
          </a:bodyPr>
          <a:lstStyle/>
          <a:p>
            <a:r>
              <a:rPr lang="en-US" altLang="zh-CN" sz="2800" dirty="0">
                <a:cs typeface="Segoe UI" panose="020B0502040204020203" pitchFamily="34" charset="0"/>
              </a:rPr>
              <a:t>Design a new protocol?</a:t>
            </a:r>
            <a:endParaRPr lang="zh-CN" altLang="en-US" sz="2800" i="1" dirty="0">
              <a:solidFill>
                <a:srgbClr val="FF0000"/>
              </a:solidFill>
              <a:cs typeface="Segoe UI" panose="020B0502040204020203" pitchFamily="34" charset="0"/>
            </a:endParaRPr>
          </a:p>
        </p:txBody>
      </p:sp>
      <p:pic>
        <p:nvPicPr>
          <p:cNvPr id="46" name="Picture 45">
            <a:extLst>
              <a:ext uri="{FF2B5EF4-FFF2-40B4-BE49-F238E27FC236}">
                <a16:creationId xmlns:a16="http://schemas.microsoft.com/office/drawing/2014/main" id="{3373F528-A81D-428C-9C6E-B97CAADCBA68}"/>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9797286" y="3780033"/>
            <a:ext cx="711254" cy="542984"/>
          </a:xfrm>
          <a:prstGeom prst="rect">
            <a:avLst/>
          </a:prstGeom>
        </p:spPr>
      </p:pic>
      <p:pic>
        <p:nvPicPr>
          <p:cNvPr id="47" name="图片 4">
            <a:extLst>
              <a:ext uri="{FF2B5EF4-FFF2-40B4-BE49-F238E27FC236}">
                <a16:creationId xmlns:a16="http://schemas.microsoft.com/office/drawing/2014/main" id="{F858A9D1-3C91-45A5-909A-6FCDCDD09117}"/>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605236" y="3774716"/>
            <a:ext cx="981725" cy="585620"/>
          </a:xfrm>
          <a:prstGeom prst="rect">
            <a:avLst/>
          </a:prstGeom>
        </p:spPr>
      </p:pic>
      <p:cxnSp>
        <p:nvCxnSpPr>
          <p:cNvPr id="48" name="直线箭头连接符 9">
            <a:extLst>
              <a:ext uri="{FF2B5EF4-FFF2-40B4-BE49-F238E27FC236}">
                <a16:creationId xmlns:a16="http://schemas.microsoft.com/office/drawing/2014/main" id="{DBB41239-F206-42F5-91E1-57573C9BB6EB}"/>
              </a:ext>
            </a:extLst>
          </p:cNvPr>
          <p:cNvCxnSpPr>
            <a:cxnSpLocks/>
          </p:cNvCxnSpPr>
          <p:nvPr/>
        </p:nvCxnSpPr>
        <p:spPr>
          <a:xfrm>
            <a:off x="7064463" y="3926121"/>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49" name="直线箭头连接符 10">
            <a:extLst>
              <a:ext uri="{FF2B5EF4-FFF2-40B4-BE49-F238E27FC236}">
                <a16:creationId xmlns:a16="http://schemas.microsoft.com/office/drawing/2014/main" id="{CFD57FF7-A81C-4C64-9A2B-E7BD54A506B7}"/>
              </a:ext>
            </a:extLst>
          </p:cNvPr>
          <p:cNvCxnSpPr>
            <a:cxnSpLocks/>
          </p:cNvCxnSpPr>
          <p:nvPr/>
        </p:nvCxnSpPr>
        <p:spPr>
          <a:xfrm flipH="1">
            <a:off x="6895722" y="4168310"/>
            <a:ext cx="2152170"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0" name="TextBox 49">
            <a:extLst>
              <a:ext uri="{FF2B5EF4-FFF2-40B4-BE49-F238E27FC236}">
                <a16:creationId xmlns:a16="http://schemas.microsoft.com/office/drawing/2014/main" id="{6825AA58-397A-4E9A-A063-984E92D857C9}"/>
              </a:ext>
            </a:extLst>
          </p:cNvPr>
          <p:cNvSpPr txBox="1"/>
          <p:nvPr/>
        </p:nvSpPr>
        <p:spPr>
          <a:xfrm>
            <a:off x="6710483" y="3513745"/>
            <a:ext cx="2769297"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Downlink wireless</a:t>
            </a:r>
            <a:endParaRPr lang="zh-CN" altLang="en-US" sz="2400" dirty="0">
              <a:cs typeface="Open Sans SemiCondensed SemiCon" pitchFamily="2" charset="0"/>
            </a:endParaRPr>
          </a:p>
        </p:txBody>
      </p:sp>
      <p:sp>
        <p:nvSpPr>
          <p:cNvPr id="51" name="TextBox 50">
            <a:extLst>
              <a:ext uri="{FF2B5EF4-FFF2-40B4-BE49-F238E27FC236}">
                <a16:creationId xmlns:a16="http://schemas.microsoft.com/office/drawing/2014/main" id="{E4ACBDDF-13A4-4A96-B0E4-53FBFC929998}"/>
              </a:ext>
            </a:extLst>
          </p:cNvPr>
          <p:cNvSpPr txBox="1"/>
          <p:nvPr/>
        </p:nvSpPr>
        <p:spPr>
          <a:xfrm>
            <a:off x="6935820" y="4228601"/>
            <a:ext cx="2324406"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Uplink wireless</a:t>
            </a:r>
            <a:endParaRPr lang="zh-CN" altLang="en-US" sz="2400" dirty="0">
              <a:cs typeface="Open Sans SemiCondensed SemiCon" pitchFamily="2" charset="0"/>
            </a:endParaRPr>
          </a:p>
        </p:txBody>
      </p:sp>
      <p:cxnSp>
        <p:nvCxnSpPr>
          <p:cNvPr id="52" name="直线箭头连接符 13">
            <a:extLst>
              <a:ext uri="{FF2B5EF4-FFF2-40B4-BE49-F238E27FC236}">
                <a16:creationId xmlns:a16="http://schemas.microsoft.com/office/drawing/2014/main" id="{6A032937-9DD7-4E1E-A911-23CB09E94AAB}"/>
              </a:ext>
            </a:extLst>
          </p:cNvPr>
          <p:cNvCxnSpPr>
            <a:cxnSpLocks/>
          </p:cNvCxnSpPr>
          <p:nvPr/>
        </p:nvCxnSpPr>
        <p:spPr>
          <a:xfrm flipH="1" flipV="1">
            <a:off x="3102875" y="4190445"/>
            <a:ext cx="1555762" cy="965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3" name="TextBox 52">
            <a:extLst>
              <a:ext uri="{FF2B5EF4-FFF2-40B4-BE49-F238E27FC236}">
                <a16:creationId xmlns:a16="http://schemas.microsoft.com/office/drawing/2014/main" id="{8E8201A6-4768-4E7A-9959-E217F1CB476D}"/>
              </a:ext>
            </a:extLst>
          </p:cNvPr>
          <p:cNvSpPr txBox="1"/>
          <p:nvPr/>
        </p:nvSpPr>
        <p:spPr>
          <a:xfrm>
            <a:off x="2991450" y="4230503"/>
            <a:ext cx="1871257"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WAN</a:t>
            </a:r>
            <a:endParaRPr lang="zh-CN" altLang="en-US" sz="2400" dirty="0">
              <a:cs typeface="Open Sans SemiCondensed SemiCon" pitchFamily="2" charset="0"/>
            </a:endParaRPr>
          </a:p>
        </p:txBody>
      </p:sp>
      <p:cxnSp>
        <p:nvCxnSpPr>
          <p:cNvPr id="69" name="直线箭头连接符 9">
            <a:extLst>
              <a:ext uri="{FF2B5EF4-FFF2-40B4-BE49-F238E27FC236}">
                <a16:creationId xmlns:a16="http://schemas.microsoft.com/office/drawing/2014/main" id="{D8D3C364-C821-4072-81ED-142095A2C595}"/>
              </a:ext>
            </a:extLst>
          </p:cNvPr>
          <p:cNvCxnSpPr>
            <a:cxnSpLocks/>
          </p:cNvCxnSpPr>
          <p:nvPr/>
        </p:nvCxnSpPr>
        <p:spPr>
          <a:xfrm>
            <a:off x="3222762" y="4024047"/>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70" name="Rectangle 69">
            <a:extLst>
              <a:ext uri="{FF2B5EF4-FFF2-40B4-BE49-F238E27FC236}">
                <a16:creationId xmlns:a16="http://schemas.microsoft.com/office/drawing/2014/main" id="{EC4CD504-3470-467A-B1A5-F90428824415}"/>
              </a:ext>
            </a:extLst>
          </p:cNvPr>
          <p:cNvSpPr/>
          <p:nvPr/>
        </p:nvSpPr>
        <p:spPr>
          <a:xfrm>
            <a:off x="1476443" y="2648888"/>
            <a:ext cx="1239310"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71" name="Rectangle 70">
            <a:extLst>
              <a:ext uri="{FF2B5EF4-FFF2-40B4-BE49-F238E27FC236}">
                <a16:creationId xmlns:a16="http://schemas.microsoft.com/office/drawing/2014/main" id="{D05F05BE-C4C9-4E19-9E42-228855C164F5}"/>
              </a:ext>
            </a:extLst>
          </p:cNvPr>
          <p:cNvSpPr/>
          <p:nvPr/>
        </p:nvSpPr>
        <p:spPr>
          <a:xfrm>
            <a:off x="9434116" y="2648888"/>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72" name="Rectangle 71">
            <a:extLst>
              <a:ext uri="{FF2B5EF4-FFF2-40B4-BE49-F238E27FC236}">
                <a16:creationId xmlns:a16="http://schemas.microsoft.com/office/drawing/2014/main" id="{B3FE0A89-D2E1-4B0D-812F-A79DB6FA90CB}"/>
              </a:ext>
            </a:extLst>
          </p:cNvPr>
          <p:cNvSpPr/>
          <p:nvPr/>
        </p:nvSpPr>
        <p:spPr>
          <a:xfrm>
            <a:off x="4870803" y="2648888"/>
            <a:ext cx="2088973"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ea typeface="Open Sans SemiCondensed SemiCon" pitchFamily="2" charset="0"/>
                <a:cs typeface="Open Sans SemiCondensed SemiCon" pitchFamily="2" charset="0"/>
              </a:rPr>
              <a:t>access point</a:t>
            </a:r>
          </a:p>
        </p:txBody>
      </p:sp>
      <p:sp>
        <p:nvSpPr>
          <p:cNvPr id="73" name="TextBox 72">
            <a:extLst>
              <a:ext uri="{FF2B5EF4-FFF2-40B4-BE49-F238E27FC236}">
                <a16:creationId xmlns:a16="http://schemas.microsoft.com/office/drawing/2014/main" id="{1350437E-F24A-40C0-B240-6CB30DA3FCFD}"/>
              </a:ext>
            </a:extLst>
          </p:cNvPr>
          <p:cNvSpPr txBox="1"/>
          <p:nvPr/>
        </p:nvSpPr>
        <p:spPr>
          <a:xfrm>
            <a:off x="2849755" y="3496901"/>
            <a:ext cx="2268582"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WAN</a:t>
            </a:r>
            <a:endParaRPr lang="zh-CN" altLang="en-US" sz="2400" dirty="0">
              <a:cs typeface="Open Sans SemiCondensed SemiCon" pitchFamily="2" charset="0"/>
            </a:endParaRPr>
          </a:p>
        </p:txBody>
      </p:sp>
      <p:pic>
        <p:nvPicPr>
          <p:cNvPr id="74" name="Picture 73">
            <a:extLst>
              <a:ext uri="{FF2B5EF4-FFF2-40B4-BE49-F238E27FC236}">
                <a16:creationId xmlns:a16="http://schemas.microsoft.com/office/drawing/2014/main" id="{457500D9-B747-4F40-8EAE-68FD033DBF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7603" y="3513745"/>
            <a:ext cx="955375" cy="955375"/>
          </a:xfrm>
          <a:prstGeom prst="rect">
            <a:avLst/>
          </a:prstGeom>
        </p:spPr>
      </p:pic>
      <p:pic>
        <p:nvPicPr>
          <p:cNvPr id="75" name="Picture 74">
            <a:extLst>
              <a:ext uri="{FF2B5EF4-FFF2-40B4-BE49-F238E27FC236}">
                <a16:creationId xmlns:a16="http://schemas.microsoft.com/office/drawing/2014/main" id="{E1AB9347-1A71-4298-98CA-ECB0E04D67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4735869" y="4048102"/>
            <a:ext cx="1098282" cy="1098282"/>
          </a:xfrm>
          <a:prstGeom prst="rect">
            <a:avLst/>
          </a:prstGeom>
        </p:spPr>
      </p:pic>
      <p:pic>
        <p:nvPicPr>
          <p:cNvPr id="76" name="Picture 75">
            <a:extLst>
              <a:ext uri="{FF2B5EF4-FFF2-40B4-BE49-F238E27FC236}">
                <a16:creationId xmlns:a16="http://schemas.microsoft.com/office/drawing/2014/main" id="{525D7572-EED4-4D33-B6E8-DA3E0072E5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851580" y="3991983"/>
            <a:ext cx="1098282" cy="1098282"/>
          </a:xfrm>
          <a:prstGeom prst="rect">
            <a:avLst/>
          </a:prstGeom>
        </p:spPr>
      </p:pic>
      <p:grpSp>
        <p:nvGrpSpPr>
          <p:cNvPr id="77" name="Group 76">
            <a:extLst>
              <a:ext uri="{FF2B5EF4-FFF2-40B4-BE49-F238E27FC236}">
                <a16:creationId xmlns:a16="http://schemas.microsoft.com/office/drawing/2014/main" id="{8AD8558A-1779-4DEB-933E-949C766D7A73}"/>
              </a:ext>
            </a:extLst>
          </p:cNvPr>
          <p:cNvGrpSpPr/>
          <p:nvPr/>
        </p:nvGrpSpPr>
        <p:grpSpPr>
          <a:xfrm>
            <a:off x="639957" y="5090265"/>
            <a:ext cx="2912281" cy="1254625"/>
            <a:chOff x="6046286" y="2851752"/>
            <a:chExt cx="4252210" cy="1831873"/>
          </a:xfrm>
        </p:grpSpPr>
        <p:pic>
          <p:nvPicPr>
            <p:cNvPr id="78" name="Picture 77">
              <a:extLst>
                <a:ext uri="{FF2B5EF4-FFF2-40B4-BE49-F238E27FC236}">
                  <a16:creationId xmlns:a16="http://schemas.microsoft.com/office/drawing/2014/main" id="{0E0E57DA-2E46-456E-ABF4-6EA6480B9F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46286" y="2851752"/>
              <a:ext cx="914400" cy="914400"/>
            </a:xfrm>
            <a:prstGeom prst="rect">
              <a:avLst/>
            </a:prstGeom>
          </p:spPr>
        </p:pic>
        <p:pic>
          <p:nvPicPr>
            <p:cNvPr id="79" name="Picture 78">
              <a:extLst>
                <a:ext uri="{FF2B5EF4-FFF2-40B4-BE49-F238E27FC236}">
                  <a16:creationId xmlns:a16="http://schemas.microsoft.com/office/drawing/2014/main" id="{30FA46F9-C1CF-4E0A-98C5-80B81BD5F6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58889" y="2851752"/>
              <a:ext cx="914400" cy="914400"/>
            </a:xfrm>
            <a:prstGeom prst="rect">
              <a:avLst/>
            </a:prstGeom>
          </p:spPr>
        </p:pic>
        <p:pic>
          <p:nvPicPr>
            <p:cNvPr id="80" name="Picture 79">
              <a:extLst>
                <a:ext uri="{FF2B5EF4-FFF2-40B4-BE49-F238E27FC236}">
                  <a16:creationId xmlns:a16="http://schemas.microsoft.com/office/drawing/2014/main" id="{CE1AA39C-7C50-46AF-AE3D-F96F021836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03486" y="3769225"/>
              <a:ext cx="914400" cy="914400"/>
            </a:xfrm>
            <a:prstGeom prst="rect">
              <a:avLst/>
            </a:prstGeom>
          </p:spPr>
        </p:pic>
        <p:pic>
          <p:nvPicPr>
            <p:cNvPr id="81" name="Picture 80">
              <a:extLst>
                <a:ext uri="{FF2B5EF4-FFF2-40B4-BE49-F238E27FC236}">
                  <a16:creationId xmlns:a16="http://schemas.microsoft.com/office/drawing/2014/main" id="{C69C3A10-5C7B-40C9-B9D3-490878E3038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71492" y="2851752"/>
              <a:ext cx="914400" cy="914400"/>
            </a:xfrm>
            <a:prstGeom prst="rect">
              <a:avLst/>
            </a:prstGeom>
          </p:spPr>
        </p:pic>
        <p:pic>
          <p:nvPicPr>
            <p:cNvPr id="82" name="Picture 6">
              <a:extLst>
                <a:ext uri="{FF2B5EF4-FFF2-40B4-BE49-F238E27FC236}">
                  <a16:creationId xmlns:a16="http://schemas.microsoft.com/office/drawing/2014/main" id="{4FCB9B97-59CA-48CF-8ABB-66F88E40A0E8}"/>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384096" y="285175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2">
              <a:extLst>
                <a:ext uri="{FF2B5EF4-FFF2-40B4-BE49-F238E27FC236}">
                  <a16:creationId xmlns:a16="http://schemas.microsoft.com/office/drawing/2014/main" id="{89414B2F-8B3F-432B-B288-453D89805941}"/>
                </a:ext>
              </a:extLst>
            </p:cNvPr>
            <p:cNvPicPr>
              <a:picLocks noChangeAspect="1"/>
            </p:cNvPicPr>
            <p:nvPr/>
          </p:nvPicPr>
          <p:blipFill>
            <a:blip r:embed="rId12"/>
            <a:stretch>
              <a:fillRect/>
            </a:stretch>
          </p:blipFill>
          <p:spPr>
            <a:xfrm>
              <a:off x="7640037" y="3769225"/>
              <a:ext cx="914400" cy="914400"/>
            </a:xfrm>
            <a:prstGeom prst="rect">
              <a:avLst/>
            </a:prstGeom>
          </p:spPr>
        </p:pic>
        <p:pic>
          <p:nvPicPr>
            <p:cNvPr id="84" name="Picture 10">
              <a:extLst>
                <a:ext uri="{FF2B5EF4-FFF2-40B4-BE49-F238E27FC236}">
                  <a16:creationId xmlns:a16="http://schemas.microsoft.com/office/drawing/2014/main" id="{779C7151-E5DA-4CE1-89AF-8755835A77ED}"/>
                </a:ext>
              </a:extLst>
            </p:cNvPr>
            <p:cNvPicPr>
              <a:picLocks noChangeAspect="1" noChangeArrowheads="1"/>
            </p:cNvPicPr>
            <p:nvPr/>
          </p:nvPicPr>
          <p:blipFill>
            <a:blip r:embed="rId13"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8776588" y="3769225"/>
              <a:ext cx="914400" cy="914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5" name="Group 84">
            <a:extLst>
              <a:ext uri="{FF2B5EF4-FFF2-40B4-BE49-F238E27FC236}">
                <a16:creationId xmlns:a16="http://schemas.microsoft.com/office/drawing/2014/main" id="{4807FE32-C082-49E7-918E-FFD3AA6D11E0}"/>
              </a:ext>
            </a:extLst>
          </p:cNvPr>
          <p:cNvGrpSpPr/>
          <p:nvPr/>
        </p:nvGrpSpPr>
        <p:grpSpPr>
          <a:xfrm>
            <a:off x="4434138" y="5226084"/>
            <a:ext cx="2918784" cy="915281"/>
            <a:chOff x="4434138" y="5226084"/>
            <a:chExt cx="2918784" cy="915281"/>
          </a:xfrm>
        </p:grpSpPr>
        <p:pic>
          <p:nvPicPr>
            <p:cNvPr id="86" name="Picture 85">
              <a:extLst>
                <a:ext uri="{FF2B5EF4-FFF2-40B4-BE49-F238E27FC236}">
                  <a16:creationId xmlns:a16="http://schemas.microsoft.com/office/drawing/2014/main" id="{FD913343-1D00-4E70-AE6A-D3EC8F8DE08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436330" y="5226084"/>
              <a:ext cx="914400" cy="914400"/>
            </a:xfrm>
            <a:prstGeom prst="rect">
              <a:avLst/>
            </a:prstGeom>
          </p:spPr>
        </p:pic>
        <p:pic>
          <p:nvPicPr>
            <p:cNvPr id="87" name="Picture 86">
              <a:extLst>
                <a:ext uri="{FF2B5EF4-FFF2-40B4-BE49-F238E27FC236}">
                  <a16:creationId xmlns:a16="http://schemas.microsoft.com/office/drawing/2014/main" id="{43423A05-674A-41CF-AD0A-58C87A2C02E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34138" y="5226965"/>
              <a:ext cx="914400" cy="914400"/>
            </a:xfrm>
            <a:prstGeom prst="rect">
              <a:avLst/>
            </a:prstGeom>
          </p:spPr>
        </p:pic>
        <p:pic>
          <p:nvPicPr>
            <p:cNvPr id="88" name="Picture 2" descr="huawei">
              <a:extLst>
                <a:ext uri="{FF2B5EF4-FFF2-40B4-BE49-F238E27FC236}">
                  <a16:creationId xmlns:a16="http://schemas.microsoft.com/office/drawing/2014/main" id="{51CE9922-4E8D-4359-8F8D-03E8F1F38ECC}"/>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6438522" y="5226084"/>
              <a:ext cx="914400" cy="914400"/>
            </a:xfrm>
            <a:prstGeom prst="rect">
              <a:avLst/>
            </a:prstGeom>
            <a:noFill/>
            <a:extLst>
              <a:ext uri="{909E8E84-426E-40DD-AFC4-6F175D3DCCD1}">
                <a14:hiddenFill xmlns:a14="http://schemas.microsoft.com/office/drawing/2010/main">
                  <a:solidFill>
                    <a:srgbClr val="FFFFFF"/>
                  </a:solidFill>
                </a14:hiddenFill>
              </a:ext>
            </a:extLst>
          </p:spPr>
        </p:pic>
      </p:grpSp>
      <p:sp>
        <p:nvSpPr>
          <p:cNvPr id="89" name="Rectangle 88">
            <a:extLst>
              <a:ext uri="{FF2B5EF4-FFF2-40B4-BE49-F238E27FC236}">
                <a16:creationId xmlns:a16="http://schemas.microsoft.com/office/drawing/2014/main" id="{DDD15A4A-71D4-4A30-985A-5182B49E4EEF}"/>
              </a:ext>
            </a:extLst>
          </p:cNvPr>
          <p:cNvSpPr/>
          <p:nvPr/>
        </p:nvSpPr>
        <p:spPr>
          <a:xfrm>
            <a:off x="5125466" y="4115770"/>
            <a:ext cx="338280" cy="33828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89">
            <a:extLst>
              <a:ext uri="{FF2B5EF4-FFF2-40B4-BE49-F238E27FC236}">
                <a16:creationId xmlns:a16="http://schemas.microsoft.com/office/drawing/2014/main" id="{D120CB19-3791-42D6-95C3-EB2507037098}"/>
              </a:ext>
            </a:extLst>
          </p:cNvPr>
          <p:cNvSpPr/>
          <p:nvPr/>
        </p:nvSpPr>
        <p:spPr>
          <a:xfrm>
            <a:off x="5294606" y="4284910"/>
            <a:ext cx="169140" cy="16914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a:extLst>
              <a:ext uri="{FF2B5EF4-FFF2-40B4-BE49-F238E27FC236}">
                <a16:creationId xmlns:a16="http://schemas.microsoft.com/office/drawing/2014/main" id="{8AFEDE1B-821D-4E92-B008-F51F72C55BEC}"/>
              </a:ext>
            </a:extLst>
          </p:cNvPr>
          <p:cNvSpPr txBox="1"/>
          <p:nvPr/>
        </p:nvSpPr>
        <p:spPr>
          <a:xfrm>
            <a:off x="3956812" y="1880953"/>
            <a:ext cx="4267137" cy="523220"/>
          </a:xfrm>
          <a:prstGeom prst="rect">
            <a:avLst/>
          </a:prstGeom>
          <a:noFill/>
        </p:spPr>
        <p:txBody>
          <a:bodyPr wrap="square" rtlCol="0">
            <a:spAutoFit/>
          </a:bodyPr>
          <a:lstStyle/>
          <a:p>
            <a:pPr algn="ctr"/>
            <a:r>
              <a:rPr lang="en-US" altLang="zh-CN" sz="2800" dirty="0">
                <a:solidFill>
                  <a:srgbClr val="FF0000"/>
                </a:solidFill>
                <a:cs typeface="Segoe UI" panose="020B0502040204020203" pitchFamily="34" charset="0"/>
              </a:rPr>
              <a:t>Not deployable in practice!</a:t>
            </a:r>
            <a:endParaRPr lang="zh-CN" altLang="en-US" sz="2800" i="1" dirty="0">
              <a:solidFill>
                <a:srgbClr val="FF0000"/>
              </a:solidFill>
              <a:cs typeface="Segoe UI" panose="020B0502040204020203" pitchFamily="34" charset="0"/>
            </a:endParaRPr>
          </a:p>
        </p:txBody>
      </p:sp>
      <p:pic>
        <p:nvPicPr>
          <p:cNvPr id="92" name="Picture 4">
            <a:extLst>
              <a:ext uri="{FF2B5EF4-FFF2-40B4-BE49-F238E27FC236}">
                <a16:creationId xmlns:a16="http://schemas.microsoft.com/office/drawing/2014/main" id="{201ED10E-891D-4734-A2E5-F72EDA4CB531}"/>
              </a:ext>
            </a:extLst>
          </p:cNvPr>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96807" y="6227898"/>
            <a:ext cx="2436964" cy="348138"/>
          </a:xfrm>
          <a:prstGeom prst="rect">
            <a:avLst/>
          </a:prstGeom>
          <a:noFill/>
          <a:extLst>
            <a:ext uri="{909E8E84-426E-40DD-AFC4-6F175D3DCCD1}">
              <a14:hiddenFill xmlns:a14="http://schemas.microsoft.com/office/drawing/2010/main">
                <a:solidFill>
                  <a:srgbClr val="FFFFFF"/>
                </a:solidFill>
              </a14:hiddenFill>
            </a:ext>
          </a:extLst>
        </p:spPr>
      </p:pic>
      <p:sp>
        <p:nvSpPr>
          <p:cNvPr id="93" name="TextBox 92">
            <a:extLst>
              <a:ext uri="{FF2B5EF4-FFF2-40B4-BE49-F238E27FC236}">
                <a16:creationId xmlns:a16="http://schemas.microsoft.com/office/drawing/2014/main" id="{A1437468-5B7D-4844-B5A0-959770190BAA}"/>
              </a:ext>
            </a:extLst>
          </p:cNvPr>
          <p:cNvSpPr txBox="1"/>
          <p:nvPr/>
        </p:nvSpPr>
        <p:spPr>
          <a:xfrm>
            <a:off x="247235" y="1191336"/>
            <a:ext cx="8518679" cy="523220"/>
          </a:xfrm>
          <a:prstGeom prst="rect">
            <a:avLst/>
          </a:prstGeom>
          <a:noFill/>
        </p:spPr>
        <p:txBody>
          <a:bodyPr wrap="none" rtlCol="0">
            <a:spAutoFit/>
          </a:bodyPr>
          <a:lstStyle/>
          <a:p>
            <a:r>
              <a:rPr lang="en-US" altLang="zh-CN" sz="2800" dirty="0">
                <a:cs typeface="Segoe UI" panose="020B0502040204020203" pitchFamily="34" charset="0"/>
              </a:rPr>
              <a:t>How to make the solution deployable in the real world?</a:t>
            </a:r>
            <a:endParaRPr lang="zh-CN" altLang="en-US" sz="2800" i="1" dirty="0">
              <a:solidFill>
                <a:srgbClr val="FF0000"/>
              </a:solidFill>
              <a:cs typeface="Segoe UI" panose="020B0502040204020203" pitchFamily="34" charset="0"/>
            </a:endParaRPr>
          </a:p>
        </p:txBody>
      </p:sp>
    </p:spTree>
    <p:extLst>
      <p:ext uri="{BB962C8B-B14F-4D97-AF65-F5344CB8AC3E}">
        <p14:creationId xmlns:p14="http://schemas.microsoft.com/office/powerpoint/2010/main" val="2179851599"/>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12" presetClass="entr" presetSubtype="2" fill="hold" grpId="0"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p:tgtEl>
                                          <p:spTgt spid="89"/>
                                        </p:tgtEl>
                                        <p:attrNameLst>
                                          <p:attrName>ppt_x</p:attrName>
                                        </p:attrNameLst>
                                      </p:cBhvr>
                                      <p:tavLst>
                                        <p:tav tm="0">
                                          <p:val>
                                            <p:strVal val="#ppt_x+#ppt_w*1.125000"/>
                                          </p:val>
                                        </p:tav>
                                        <p:tav tm="100000">
                                          <p:val>
                                            <p:strVal val="#ppt_x"/>
                                          </p:val>
                                        </p:tav>
                                      </p:tavLst>
                                    </p:anim>
                                    <p:animEffect transition="in" filter="wipe(left)">
                                      <p:cBhvr>
                                        <p:cTn id="16" dur="500"/>
                                        <p:tgtEl>
                                          <p:spTgt spid="8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grpId="0" nodeType="clickEffect">
                                  <p:stCondLst>
                                    <p:cond delay="0"/>
                                  </p:stCondLst>
                                  <p:childTnLst>
                                    <p:set>
                                      <p:cBhvr>
                                        <p:cTn id="20" dur="1" fill="hold">
                                          <p:stCondLst>
                                            <p:cond delay="0"/>
                                          </p:stCondLst>
                                        </p:cTn>
                                        <p:tgtEl>
                                          <p:spTgt spid="90"/>
                                        </p:tgtEl>
                                        <p:attrNameLst>
                                          <p:attrName>style.visibility</p:attrName>
                                        </p:attrNameLst>
                                      </p:cBhvr>
                                      <p:to>
                                        <p:strVal val="visible"/>
                                      </p:to>
                                    </p:set>
                                    <p:anim calcmode="lin" valueType="num">
                                      <p:cBhvr additive="base">
                                        <p:cTn id="21" dur="500"/>
                                        <p:tgtEl>
                                          <p:spTgt spid="90"/>
                                        </p:tgtEl>
                                        <p:attrNameLst>
                                          <p:attrName>ppt_x</p:attrName>
                                        </p:attrNameLst>
                                      </p:cBhvr>
                                      <p:tavLst>
                                        <p:tav tm="0">
                                          <p:val>
                                            <p:strVal val="#ppt_x+#ppt_w*1.125000"/>
                                          </p:val>
                                        </p:tav>
                                        <p:tav tm="100000">
                                          <p:val>
                                            <p:strVal val="#ppt_x"/>
                                          </p:val>
                                        </p:tav>
                                      </p:tavLst>
                                    </p:anim>
                                    <p:animEffect transition="in" filter="wipe(left)">
                                      <p:cBhvr>
                                        <p:cTn id="22" dur="500"/>
                                        <p:tgtEl>
                                          <p:spTgt spid="90"/>
                                        </p:tgtEl>
                                      </p:cBhvr>
                                    </p:animEffect>
                                  </p:childTnLst>
                                </p:cTn>
                              </p:par>
                            </p:childTnLst>
                          </p:cTn>
                        </p:par>
                        <p:par>
                          <p:cTn id="23" fill="hold">
                            <p:stCondLst>
                              <p:cond delay="500"/>
                            </p:stCondLst>
                            <p:childTnLst>
                              <p:par>
                                <p:cTn id="24" presetID="35" presetClass="path" presetSubtype="0" accel="50000" decel="50000" fill="hold" grpId="1" nodeType="afterEffect">
                                  <p:stCondLst>
                                    <p:cond delay="0"/>
                                  </p:stCondLst>
                                  <p:childTnLst>
                                    <p:animMotion origin="layout" path="M 0 0 L -0.25 0 E" pathEditMode="relative" ptsTypes="">
                                      <p:cBhvr>
                                        <p:cTn id="25" dur="2000" fill="hold"/>
                                        <p:tgtEl>
                                          <p:spTgt spid="89"/>
                                        </p:tgtEl>
                                        <p:attrNameLst>
                                          <p:attrName>ppt_x</p:attrName>
                                          <p:attrName>ppt_y</p:attrName>
                                        </p:attrNameLst>
                                      </p:cBhvr>
                                    </p:animMotion>
                                  </p:childTnLst>
                                </p:cTn>
                              </p:par>
                              <p:par>
                                <p:cTn id="26" presetID="35" presetClass="path" presetSubtype="0" accel="50000" decel="50000" fill="hold" grpId="1" nodeType="withEffect">
                                  <p:stCondLst>
                                    <p:cond delay="0"/>
                                  </p:stCondLst>
                                  <p:childTnLst>
                                    <p:animMotion origin="layout" path="M 0 0 L -0.25 0 E" pathEditMode="relative" ptsTypes="">
                                      <p:cBhvr>
                                        <p:cTn id="27" dur="2000" fill="hold"/>
                                        <p:tgtEl>
                                          <p:spTgt spid="90"/>
                                        </p:tgtEl>
                                        <p:attrNameLst>
                                          <p:attrName>ppt_x</p:attrName>
                                          <p:attrName>ppt_y</p:attrName>
                                        </p:attrNameLst>
                                      </p:cBhvr>
                                    </p:animMotion>
                                  </p:childTnLst>
                                </p:cTn>
                              </p:par>
                            </p:childTnLst>
                          </p:cTn>
                        </p:par>
                        <p:par>
                          <p:cTn id="28" fill="hold">
                            <p:stCondLst>
                              <p:cond delay="2500"/>
                            </p:stCondLst>
                            <p:childTnLst>
                              <p:par>
                                <p:cTn id="29" presetID="42" presetClass="path" presetSubtype="0" accel="50000" decel="50000" fill="hold" grpId="2" nodeType="afterEffect">
                                  <p:stCondLst>
                                    <p:cond delay="0"/>
                                  </p:stCondLst>
                                  <p:childTnLst>
                                    <p:animMotion origin="layout" path="M -0.25 -4.44444E-6 L -0.27696 -0.04352 " pathEditMode="relative" rAng="0" ptsTypes="AA">
                                      <p:cBhvr>
                                        <p:cTn id="30" dur="1000" fill="hold"/>
                                        <p:tgtEl>
                                          <p:spTgt spid="90"/>
                                        </p:tgtEl>
                                        <p:attrNameLst>
                                          <p:attrName>ppt_x</p:attrName>
                                          <p:attrName>ppt_y</p:attrName>
                                        </p:attrNameLst>
                                      </p:cBhvr>
                                      <p:rCtr x="-1393" y="-2245"/>
                                    </p:animMotion>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p:tgtEl>
                                          <p:spTgt spid="75"/>
                                        </p:tgtEl>
                                        <p:attrNameLst>
                                          <p:attrName>ppt_y</p:attrName>
                                        </p:attrNameLst>
                                      </p:cBhvr>
                                      <p:tavLst>
                                        <p:tav tm="0">
                                          <p:val>
                                            <p:strVal val="#ppt_y+#ppt_h*1.125000"/>
                                          </p:val>
                                        </p:tav>
                                        <p:tav tm="100000">
                                          <p:val>
                                            <p:strVal val="#ppt_y"/>
                                          </p:val>
                                        </p:tav>
                                      </p:tavLst>
                                    </p:anim>
                                    <p:animEffect transition="in" filter="wipe(up)">
                                      <p:cBhvr>
                                        <p:cTn id="36" dur="500"/>
                                        <p:tgtEl>
                                          <p:spTgt spid="75"/>
                                        </p:tgtEl>
                                      </p:cBhvr>
                                    </p:animEffect>
                                  </p:childTnLst>
                                </p:cTn>
                              </p:par>
                            </p:childTnLst>
                          </p:cTn>
                        </p:par>
                        <p:par>
                          <p:cTn id="37" fill="hold">
                            <p:stCondLst>
                              <p:cond delay="500"/>
                            </p:stCondLst>
                            <p:childTnLst>
                              <p:par>
                                <p:cTn id="38" presetID="12" presetClass="entr" presetSubtype="4"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cBhvr additive="base">
                                        <p:cTn id="40" dur="500"/>
                                        <p:tgtEl>
                                          <p:spTgt spid="76"/>
                                        </p:tgtEl>
                                        <p:attrNameLst>
                                          <p:attrName>ppt_y</p:attrName>
                                        </p:attrNameLst>
                                      </p:cBhvr>
                                      <p:tavLst>
                                        <p:tav tm="0">
                                          <p:val>
                                            <p:strVal val="#ppt_y+#ppt_h*1.125000"/>
                                          </p:val>
                                        </p:tav>
                                        <p:tav tm="100000">
                                          <p:val>
                                            <p:strVal val="#ppt_y"/>
                                          </p:val>
                                        </p:tav>
                                      </p:tavLst>
                                    </p:anim>
                                    <p:animEffect transition="in" filter="wipe(up)">
                                      <p:cBhvr>
                                        <p:cTn id="41" dur="500"/>
                                        <p:tgtEl>
                                          <p:spTgt spid="7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fade">
                                      <p:cBhvr>
                                        <p:cTn id="50" dur="500"/>
                                        <p:tgtEl>
                                          <p:spTgt spid="85"/>
                                        </p:tgtEl>
                                      </p:cBhvr>
                                    </p:animEffect>
                                  </p:childTnLst>
                                </p:cTn>
                              </p:par>
                              <p:par>
                                <p:cTn id="51" presetID="10" presetClass="entr" presetSubtype="0" fill="hold" nodeType="with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fade">
                                      <p:cBhvr>
                                        <p:cTn id="53" dur="500"/>
                                        <p:tgtEl>
                                          <p:spTgt spid="9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wipe(left)">
                                      <p:cBhvr>
                                        <p:cTn id="5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9" grpId="0" animBg="1"/>
      <p:bldP spid="89" grpId="1" animBg="1"/>
      <p:bldP spid="90" grpId="0" animBg="1"/>
      <p:bldP spid="90" grpId="1" animBg="1"/>
      <p:bldP spid="90" grpId="2" animBg="1"/>
      <p:bldP spid="91"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10</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Challenge – </a:t>
            </a:r>
            <a:r>
              <a:rPr lang="en-US" altLang="zh-CN" sz="2800" dirty="0" err="1"/>
              <a:t>Deployability</a:t>
            </a:r>
            <a:endParaRPr lang="zh-CN" altLang="en-US" dirty="0"/>
          </a:p>
        </p:txBody>
      </p:sp>
      <p:sp>
        <p:nvSpPr>
          <p:cNvPr id="38" name="TextBox 37">
            <a:extLst>
              <a:ext uri="{FF2B5EF4-FFF2-40B4-BE49-F238E27FC236}">
                <a16:creationId xmlns:a16="http://schemas.microsoft.com/office/drawing/2014/main" id="{5DFFED01-320E-4E0C-81B3-6DB11C01E3F5}"/>
              </a:ext>
            </a:extLst>
          </p:cNvPr>
          <p:cNvSpPr txBox="1"/>
          <p:nvPr/>
        </p:nvSpPr>
        <p:spPr>
          <a:xfrm>
            <a:off x="247235" y="1877517"/>
            <a:ext cx="6721712" cy="523220"/>
          </a:xfrm>
          <a:prstGeom prst="rect">
            <a:avLst/>
          </a:prstGeom>
          <a:noFill/>
        </p:spPr>
        <p:txBody>
          <a:bodyPr wrap="none" rtlCol="0">
            <a:spAutoFit/>
          </a:bodyPr>
          <a:lstStyle/>
          <a:p>
            <a:r>
              <a:rPr lang="en-US" altLang="zh-CN" sz="2800" dirty="0">
                <a:cs typeface="Segoe UI" panose="020B0502040204020203" pitchFamily="34" charset="0"/>
              </a:rPr>
              <a:t>Solution: Patch on the last-mile router only!</a:t>
            </a:r>
            <a:endParaRPr lang="zh-CN" altLang="en-US" sz="2800" i="1" dirty="0">
              <a:solidFill>
                <a:srgbClr val="FF0000"/>
              </a:solidFill>
              <a:cs typeface="Segoe UI" panose="020B0502040204020203" pitchFamily="34" charset="0"/>
            </a:endParaRPr>
          </a:p>
        </p:txBody>
      </p:sp>
      <p:grpSp>
        <p:nvGrpSpPr>
          <p:cNvPr id="39" name="Group 38">
            <a:extLst>
              <a:ext uri="{FF2B5EF4-FFF2-40B4-BE49-F238E27FC236}">
                <a16:creationId xmlns:a16="http://schemas.microsoft.com/office/drawing/2014/main" id="{73F197DC-6092-456A-A6F8-F56848F3432A}"/>
              </a:ext>
            </a:extLst>
          </p:cNvPr>
          <p:cNvGrpSpPr/>
          <p:nvPr/>
        </p:nvGrpSpPr>
        <p:grpSpPr>
          <a:xfrm>
            <a:off x="1476443" y="2648888"/>
            <a:ext cx="9395267" cy="2043280"/>
            <a:chOff x="1476443" y="2645464"/>
            <a:chExt cx="9395267" cy="2043280"/>
          </a:xfrm>
        </p:grpSpPr>
        <p:pic>
          <p:nvPicPr>
            <p:cNvPr id="40" name="Picture 39">
              <a:extLst>
                <a:ext uri="{FF2B5EF4-FFF2-40B4-BE49-F238E27FC236}">
                  <a16:creationId xmlns:a16="http://schemas.microsoft.com/office/drawing/2014/main" id="{269B3C93-B18F-44E5-8809-54D7734F35B8}"/>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9797286" y="3776609"/>
              <a:ext cx="711254" cy="542984"/>
            </a:xfrm>
            <a:prstGeom prst="rect">
              <a:avLst/>
            </a:prstGeom>
          </p:spPr>
        </p:pic>
        <p:pic>
          <p:nvPicPr>
            <p:cNvPr id="41" name="图片 4">
              <a:extLst>
                <a:ext uri="{FF2B5EF4-FFF2-40B4-BE49-F238E27FC236}">
                  <a16:creationId xmlns:a16="http://schemas.microsoft.com/office/drawing/2014/main" id="{74C59E43-3213-43F1-84AE-E07E1EDEA7D8}"/>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605236" y="3771292"/>
              <a:ext cx="981725" cy="585620"/>
            </a:xfrm>
            <a:prstGeom prst="rect">
              <a:avLst/>
            </a:prstGeom>
          </p:spPr>
        </p:pic>
        <p:cxnSp>
          <p:nvCxnSpPr>
            <p:cNvPr id="42" name="直线箭头连接符 9">
              <a:extLst>
                <a:ext uri="{FF2B5EF4-FFF2-40B4-BE49-F238E27FC236}">
                  <a16:creationId xmlns:a16="http://schemas.microsoft.com/office/drawing/2014/main" id="{1A38F196-8D49-4D24-B25E-B0C4823F291A}"/>
                </a:ext>
              </a:extLst>
            </p:cNvPr>
            <p:cNvCxnSpPr>
              <a:cxnSpLocks/>
            </p:cNvCxnSpPr>
            <p:nvPr/>
          </p:nvCxnSpPr>
          <p:spPr>
            <a:xfrm>
              <a:off x="7064463" y="3922697"/>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43" name="直线箭头连接符 10">
              <a:extLst>
                <a:ext uri="{FF2B5EF4-FFF2-40B4-BE49-F238E27FC236}">
                  <a16:creationId xmlns:a16="http://schemas.microsoft.com/office/drawing/2014/main" id="{FA034294-B05F-49D9-A678-AE6BE02542B3}"/>
                </a:ext>
              </a:extLst>
            </p:cNvPr>
            <p:cNvCxnSpPr>
              <a:cxnSpLocks/>
            </p:cNvCxnSpPr>
            <p:nvPr/>
          </p:nvCxnSpPr>
          <p:spPr>
            <a:xfrm flipH="1">
              <a:off x="6895722" y="4164886"/>
              <a:ext cx="2152170"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4" name="TextBox 53">
              <a:extLst>
                <a:ext uri="{FF2B5EF4-FFF2-40B4-BE49-F238E27FC236}">
                  <a16:creationId xmlns:a16="http://schemas.microsoft.com/office/drawing/2014/main" id="{5BE55A92-0C1D-4386-88CB-00B0B97FE026}"/>
                </a:ext>
              </a:extLst>
            </p:cNvPr>
            <p:cNvSpPr txBox="1"/>
            <p:nvPr/>
          </p:nvSpPr>
          <p:spPr>
            <a:xfrm>
              <a:off x="6710483" y="3510321"/>
              <a:ext cx="2769297"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Downlink wireless</a:t>
              </a:r>
              <a:endParaRPr lang="zh-CN" altLang="en-US" sz="2400" dirty="0">
                <a:cs typeface="Open Sans SemiCondensed SemiCon" pitchFamily="2" charset="0"/>
              </a:endParaRPr>
            </a:p>
          </p:txBody>
        </p:sp>
        <p:sp>
          <p:nvSpPr>
            <p:cNvPr id="55" name="TextBox 54">
              <a:extLst>
                <a:ext uri="{FF2B5EF4-FFF2-40B4-BE49-F238E27FC236}">
                  <a16:creationId xmlns:a16="http://schemas.microsoft.com/office/drawing/2014/main" id="{E057B182-6377-4981-8963-3FD56C17E54D}"/>
                </a:ext>
              </a:extLst>
            </p:cNvPr>
            <p:cNvSpPr txBox="1"/>
            <p:nvPr/>
          </p:nvSpPr>
          <p:spPr>
            <a:xfrm>
              <a:off x="6935820" y="4225177"/>
              <a:ext cx="2324406"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Uplink wireless</a:t>
              </a:r>
              <a:endParaRPr lang="zh-CN" altLang="en-US" sz="2400" dirty="0">
                <a:cs typeface="Open Sans SemiCondensed SemiCon" pitchFamily="2" charset="0"/>
              </a:endParaRPr>
            </a:p>
          </p:txBody>
        </p:sp>
        <p:cxnSp>
          <p:nvCxnSpPr>
            <p:cNvPr id="56" name="直线箭头连接符 13">
              <a:extLst>
                <a:ext uri="{FF2B5EF4-FFF2-40B4-BE49-F238E27FC236}">
                  <a16:creationId xmlns:a16="http://schemas.microsoft.com/office/drawing/2014/main" id="{EE2A1C81-D1C5-4D21-8C71-40BAE035C291}"/>
                </a:ext>
              </a:extLst>
            </p:cNvPr>
            <p:cNvCxnSpPr>
              <a:cxnSpLocks/>
            </p:cNvCxnSpPr>
            <p:nvPr/>
          </p:nvCxnSpPr>
          <p:spPr>
            <a:xfrm flipH="1" flipV="1">
              <a:off x="3102875" y="4187021"/>
              <a:ext cx="1555762" cy="965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7" name="TextBox 56">
              <a:extLst>
                <a:ext uri="{FF2B5EF4-FFF2-40B4-BE49-F238E27FC236}">
                  <a16:creationId xmlns:a16="http://schemas.microsoft.com/office/drawing/2014/main" id="{982CFE86-6883-4E8A-9790-63B84C51520B}"/>
                </a:ext>
              </a:extLst>
            </p:cNvPr>
            <p:cNvSpPr txBox="1"/>
            <p:nvPr/>
          </p:nvSpPr>
          <p:spPr>
            <a:xfrm>
              <a:off x="2991450" y="4227079"/>
              <a:ext cx="1871257"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WAN</a:t>
              </a:r>
              <a:endParaRPr lang="zh-CN" altLang="en-US" sz="2400" dirty="0">
                <a:cs typeface="Open Sans SemiCondensed SemiCon" pitchFamily="2" charset="0"/>
              </a:endParaRPr>
            </a:p>
          </p:txBody>
        </p:sp>
        <p:cxnSp>
          <p:nvCxnSpPr>
            <p:cNvPr id="58" name="直线箭头连接符 9">
              <a:extLst>
                <a:ext uri="{FF2B5EF4-FFF2-40B4-BE49-F238E27FC236}">
                  <a16:creationId xmlns:a16="http://schemas.microsoft.com/office/drawing/2014/main" id="{9C7E8422-623D-4C50-8FF1-7FD82B9DD254}"/>
                </a:ext>
              </a:extLst>
            </p:cNvPr>
            <p:cNvCxnSpPr>
              <a:cxnSpLocks/>
            </p:cNvCxnSpPr>
            <p:nvPr/>
          </p:nvCxnSpPr>
          <p:spPr>
            <a:xfrm>
              <a:off x="3222762" y="4020623"/>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59" name="Rectangle 58">
              <a:extLst>
                <a:ext uri="{FF2B5EF4-FFF2-40B4-BE49-F238E27FC236}">
                  <a16:creationId xmlns:a16="http://schemas.microsoft.com/office/drawing/2014/main" id="{2F33DF15-0A8B-40D2-8D98-2CE5B6A19E2D}"/>
                </a:ext>
              </a:extLst>
            </p:cNvPr>
            <p:cNvSpPr/>
            <p:nvPr/>
          </p:nvSpPr>
          <p:spPr>
            <a:xfrm>
              <a:off x="1476443" y="2645464"/>
              <a:ext cx="1239310"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60" name="Rectangle 59">
              <a:extLst>
                <a:ext uri="{FF2B5EF4-FFF2-40B4-BE49-F238E27FC236}">
                  <a16:creationId xmlns:a16="http://schemas.microsoft.com/office/drawing/2014/main" id="{97826349-CAD0-437E-B4C7-D598F23F2EAB}"/>
                </a:ext>
              </a:extLst>
            </p:cNvPr>
            <p:cNvSpPr/>
            <p:nvPr/>
          </p:nvSpPr>
          <p:spPr>
            <a:xfrm>
              <a:off x="9434116" y="2645464"/>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61" name="Rectangle 60">
              <a:extLst>
                <a:ext uri="{FF2B5EF4-FFF2-40B4-BE49-F238E27FC236}">
                  <a16:creationId xmlns:a16="http://schemas.microsoft.com/office/drawing/2014/main" id="{3AAF08B5-7A8D-4EE6-88C3-7BB7727AD695}"/>
                </a:ext>
              </a:extLst>
            </p:cNvPr>
            <p:cNvSpPr/>
            <p:nvPr/>
          </p:nvSpPr>
          <p:spPr>
            <a:xfrm>
              <a:off x="4870803" y="2645464"/>
              <a:ext cx="2088973"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ea typeface="Open Sans SemiCondensed SemiCon" pitchFamily="2" charset="0"/>
                  <a:cs typeface="Open Sans SemiCondensed SemiCon" pitchFamily="2" charset="0"/>
                </a:rPr>
                <a:t>access point</a:t>
              </a:r>
            </a:p>
          </p:txBody>
        </p:sp>
        <p:sp>
          <p:nvSpPr>
            <p:cNvPr id="62" name="TextBox 61">
              <a:extLst>
                <a:ext uri="{FF2B5EF4-FFF2-40B4-BE49-F238E27FC236}">
                  <a16:creationId xmlns:a16="http://schemas.microsoft.com/office/drawing/2014/main" id="{B501EB32-DD31-442A-9D4B-763026890AB3}"/>
                </a:ext>
              </a:extLst>
            </p:cNvPr>
            <p:cNvSpPr txBox="1"/>
            <p:nvPr/>
          </p:nvSpPr>
          <p:spPr>
            <a:xfrm>
              <a:off x="2849755" y="3493477"/>
              <a:ext cx="2268582"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WAN</a:t>
              </a:r>
              <a:endParaRPr lang="zh-CN" altLang="en-US" sz="2400" dirty="0">
                <a:cs typeface="Open Sans SemiCondensed SemiCon" pitchFamily="2" charset="0"/>
              </a:endParaRPr>
            </a:p>
          </p:txBody>
        </p:sp>
        <p:pic>
          <p:nvPicPr>
            <p:cNvPr id="63" name="Picture 62">
              <a:extLst>
                <a:ext uri="{FF2B5EF4-FFF2-40B4-BE49-F238E27FC236}">
                  <a16:creationId xmlns:a16="http://schemas.microsoft.com/office/drawing/2014/main" id="{095D785A-ACD3-4100-B7F4-8426DABD761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7603" y="3510321"/>
              <a:ext cx="955375" cy="955375"/>
            </a:xfrm>
            <a:prstGeom prst="rect">
              <a:avLst/>
            </a:prstGeom>
          </p:spPr>
        </p:pic>
      </p:grpSp>
      <p:pic>
        <p:nvPicPr>
          <p:cNvPr id="64" name="Picture 63">
            <a:extLst>
              <a:ext uri="{FF2B5EF4-FFF2-40B4-BE49-F238E27FC236}">
                <a16:creationId xmlns:a16="http://schemas.microsoft.com/office/drawing/2014/main" id="{10BFABD7-AE0F-4C21-A893-79816A5353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4735869" y="4048102"/>
            <a:ext cx="1098282" cy="1098282"/>
          </a:xfrm>
          <a:prstGeom prst="rect">
            <a:avLst/>
          </a:prstGeom>
        </p:spPr>
      </p:pic>
      <p:grpSp>
        <p:nvGrpSpPr>
          <p:cNvPr id="65" name="Group 64">
            <a:extLst>
              <a:ext uri="{FF2B5EF4-FFF2-40B4-BE49-F238E27FC236}">
                <a16:creationId xmlns:a16="http://schemas.microsoft.com/office/drawing/2014/main" id="{86FC96EE-5F33-47A6-B861-F4DB418ADC88}"/>
              </a:ext>
            </a:extLst>
          </p:cNvPr>
          <p:cNvGrpSpPr/>
          <p:nvPr/>
        </p:nvGrpSpPr>
        <p:grpSpPr>
          <a:xfrm>
            <a:off x="4434138" y="5226084"/>
            <a:ext cx="2918784" cy="915281"/>
            <a:chOff x="4434138" y="5226084"/>
            <a:chExt cx="2918784" cy="915281"/>
          </a:xfrm>
        </p:grpSpPr>
        <p:pic>
          <p:nvPicPr>
            <p:cNvPr id="66" name="Picture 65">
              <a:extLst>
                <a:ext uri="{FF2B5EF4-FFF2-40B4-BE49-F238E27FC236}">
                  <a16:creationId xmlns:a16="http://schemas.microsoft.com/office/drawing/2014/main" id="{4C00B513-78F4-4BD4-AE70-185021D44D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36330" y="5226084"/>
              <a:ext cx="914400" cy="914400"/>
            </a:xfrm>
            <a:prstGeom prst="rect">
              <a:avLst/>
            </a:prstGeom>
          </p:spPr>
        </p:pic>
        <p:pic>
          <p:nvPicPr>
            <p:cNvPr id="67" name="Picture 66">
              <a:extLst>
                <a:ext uri="{FF2B5EF4-FFF2-40B4-BE49-F238E27FC236}">
                  <a16:creationId xmlns:a16="http://schemas.microsoft.com/office/drawing/2014/main" id="{292F0525-FCD1-4D18-B4D0-5EFCADE26F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34138" y="5226965"/>
              <a:ext cx="914400" cy="914400"/>
            </a:xfrm>
            <a:prstGeom prst="rect">
              <a:avLst/>
            </a:prstGeom>
          </p:spPr>
        </p:pic>
        <p:pic>
          <p:nvPicPr>
            <p:cNvPr id="68" name="Picture 2" descr="huawei">
              <a:extLst>
                <a:ext uri="{FF2B5EF4-FFF2-40B4-BE49-F238E27FC236}">
                  <a16:creationId xmlns:a16="http://schemas.microsoft.com/office/drawing/2014/main" id="{FFF13C65-FDC4-44DD-8BE5-D380FEBF691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438522" y="5226084"/>
              <a:ext cx="914400" cy="914400"/>
            </a:xfrm>
            <a:prstGeom prst="rect">
              <a:avLst/>
            </a:prstGeom>
            <a:noFill/>
            <a:extLst>
              <a:ext uri="{909E8E84-426E-40DD-AFC4-6F175D3DCCD1}">
                <a14:hiddenFill xmlns:a14="http://schemas.microsoft.com/office/drawing/2010/main">
                  <a:solidFill>
                    <a:srgbClr val="FFFFFF"/>
                  </a:solidFill>
                </a14:hiddenFill>
              </a:ext>
            </a:extLst>
          </p:spPr>
        </p:pic>
      </p:grpSp>
      <p:pic>
        <p:nvPicPr>
          <p:cNvPr id="93" name="Picture 4">
            <a:extLst>
              <a:ext uri="{FF2B5EF4-FFF2-40B4-BE49-F238E27FC236}">
                <a16:creationId xmlns:a16="http://schemas.microsoft.com/office/drawing/2014/main" id="{86706FAD-68C5-40B9-8A3B-FAC2CCE23575}"/>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96807" y="6227898"/>
            <a:ext cx="2436964" cy="348138"/>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93">
            <a:extLst>
              <a:ext uri="{FF2B5EF4-FFF2-40B4-BE49-F238E27FC236}">
                <a16:creationId xmlns:a16="http://schemas.microsoft.com/office/drawing/2014/main" id="{69C9E961-54E3-4CF8-BB19-03436860D5E3}"/>
              </a:ext>
            </a:extLst>
          </p:cNvPr>
          <p:cNvSpPr txBox="1"/>
          <p:nvPr/>
        </p:nvSpPr>
        <p:spPr>
          <a:xfrm>
            <a:off x="247235" y="1191336"/>
            <a:ext cx="8518679" cy="523220"/>
          </a:xfrm>
          <a:prstGeom prst="rect">
            <a:avLst/>
          </a:prstGeom>
          <a:noFill/>
        </p:spPr>
        <p:txBody>
          <a:bodyPr wrap="none" rtlCol="0">
            <a:spAutoFit/>
          </a:bodyPr>
          <a:lstStyle/>
          <a:p>
            <a:r>
              <a:rPr lang="en-US" altLang="zh-CN" sz="2800" dirty="0">
                <a:cs typeface="Segoe UI" panose="020B0502040204020203" pitchFamily="34" charset="0"/>
              </a:rPr>
              <a:t>How to make the solution deployable in the real world?</a:t>
            </a:r>
            <a:endParaRPr lang="zh-CN" altLang="en-US" sz="2800" i="1" dirty="0">
              <a:solidFill>
                <a:srgbClr val="FF0000"/>
              </a:solidFill>
              <a:cs typeface="Segoe UI" panose="020B0502040204020203" pitchFamily="34" charset="0"/>
            </a:endParaRPr>
          </a:p>
        </p:txBody>
      </p:sp>
    </p:spTree>
    <p:extLst>
      <p:ext uri="{BB962C8B-B14F-4D97-AF65-F5344CB8AC3E}">
        <p14:creationId xmlns:p14="http://schemas.microsoft.com/office/powerpoint/2010/main" val="91258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p:tgtEl>
                                          <p:spTgt spid="64"/>
                                        </p:tgtEl>
                                        <p:attrNameLst>
                                          <p:attrName>ppt_y</p:attrName>
                                        </p:attrNameLst>
                                      </p:cBhvr>
                                      <p:tavLst>
                                        <p:tav tm="0">
                                          <p:val>
                                            <p:strVal val="#ppt_y+#ppt_h*1.125000"/>
                                          </p:val>
                                        </p:tav>
                                        <p:tav tm="100000">
                                          <p:val>
                                            <p:strVal val="#ppt_y"/>
                                          </p:val>
                                        </p:tav>
                                      </p:tavLst>
                                    </p:anim>
                                    <p:animEffect transition="in" filter="wipe(up)">
                                      <p:cBhvr>
                                        <p:cTn id="12" dur="500"/>
                                        <p:tgtEl>
                                          <p:spTgt spid="6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10" presetClass="entr" presetSubtype="0" fill="hold" nodeType="with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11</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Challenge – Effectiveness</a:t>
            </a:r>
            <a:endParaRPr lang="zh-CN" altLang="en-US" dirty="0"/>
          </a:p>
        </p:txBody>
      </p:sp>
      <p:sp>
        <p:nvSpPr>
          <p:cNvPr id="26" name="TextBox 25">
            <a:extLst>
              <a:ext uri="{FF2B5EF4-FFF2-40B4-BE49-F238E27FC236}">
                <a16:creationId xmlns:a16="http://schemas.microsoft.com/office/drawing/2014/main" id="{D443E032-1F17-4F30-B891-10623D8D7BC9}"/>
              </a:ext>
            </a:extLst>
          </p:cNvPr>
          <p:cNvSpPr txBox="1"/>
          <p:nvPr/>
        </p:nvSpPr>
        <p:spPr>
          <a:xfrm>
            <a:off x="246888" y="1188720"/>
            <a:ext cx="9656811" cy="523220"/>
          </a:xfrm>
          <a:prstGeom prst="rect">
            <a:avLst/>
          </a:prstGeom>
          <a:noFill/>
        </p:spPr>
        <p:txBody>
          <a:bodyPr wrap="none" rtlCol="0">
            <a:spAutoFit/>
          </a:bodyPr>
          <a:lstStyle/>
          <a:p>
            <a:r>
              <a:rPr lang="en-US" altLang="zh-CN" sz="2800" dirty="0">
                <a:cs typeface="Segoe UI" panose="020B0502040204020203" pitchFamily="34" charset="0"/>
              </a:rPr>
              <a:t>How to piggyback the network condition in existing protocols?</a:t>
            </a:r>
            <a:endParaRPr lang="zh-CN" altLang="en-US" sz="2800" i="1" dirty="0">
              <a:solidFill>
                <a:srgbClr val="FF0000"/>
              </a:solidFill>
              <a:cs typeface="Segoe UI" panose="020B0502040204020203" pitchFamily="34" charset="0"/>
            </a:endParaRPr>
          </a:p>
        </p:txBody>
      </p:sp>
      <p:sp>
        <p:nvSpPr>
          <p:cNvPr id="27" name="TextBox 26">
            <a:extLst>
              <a:ext uri="{FF2B5EF4-FFF2-40B4-BE49-F238E27FC236}">
                <a16:creationId xmlns:a16="http://schemas.microsoft.com/office/drawing/2014/main" id="{9F919CF1-1BDB-4AB7-BC25-07C327A84654}"/>
              </a:ext>
            </a:extLst>
          </p:cNvPr>
          <p:cNvSpPr txBox="1"/>
          <p:nvPr/>
        </p:nvSpPr>
        <p:spPr>
          <a:xfrm>
            <a:off x="246888" y="1806948"/>
            <a:ext cx="3615157" cy="523220"/>
          </a:xfrm>
          <a:prstGeom prst="rect">
            <a:avLst/>
          </a:prstGeom>
          <a:noFill/>
        </p:spPr>
        <p:txBody>
          <a:bodyPr wrap="none" rtlCol="0">
            <a:spAutoFit/>
          </a:bodyPr>
          <a:lstStyle/>
          <a:p>
            <a:r>
              <a:rPr lang="en-US" altLang="zh-CN" sz="2800" dirty="0">
                <a:cs typeface="Segoe UI" panose="020B0502040204020203" pitchFamily="34" charset="0"/>
              </a:rPr>
              <a:t>Different Applications</a:t>
            </a:r>
            <a:endParaRPr lang="zh-CN" altLang="en-US" sz="2800" i="1" dirty="0">
              <a:solidFill>
                <a:srgbClr val="FF0000"/>
              </a:solidFill>
              <a:cs typeface="Segoe UI" panose="020B0502040204020203" pitchFamily="34" charset="0"/>
            </a:endParaRPr>
          </a:p>
        </p:txBody>
      </p:sp>
      <p:sp>
        <p:nvSpPr>
          <p:cNvPr id="28" name="TextBox 27">
            <a:extLst>
              <a:ext uri="{FF2B5EF4-FFF2-40B4-BE49-F238E27FC236}">
                <a16:creationId xmlns:a16="http://schemas.microsoft.com/office/drawing/2014/main" id="{599F2F3F-9B7D-416F-9D91-4F49C31A844C}"/>
              </a:ext>
            </a:extLst>
          </p:cNvPr>
          <p:cNvSpPr txBox="1"/>
          <p:nvPr/>
        </p:nvSpPr>
        <p:spPr>
          <a:xfrm>
            <a:off x="246888" y="3603757"/>
            <a:ext cx="3139514" cy="523220"/>
          </a:xfrm>
          <a:prstGeom prst="rect">
            <a:avLst/>
          </a:prstGeom>
          <a:noFill/>
        </p:spPr>
        <p:txBody>
          <a:bodyPr wrap="none" rtlCol="0">
            <a:spAutoFit/>
          </a:bodyPr>
          <a:lstStyle/>
          <a:p>
            <a:r>
              <a:rPr lang="en-US" altLang="zh-CN" sz="2800" dirty="0">
                <a:cs typeface="Segoe UI" panose="020B0502040204020203" pitchFamily="34" charset="0"/>
              </a:rPr>
              <a:t>Different Protocols</a:t>
            </a:r>
            <a:endParaRPr lang="zh-CN" altLang="en-US" sz="2800" i="1" dirty="0">
              <a:solidFill>
                <a:srgbClr val="FF0000"/>
              </a:solidFill>
              <a:cs typeface="Segoe UI" panose="020B0502040204020203" pitchFamily="34" charset="0"/>
            </a:endParaRPr>
          </a:p>
        </p:txBody>
      </p:sp>
      <p:sp>
        <p:nvSpPr>
          <p:cNvPr id="30" name="TextBox 29">
            <a:extLst>
              <a:ext uri="{FF2B5EF4-FFF2-40B4-BE49-F238E27FC236}">
                <a16:creationId xmlns:a16="http://schemas.microsoft.com/office/drawing/2014/main" id="{7D354F28-01A8-4A85-8A14-AB424E2E54E2}"/>
              </a:ext>
            </a:extLst>
          </p:cNvPr>
          <p:cNvSpPr txBox="1"/>
          <p:nvPr/>
        </p:nvSpPr>
        <p:spPr>
          <a:xfrm>
            <a:off x="246888" y="4755696"/>
            <a:ext cx="2485039" cy="523220"/>
          </a:xfrm>
          <a:prstGeom prst="rect">
            <a:avLst/>
          </a:prstGeom>
          <a:noFill/>
        </p:spPr>
        <p:txBody>
          <a:bodyPr wrap="none" rtlCol="0">
            <a:spAutoFit/>
          </a:bodyPr>
          <a:lstStyle/>
          <a:p>
            <a:r>
              <a:rPr lang="en-US" altLang="zh-CN" sz="2800" dirty="0">
                <a:cs typeface="Segoe UI" panose="020B0502040204020203" pitchFamily="34" charset="0"/>
              </a:rPr>
              <a:t>Different CCAs</a:t>
            </a:r>
            <a:endParaRPr lang="zh-CN" altLang="en-US" sz="2800" i="1" dirty="0">
              <a:solidFill>
                <a:srgbClr val="FF0000"/>
              </a:solidFill>
              <a:cs typeface="Segoe UI" panose="020B0502040204020203" pitchFamily="34" charset="0"/>
            </a:endParaRPr>
          </a:p>
        </p:txBody>
      </p:sp>
      <p:sp>
        <p:nvSpPr>
          <p:cNvPr id="31" name="TextBox 30">
            <a:extLst>
              <a:ext uri="{FF2B5EF4-FFF2-40B4-BE49-F238E27FC236}">
                <a16:creationId xmlns:a16="http://schemas.microsoft.com/office/drawing/2014/main" id="{DE127A2E-FC50-43A4-8CEA-B8850D02F4EC}"/>
              </a:ext>
            </a:extLst>
          </p:cNvPr>
          <p:cNvSpPr txBox="1"/>
          <p:nvPr/>
        </p:nvSpPr>
        <p:spPr>
          <a:xfrm>
            <a:off x="1951494" y="5220593"/>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Copa</a:t>
            </a:r>
          </a:p>
          <a:p>
            <a:pPr algn="ctr"/>
            <a:r>
              <a:rPr lang="en-US" altLang="zh-CN" dirty="0">
                <a:cs typeface="Segoe UI" panose="020B0502040204020203" pitchFamily="34" charset="0"/>
              </a:rPr>
              <a:t>[NSDI’18]</a:t>
            </a:r>
            <a:endParaRPr lang="zh-CN" altLang="en-US" dirty="0">
              <a:cs typeface="Segoe UI" panose="020B0502040204020203" pitchFamily="34" charset="0"/>
            </a:endParaRPr>
          </a:p>
        </p:txBody>
      </p:sp>
      <p:sp>
        <p:nvSpPr>
          <p:cNvPr id="32" name="TextBox 31">
            <a:extLst>
              <a:ext uri="{FF2B5EF4-FFF2-40B4-BE49-F238E27FC236}">
                <a16:creationId xmlns:a16="http://schemas.microsoft.com/office/drawing/2014/main" id="{0CE719E7-EB61-4F7B-A89D-D44FE55CA95C}"/>
              </a:ext>
            </a:extLst>
          </p:cNvPr>
          <p:cNvSpPr txBox="1"/>
          <p:nvPr/>
        </p:nvSpPr>
        <p:spPr>
          <a:xfrm>
            <a:off x="3681271" y="5220593"/>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BBR</a:t>
            </a:r>
          </a:p>
          <a:p>
            <a:pPr algn="ctr"/>
            <a:r>
              <a:rPr lang="en-US" altLang="zh-CN" dirty="0">
                <a:cs typeface="Segoe UI" panose="020B0502040204020203" pitchFamily="34" charset="0"/>
              </a:rPr>
              <a:t>[Queue’16]</a:t>
            </a:r>
            <a:endParaRPr lang="zh-CN" altLang="en-US" dirty="0">
              <a:cs typeface="Segoe UI" panose="020B0502040204020203" pitchFamily="34" charset="0"/>
            </a:endParaRPr>
          </a:p>
        </p:txBody>
      </p:sp>
      <p:sp>
        <p:nvSpPr>
          <p:cNvPr id="34" name="TextBox 33">
            <a:extLst>
              <a:ext uri="{FF2B5EF4-FFF2-40B4-BE49-F238E27FC236}">
                <a16:creationId xmlns:a16="http://schemas.microsoft.com/office/drawing/2014/main" id="{08B7BDD8-807F-47D4-A1FB-EAEB4CB2639D}"/>
              </a:ext>
            </a:extLst>
          </p:cNvPr>
          <p:cNvSpPr txBox="1"/>
          <p:nvPr/>
        </p:nvSpPr>
        <p:spPr>
          <a:xfrm>
            <a:off x="5411047" y="5220593"/>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GCC</a:t>
            </a:r>
          </a:p>
          <a:p>
            <a:pPr algn="ctr"/>
            <a:r>
              <a:rPr lang="en-US" altLang="zh-CN" dirty="0">
                <a:cs typeface="Segoe UI" panose="020B0502040204020203" pitchFamily="34" charset="0"/>
              </a:rPr>
              <a:t>[MMSys’16]</a:t>
            </a:r>
            <a:endParaRPr lang="zh-CN" altLang="en-US" dirty="0">
              <a:cs typeface="Segoe UI" panose="020B0502040204020203" pitchFamily="34" charset="0"/>
            </a:endParaRPr>
          </a:p>
        </p:txBody>
      </p:sp>
      <p:sp>
        <p:nvSpPr>
          <p:cNvPr id="35" name="TextBox 34">
            <a:extLst>
              <a:ext uri="{FF2B5EF4-FFF2-40B4-BE49-F238E27FC236}">
                <a16:creationId xmlns:a16="http://schemas.microsoft.com/office/drawing/2014/main" id="{8A334976-86D1-4FB2-8879-5D9E3BC0611F}"/>
              </a:ext>
            </a:extLst>
          </p:cNvPr>
          <p:cNvSpPr txBox="1"/>
          <p:nvPr/>
        </p:nvSpPr>
        <p:spPr>
          <a:xfrm>
            <a:off x="7140823" y="5220593"/>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NADA</a:t>
            </a:r>
          </a:p>
          <a:p>
            <a:pPr algn="ctr"/>
            <a:r>
              <a:rPr lang="en-US" altLang="zh-CN" dirty="0">
                <a:cs typeface="Segoe UI" panose="020B0502040204020203" pitchFamily="34" charset="0"/>
              </a:rPr>
              <a:t>[RFC 8698]</a:t>
            </a:r>
            <a:endParaRPr lang="zh-CN" altLang="en-US" dirty="0">
              <a:cs typeface="Segoe UI" panose="020B0502040204020203" pitchFamily="34" charset="0"/>
            </a:endParaRPr>
          </a:p>
        </p:txBody>
      </p:sp>
      <p:sp>
        <p:nvSpPr>
          <p:cNvPr id="36" name="TextBox 35">
            <a:extLst>
              <a:ext uri="{FF2B5EF4-FFF2-40B4-BE49-F238E27FC236}">
                <a16:creationId xmlns:a16="http://schemas.microsoft.com/office/drawing/2014/main" id="{FC45DD9D-2CAE-4DE4-8990-EF416D1B5AC4}"/>
              </a:ext>
            </a:extLst>
          </p:cNvPr>
          <p:cNvSpPr txBox="1"/>
          <p:nvPr/>
        </p:nvSpPr>
        <p:spPr>
          <a:xfrm>
            <a:off x="8870600" y="5220593"/>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Scream</a:t>
            </a:r>
          </a:p>
          <a:p>
            <a:pPr algn="ctr"/>
            <a:r>
              <a:rPr lang="en-US" altLang="zh-CN" dirty="0">
                <a:cs typeface="Segoe UI" panose="020B0502040204020203" pitchFamily="34" charset="0"/>
              </a:rPr>
              <a:t>[RFC 8298]</a:t>
            </a:r>
            <a:endParaRPr lang="zh-CN" altLang="en-US" dirty="0">
              <a:cs typeface="Segoe UI" panose="020B0502040204020203" pitchFamily="34" charset="0"/>
            </a:endParaRPr>
          </a:p>
        </p:txBody>
      </p:sp>
      <p:sp>
        <p:nvSpPr>
          <p:cNvPr id="37" name="TextBox 36">
            <a:extLst>
              <a:ext uri="{FF2B5EF4-FFF2-40B4-BE49-F238E27FC236}">
                <a16:creationId xmlns:a16="http://schemas.microsoft.com/office/drawing/2014/main" id="{7C3F7790-6511-4F0F-AA37-9E495A533996}"/>
              </a:ext>
            </a:extLst>
          </p:cNvPr>
          <p:cNvSpPr txBox="1"/>
          <p:nvPr/>
        </p:nvSpPr>
        <p:spPr>
          <a:xfrm>
            <a:off x="3471620"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TCP</a:t>
            </a:r>
            <a:endParaRPr lang="zh-CN" altLang="en-US" dirty="0">
              <a:cs typeface="Segoe UI" panose="020B0502040204020203" pitchFamily="34" charset="0"/>
            </a:endParaRPr>
          </a:p>
        </p:txBody>
      </p:sp>
      <p:sp>
        <p:nvSpPr>
          <p:cNvPr id="44" name="TextBox 43">
            <a:extLst>
              <a:ext uri="{FF2B5EF4-FFF2-40B4-BE49-F238E27FC236}">
                <a16:creationId xmlns:a16="http://schemas.microsoft.com/office/drawing/2014/main" id="{F2088BB9-D5A6-4C96-897D-F3EB695FA2A4}"/>
              </a:ext>
            </a:extLst>
          </p:cNvPr>
          <p:cNvSpPr txBox="1"/>
          <p:nvPr/>
        </p:nvSpPr>
        <p:spPr>
          <a:xfrm>
            <a:off x="5151184"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QUIC</a:t>
            </a:r>
            <a:endParaRPr lang="zh-CN" altLang="en-US" dirty="0">
              <a:cs typeface="Segoe UI" panose="020B0502040204020203" pitchFamily="34" charset="0"/>
            </a:endParaRPr>
          </a:p>
        </p:txBody>
      </p:sp>
      <p:sp>
        <p:nvSpPr>
          <p:cNvPr id="45" name="TextBox 44">
            <a:extLst>
              <a:ext uri="{FF2B5EF4-FFF2-40B4-BE49-F238E27FC236}">
                <a16:creationId xmlns:a16="http://schemas.microsoft.com/office/drawing/2014/main" id="{A0B458A7-3372-42C9-9D7D-140AE59A6520}"/>
              </a:ext>
            </a:extLst>
          </p:cNvPr>
          <p:cNvSpPr txBox="1"/>
          <p:nvPr/>
        </p:nvSpPr>
        <p:spPr>
          <a:xfrm>
            <a:off x="6830748"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RTP/RTCP</a:t>
            </a:r>
            <a:endParaRPr lang="zh-CN" altLang="en-US" dirty="0">
              <a:cs typeface="Segoe UI" panose="020B0502040204020203" pitchFamily="34" charset="0"/>
            </a:endParaRPr>
          </a:p>
        </p:txBody>
      </p:sp>
      <p:pic>
        <p:nvPicPr>
          <p:cNvPr id="46" name="Picture 45">
            <a:extLst>
              <a:ext uri="{FF2B5EF4-FFF2-40B4-BE49-F238E27FC236}">
                <a16:creationId xmlns:a16="http://schemas.microsoft.com/office/drawing/2014/main" id="{16A6A308-57F8-4A9B-B53B-48A14DBB6C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76834" y="2413864"/>
            <a:ext cx="914400" cy="914400"/>
          </a:xfrm>
          <a:prstGeom prst="rect">
            <a:avLst/>
          </a:prstGeom>
        </p:spPr>
      </p:pic>
      <p:pic>
        <p:nvPicPr>
          <p:cNvPr id="47" name="Picture 46">
            <a:extLst>
              <a:ext uri="{FF2B5EF4-FFF2-40B4-BE49-F238E27FC236}">
                <a16:creationId xmlns:a16="http://schemas.microsoft.com/office/drawing/2014/main" id="{09D9D408-EF42-4F90-9637-3311C16907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9437" y="2413864"/>
            <a:ext cx="914400" cy="914400"/>
          </a:xfrm>
          <a:prstGeom prst="rect">
            <a:avLst/>
          </a:prstGeom>
        </p:spPr>
      </p:pic>
      <p:pic>
        <p:nvPicPr>
          <p:cNvPr id="48" name="Picture 47">
            <a:extLst>
              <a:ext uri="{FF2B5EF4-FFF2-40B4-BE49-F238E27FC236}">
                <a16:creationId xmlns:a16="http://schemas.microsoft.com/office/drawing/2014/main" id="{29099E01-B19A-453B-B43E-B2826FCF3D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27248" y="2422101"/>
            <a:ext cx="914400" cy="914400"/>
          </a:xfrm>
          <a:prstGeom prst="rect">
            <a:avLst/>
          </a:prstGeom>
        </p:spPr>
      </p:pic>
      <p:pic>
        <p:nvPicPr>
          <p:cNvPr id="49" name="Picture 48">
            <a:extLst>
              <a:ext uri="{FF2B5EF4-FFF2-40B4-BE49-F238E27FC236}">
                <a16:creationId xmlns:a16="http://schemas.microsoft.com/office/drawing/2014/main" id="{31F4A5AD-501A-4664-A5FD-2A701223AF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2040" y="2413864"/>
            <a:ext cx="914400" cy="914400"/>
          </a:xfrm>
          <a:prstGeom prst="rect">
            <a:avLst/>
          </a:prstGeom>
        </p:spPr>
      </p:pic>
      <p:pic>
        <p:nvPicPr>
          <p:cNvPr id="50" name="Picture 6">
            <a:extLst>
              <a:ext uri="{FF2B5EF4-FFF2-40B4-BE49-F238E27FC236}">
                <a16:creationId xmlns:a16="http://schemas.microsoft.com/office/drawing/2014/main" id="{94A0F782-4910-4C7A-BD71-97E5A2D18D4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814644" y="241386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89A45FBC-945F-4F51-A71F-6DDEDFFBB9DF}"/>
              </a:ext>
            </a:extLst>
          </p:cNvPr>
          <p:cNvPicPr>
            <a:picLocks noChangeAspect="1"/>
          </p:cNvPicPr>
          <p:nvPr/>
        </p:nvPicPr>
        <p:blipFill>
          <a:blip r:embed="rId8"/>
          <a:stretch>
            <a:fillRect/>
          </a:stretch>
        </p:blipFill>
        <p:spPr>
          <a:xfrm>
            <a:off x="7063799" y="2422101"/>
            <a:ext cx="914400" cy="914400"/>
          </a:xfrm>
          <a:prstGeom prst="rect">
            <a:avLst/>
          </a:prstGeom>
        </p:spPr>
      </p:pic>
      <p:pic>
        <p:nvPicPr>
          <p:cNvPr id="52" name="Picture 10">
            <a:extLst>
              <a:ext uri="{FF2B5EF4-FFF2-40B4-BE49-F238E27FC236}">
                <a16:creationId xmlns:a16="http://schemas.microsoft.com/office/drawing/2014/main" id="{289EC500-0A79-4C24-81B5-C3899864DB6C}"/>
              </a:ext>
            </a:extLst>
          </p:cNvPr>
          <p:cNvPicPr>
            <a:picLocks noChangeAspect="1" noChangeArrowheads="1"/>
          </p:cNvPicPr>
          <p:nvPr/>
        </p:nvPicPr>
        <p:blipFill>
          <a:blip r:embed="rId9"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8200350" y="242210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29438C30-71BD-45AD-B58D-9AEEE6B25DB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48512" y="1806948"/>
            <a:ext cx="1371600" cy="1371600"/>
          </a:xfrm>
          <a:prstGeom prst="rect">
            <a:avLst/>
          </a:prstGeom>
        </p:spPr>
      </p:pic>
      <p:pic>
        <p:nvPicPr>
          <p:cNvPr id="69" name="Picture 68">
            <a:extLst>
              <a:ext uri="{FF2B5EF4-FFF2-40B4-BE49-F238E27FC236}">
                <a16:creationId xmlns:a16="http://schemas.microsoft.com/office/drawing/2014/main" id="{B5715C58-9C26-47AE-A4A3-671094A8C0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393075" y="2701123"/>
            <a:ext cx="1488559" cy="640080"/>
          </a:xfrm>
          <a:prstGeom prst="rect">
            <a:avLst/>
          </a:prstGeom>
        </p:spPr>
      </p:pic>
      <p:pic>
        <p:nvPicPr>
          <p:cNvPr id="70" name="Picture 69">
            <a:extLst>
              <a:ext uri="{FF2B5EF4-FFF2-40B4-BE49-F238E27FC236}">
                <a16:creationId xmlns:a16="http://schemas.microsoft.com/office/drawing/2014/main" id="{48691B55-A5FC-4AB1-88EB-080D705E67FA}"/>
              </a:ext>
            </a:extLst>
          </p:cNvPr>
          <p:cNvPicPr>
            <a:picLocks noChangeAspect="1"/>
          </p:cNvPicPr>
          <p:nvPr/>
        </p:nvPicPr>
        <p:blipFill rotWithShape="1">
          <a:blip r:embed="rId12" cstate="screen">
            <a:clrChange>
              <a:clrFrom>
                <a:srgbClr val="F5F5F5"/>
              </a:clrFrom>
              <a:clrTo>
                <a:srgbClr val="F5F5F5">
                  <a:alpha val="0"/>
                </a:srgbClr>
              </a:clrTo>
            </a:clrChange>
            <a:extLst>
              <a:ext uri="{28A0092B-C50C-407E-A947-70E740481C1C}">
                <a14:useLocalDpi xmlns:a14="http://schemas.microsoft.com/office/drawing/2010/main"/>
              </a:ext>
            </a:extLst>
          </a:blip>
          <a:srcRect/>
          <a:stretch/>
        </p:blipFill>
        <p:spPr>
          <a:xfrm>
            <a:off x="9114750" y="3192449"/>
            <a:ext cx="2039123" cy="457200"/>
          </a:xfrm>
          <a:prstGeom prst="rect">
            <a:avLst/>
          </a:prstGeom>
        </p:spPr>
      </p:pic>
    </p:spTree>
    <p:extLst>
      <p:ext uri="{BB962C8B-B14F-4D97-AF65-F5344CB8AC3E}">
        <p14:creationId xmlns:p14="http://schemas.microsoft.com/office/powerpoint/2010/main" val="1264964205"/>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250"/>
                                        <p:tgtEl>
                                          <p:spTgt spid="46"/>
                                        </p:tgtEl>
                                      </p:cBhvr>
                                    </p:animEffect>
                                  </p:childTnLst>
                                </p:cTn>
                              </p:par>
                            </p:childTnLst>
                          </p:cTn>
                        </p:par>
                        <p:par>
                          <p:cTn id="17" fill="hold">
                            <p:stCondLst>
                              <p:cond delay="750"/>
                            </p:stCondLst>
                            <p:childTnLst>
                              <p:par>
                                <p:cTn id="18" presetID="10"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250"/>
                                        <p:tgtEl>
                                          <p:spTgt spid="47"/>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250"/>
                                        <p:tgtEl>
                                          <p:spTgt spid="49"/>
                                        </p:tgtEl>
                                      </p:cBhvr>
                                    </p:animEffect>
                                  </p:childTnLst>
                                </p:cTn>
                              </p:par>
                            </p:childTnLst>
                          </p:cTn>
                        </p:par>
                        <p:par>
                          <p:cTn id="25" fill="hold">
                            <p:stCondLst>
                              <p:cond delay="1250"/>
                            </p:stCondLst>
                            <p:childTnLst>
                              <p:par>
                                <p:cTn id="26" presetID="10" presetClass="entr" presetSubtype="0"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250"/>
                                        <p:tgtEl>
                                          <p:spTgt spid="50"/>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250"/>
                                        <p:tgtEl>
                                          <p:spTgt spid="48"/>
                                        </p:tgtEl>
                                      </p:cBhvr>
                                    </p:animEffect>
                                  </p:childTnLst>
                                </p:cTn>
                              </p:par>
                            </p:childTnLst>
                          </p:cTn>
                        </p:par>
                        <p:par>
                          <p:cTn id="33" fill="hold">
                            <p:stCondLst>
                              <p:cond delay="1750"/>
                            </p:stCondLst>
                            <p:childTnLst>
                              <p:par>
                                <p:cTn id="34" presetID="10"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50"/>
                                        <p:tgtEl>
                                          <p:spTgt spid="5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250"/>
                                        <p:tgtEl>
                                          <p:spTgt spid="52"/>
                                        </p:tgtEl>
                                      </p:cBhvr>
                                    </p:animEffect>
                                  </p:childTnLst>
                                </p:cTn>
                              </p:par>
                            </p:childTnLst>
                          </p:cTn>
                        </p:par>
                        <p:par>
                          <p:cTn id="41" fill="hold">
                            <p:stCondLst>
                              <p:cond delay="2250"/>
                            </p:stCondLst>
                            <p:childTnLst>
                              <p:par>
                                <p:cTn id="42" presetID="10" presetClass="entr" presetSubtype="0"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250"/>
                                        <p:tgtEl>
                                          <p:spTgt spid="53"/>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50"/>
                                        <p:tgtEl>
                                          <p:spTgt spid="69"/>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250"/>
                                        <p:tgtEl>
                                          <p:spTgt spid="70"/>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left)">
                                      <p:cBhvr>
                                        <p:cTn id="56" dur="500"/>
                                        <p:tgtEl>
                                          <p:spTgt spid="28"/>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250"/>
                                        <p:tgtEl>
                                          <p:spTgt spid="37"/>
                                        </p:tgtEl>
                                      </p:cBhvr>
                                    </p:animEffect>
                                  </p:childTnLst>
                                </p:cTn>
                              </p:par>
                            </p:childTnLst>
                          </p:cTn>
                        </p:par>
                        <p:par>
                          <p:cTn id="61" fill="hold">
                            <p:stCondLst>
                              <p:cond delay="3750"/>
                            </p:stCondLst>
                            <p:childTnLst>
                              <p:par>
                                <p:cTn id="62" presetID="10" presetClass="entr" presetSubtype="0"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250"/>
                                        <p:tgtEl>
                                          <p:spTgt spid="44"/>
                                        </p:tgtEl>
                                      </p:cBhvr>
                                    </p:animEffect>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250"/>
                                        <p:tgtEl>
                                          <p:spTgt spid="45"/>
                                        </p:tgtEl>
                                      </p:cBhvr>
                                    </p:animEffect>
                                  </p:childTnLst>
                                </p:cTn>
                              </p:par>
                            </p:childTnLst>
                          </p:cTn>
                        </p:par>
                        <p:par>
                          <p:cTn id="69" fill="hold">
                            <p:stCondLst>
                              <p:cond delay="4250"/>
                            </p:stCondLst>
                            <p:childTnLst>
                              <p:par>
                                <p:cTn id="70" presetID="22" presetClass="entr" presetSubtype="8"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left)">
                                      <p:cBhvr>
                                        <p:cTn id="72" dur="500"/>
                                        <p:tgtEl>
                                          <p:spTgt spid="30"/>
                                        </p:tgtEl>
                                      </p:cBhvr>
                                    </p:animEffect>
                                  </p:childTnLst>
                                </p:cTn>
                              </p:par>
                            </p:childTnLst>
                          </p:cTn>
                        </p:par>
                        <p:par>
                          <p:cTn id="73" fill="hold">
                            <p:stCondLst>
                              <p:cond delay="4750"/>
                            </p:stCondLst>
                            <p:childTnLst>
                              <p:par>
                                <p:cTn id="74" presetID="10" presetClass="entr" presetSubtype="0"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250"/>
                                        <p:tgtEl>
                                          <p:spTgt spid="31"/>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250"/>
                                        <p:tgtEl>
                                          <p:spTgt spid="32"/>
                                        </p:tgtEl>
                                      </p:cBhvr>
                                    </p:animEffect>
                                  </p:childTnLst>
                                </p:cTn>
                              </p:par>
                            </p:childTnLst>
                          </p:cTn>
                        </p:par>
                        <p:par>
                          <p:cTn id="81" fill="hold">
                            <p:stCondLst>
                              <p:cond delay="5250"/>
                            </p:stCondLst>
                            <p:childTnLst>
                              <p:par>
                                <p:cTn id="82" presetID="10"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250"/>
                                        <p:tgtEl>
                                          <p:spTgt spid="34"/>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250"/>
                                        <p:tgtEl>
                                          <p:spTgt spid="35"/>
                                        </p:tgtEl>
                                      </p:cBhvr>
                                    </p:animEffect>
                                  </p:childTnLst>
                                </p:cTn>
                              </p:par>
                            </p:childTnLst>
                          </p:cTn>
                        </p:par>
                        <p:par>
                          <p:cTn id="89" fill="hold">
                            <p:stCondLst>
                              <p:cond delay="575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0" grpId="0"/>
      <p:bldP spid="31" grpId="0"/>
      <p:bldP spid="32" grpId="0"/>
      <p:bldP spid="34" grpId="0"/>
      <p:bldP spid="35" grpId="0"/>
      <p:bldP spid="36" grpId="0"/>
      <p:bldP spid="37"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12</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Challenge – Effectiveness</a:t>
            </a:r>
            <a:endParaRPr lang="zh-CN" altLang="en-US" dirty="0"/>
          </a:p>
        </p:txBody>
      </p:sp>
      <p:sp>
        <p:nvSpPr>
          <p:cNvPr id="66" name="TextBox 65">
            <a:extLst>
              <a:ext uri="{FF2B5EF4-FFF2-40B4-BE49-F238E27FC236}">
                <a16:creationId xmlns:a16="http://schemas.microsoft.com/office/drawing/2014/main" id="{A3E10142-DF34-4B20-A99B-34785F499B93}"/>
              </a:ext>
            </a:extLst>
          </p:cNvPr>
          <p:cNvSpPr txBox="1"/>
          <p:nvPr/>
        </p:nvSpPr>
        <p:spPr>
          <a:xfrm>
            <a:off x="246888" y="1188720"/>
            <a:ext cx="9656811" cy="523220"/>
          </a:xfrm>
          <a:prstGeom prst="rect">
            <a:avLst/>
          </a:prstGeom>
          <a:noFill/>
        </p:spPr>
        <p:txBody>
          <a:bodyPr wrap="none" rtlCol="0">
            <a:spAutoFit/>
          </a:bodyPr>
          <a:lstStyle/>
          <a:p>
            <a:r>
              <a:rPr lang="en-US" altLang="zh-CN" sz="2800" dirty="0">
                <a:cs typeface="Segoe UI" panose="020B0502040204020203" pitchFamily="34" charset="0"/>
              </a:rPr>
              <a:t>How to piggyback the network condition in existing protocols?</a:t>
            </a:r>
            <a:endParaRPr lang="zh-CN" altLang="en-US" sz="2800" i="1" dirty="0">
              <a:solidFill>
                <a:srgbClr val="FF0000"/>
              </a:solidFill>
              <a:cs typeface="Segoe UI" panose="020B0502040204020203" pitchFamily="34" charset="0"/>
            </a:endParaRPr>
          </a:p>
        </p:txBody>
      </p:sp>
      <p:sp>
        <p:nvSpPr>
          <p:cNvPr id="67" name="TextBox 66">
            <a:extLst>
              <a:ext uri="{FF2B5EF4-FFF2-40B4-BE49-F238E27FC236}">
                <a16:creationId xmlns:a16="http://schemas.microsoft.com/office/drawing/2014/main" id="{02E1C490-2DB3-4599-B355-5F3546C2C3BA}"/>
              </a:ext>
            </a:extLst>
          </p:cNvPr>
          <p:cNvSpPr txBox="1"/>
          <p:nvPr/>
        </p:nvSpPr>
        <p:spPr>
          <a:xfrm>
            <a:off x="246887" y="1780443"/>
            <a:ext cx="8087283" cy="954107"/>
          </a:xfrm>
          <a:prstGeom prst="rect">
            <a:avLst/>
          </a:prstGeom>
          <a:noFill/>
        </p:spPr>
        <p:txBody>
          <a:bodyPr wrap="square" rtlCol="0">
            <a:spAutoFit/>
          </a:bodyPr>
          <a:lstStyle/>
          <a:p>
            <a:r>
              <a:rPr lang="en-US" altLang="zh-CN" sz="2800" dirty="0">
                <a:cs typeface="Segoe UI" panose="020B0502040204020203" pitchFamily="34" charset="0"/>
              </a:rPr>
              <a:t>Solution: 	</a:t>
            </a:r>
            <a:r>
              <a:rPr lang="en-US" altLang="zh-CN" sz="2800" i="1" dirty="0" err="1">
                <a:cs typeface="Segoe UI" panose="020B0502040204020203" pitchFamily="34" charset="0"/>
              </a:rPr>
              <a:t>Zhuge</a:t>
            </a:r>
            <a:r>
              <a:rPr lang="en-US" altLang="zh-CN" sz="2800" dirty="0">
                <a:cs typeface="Segoe UI" panose="020B0502040204020203" pitchFamily="34" charset="0"/>
              </a:rPr>
              <a:t> </a:t>
            </a:r>
            <a:r>
              <a:rPr lang="en-US" altLang="zh-CN" sz="2800" dirty="0">
                <a:solidFill>
                  <a:srgbClr val="DB4437"/>
                </a:solidFill>
                <a:cs typeface="Segoe UI" panose="020B0502040204020203" pitchFamily="34" charset="0"/>
              </a:rPr>
              <a:t>Feedback Updater</a:t>
            </a:r>
            <a:r>
              <a:rPr lang="en-US" altLang="zh-CN" sz="2800" dirty="0">
                <a:cs typeface="Segoe UI" panose="020B0502040204020203" pitchFamily="34" charset="0"/>
              </a:rPr>
              <a:t> (for protocols)</a:t>
            </a:r>
          </a:p>
          <a:p>
            <a:r>
              <a:rPr lang="en-US" altLang="zh-CN" sz="2800" dirty="0">
                <a:cs typeface="Segoe UI" panose="020B0502040204020203" pitchFamily="34" charset="0"/>
              </a:rPr>
              <a:t> 		</a:t>
            </a:r>
            <a:r>
              <a:rPr lang="en-US" altLang="zh-CN" sz="2800" i="1" dirty="0" err="1">
                <a:cs typeface="Segoe UI" panose="020B0502040204020203" pitchFamily="34" charset="0"/>
              </a:rPr>
              <a:t>Zhuge</a:t>
            </a:r>
            <a:r>
              <a:rPr lang="en-US" altLang="zh-CN" sz="2800" dirty="0">
                <a:cs typeface="Segoe UI" panose="020B0502040204020203" pitchFamily="34" charset="0"/>
              </a:rPr>
              <a:t> </a:t>
            </a:r>
            <a:r>
              <a:rPr lang="en-US" altLang="zh-CN" sz="2800" dirty="0">
                <a:solidFill>
                  <a:srgbClr val="DB4437"/>
                </a:solidFill>
                <a:cs typeface="Segoe UI" panose="020B0502040204020203" pitchFamily="34" charset="0"/>
              </a:rPr>
              <a:t>Fortune Teller</a:t>
            </a:r>
            <a:r>
              <a:rPr lang="en-US" altLang="zh-CN" sz="2800" dirty="0">
                <a:cs typeface="Segoe UI" panose="020B0502040204020203" pitchFamily="34" charset="0"/>
              </a:rPr>
              <a:t> (for CCAs)</a:t>
            </a:r>
            <a:endParaRPr lang="zh-CN" altLang="en-US" sz="2800" i="1" dirty="0">
              <a:solidFill>
                <a:srgbClr val="FF0000"/>
              </a:solidFill>
              <a:cs typeface="Segoe UI" panose="020B0502040204020203" pitchFamily="34" charset="0"/>
            </a:endParaRPr>
          </a:p>
        </p:txBody>
      </p:sp>
      <p:sp>
        <p:nvSpPr>
          <p:cNvPr id="68" name="矩形 47">
            <a:extLst>
              <a:ext uri="{FF2B5EF4-FFF2-40B4-BE49-F238E27FC236}">
                <a16:creationId xmlns:a16="http://schemas.microsoft.com/office/drawing/2014/main" id="{3B837397-6123-4ADD-BAF1-0D412B06F41D}"/>
              </a:ext>
            </a:extLst>
          </p:cNvPr>
          <p:cNvSpPr/>
          <p:nvPr/>
        </p:nvSpPr>
        <p:spPr>
          <a:xfrm>
            <a:off x="2353918" y="4249302"/>
            <a:ext cx="2857686" cy="901686"/>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Feedback Updater</a:t>
            </a:r>
            <a:endParaRPr lang="zh-CN" altLang="en-US" sz="2400" i="1" dirty="0">
              <a:solidFill>
                <a:srgbClr val="DB4437"/>
              </a:solidFill>
              <a:cs typeface="Open Sans SemiCondensed SemiCon" pitchFamily="2" charset="0"/>
            </a:endParaRPr>
          </a:p>
        </p:txBody>
      </p:sp>
      <p:sp>
        <p:nvSpPr>
          <p:cNvPr id="71" name="矩形 43">
            <a:extLst>
              <a:ext uri="{FF2B5EF4-FFF2-40B4-BE49-F238E27FC236}">
                <a16:creationId xmlns:a16="http://schemas.microsoft.com/office/drawing/2014/main" id="{22298AAD-DFED-401D-8F3C-6690701C0771}"/>
              </a:ext>
            </a:extLst>
          </p:cNvPr>
          <p:cNvSpPr/>
          <p:nvPr/>
        </p:nvSpPr>
        <p:spPr>
          <a:xfrm>
            <a:off x="2352886" y="3028275"/>
            <a:ext cx="2858651" cy="749918"/>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Fortune Teller</a:t>
            </a:r>
            <a:endParaRPr lang="zh-CN" altLang="en-US" sz="2400" i="1" dirty="0">
              <a:solidFill>
                <a:srgbClr val="DB4437"/>
              </a:solidFill>
              <a:cs typeface="Open Sans SemiCondensed SemiCon" pitchFamily="2" charset="0"/>
            </a:endParaRPr>
          </a:p>
        </p:txBody>
      </p:sp>
      <p:cxnSp>
        <p:nvCxnSpPr>
          <p:cNvPr id="72" name="肘形连接符 39">
            <a:extLst>
              <a:ext uri="{FF2B5EF4-FFF2-40B4-BE49-F238E27FC236}">
                <a16:creationId xmlns:a16="http://schemas.microsoft.com/office/drawing/2014/main" id="{5F41028E-E779-4B0F-A296-CA3FF8B71FCC}"/>
              </a:ext>
            </a:extLst>
          </p:cNvPr>
          <p:cNvCxnSpPr>
            <a:cxnSpLocks/>
            <a:stCxn id="104" idx="6"/>
            <a:endCxn id="80" idx="1"/>
          </p:cNvCxnSpPr>
          <p:nvPr/>
        </p:nvCxnSpPr>
        <p:spPr>
          <a:xfrm>
            <a:off x="3825268" y="3521916"/>
            <a:ext cx="2129066" cy="4507"/>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73" name="矩形 4">
            <a:extLst>
              <a:ext uri="{FF2B5EF4-FFF2-40B4-BE49-F238E27FC236}">
                <a16:creationId xmlns:a16="http://schemas.microsoft.com/office/drawing/2014/main" id="{F433737D-208E-475B-A315-1DEF6013457E}"/>
              </a:ext>
            </a:extLst>
          </p:cNvPr>
          <p:cNvSpPr/>
          <p:nvPr/>
        </p:nvSpPr>
        <p:spPr>
          <a:xfrm>
            <a:off x="3266700" y="3511976"/>
            <a:ext cx="2431596" cy="902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zh-CN" altLang="en-US" sz="2400" dirty="0">
              <a:solidFill>
                <a:schemeClr val="tx1"/>
              </a:solidFill>
              <a:cs typeface="Open Sans SemiCondensed SemiCon" pitchFamily="2" charset="0"/>
            </a:endParaRPr>
          </a:p>
        </p:txBody>
      </p:sp>
      <p:grpSp>
        <p:nvGrpSpPr>
          <p:cNvPr id="74" name="组合 5">
            <a:extLst>
              <a:ext uri="{FF2B5EF4-FFF2-40B4-BE49-F238E27FC236}">
                <a16:creationId xmlns:a16="http://schemas.microsoft.com/office/drawing/2014/main" id="{589E8870-B8C7-427B-9EF2-85ED821268E1}"/>
              </a:ext>
            </a:extLst>
          </p:cNvPr>
          <p:cNvGrpSpPr/>
          <p:nvPr/>
        </p:nvGrpSpPr>
        <p:grpSpPr>
          <a:xfrm>
            <a:off x="5817014" y="3348534"/>
            <a:ext cx="1154133" cy="356554"/>
            <a:chOff x="3488821" y="2004646"/>
            <a:chExt cx="661578" cy="363416"/>
          </a:xfrm>
          <a:solidFill>
            <a:srgbClr val="4285F4"/>
          </a:solidFill>
        </p:grpSpPr>
        <p:sp>
          <p:nvSpPr>
            <p:cNvPr id="75" name="矩形 6">
              <a:extLst>
                <a:ext uri="{FF2B5EF4-FFF2-40B4-BE49-F238E27FC236}">
                  <a16:creationId xmlns:a16="http://schemas.microsoft.com/office/drawing/2014/main" id="{0BDAB5B0-789B-42BC-8496-CBBC204D34D9}"/>
                </a:ext>
              </a:extLst>
            </p:cNvPr>
            <p:cNvSpPr/>
            <p:nvPr/>
          </p:nvSpPr>
          <p:spPr>
            <a:xfrm>
              <a:off x="4002884" y="2025938"/>
              <a:ext cx="128036" cy="32004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76" name="直接连接符 13">
              <a:extLst>
                <a:ext uri="{FF2B5EF4-FFF2-40B4-BE49-F238E27FC236}">
                  <a16:creationId xmlns:a16="http://schemas.microsoft.com/office/drawing/2014/main" id="{BFCF9496-23DD-4FF5-963B-1EFD1EEC06ED}"/>
                </a:ext>
              </a:extLst>
            </p:cNvPr>
            <p:cNvCxnSpPr/>
            <p:nvPr/>
          </p:nvCxnSpPr>
          <p:spPr>
            <a:xfrm>
              <a:off x="3488821" y="2004646"/>
              <a:ext cx="661572"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14">
              <a:extLst>
                <a:ext uri="{FF2B5EF4-FFF2-40B4-BE49-F238E27FC236}">
                  <a16:creationId xmlns:a16="http://schemas.microsoft.com/office/drawing/2014/main" id="{341B3BAD-E495-48EA-B15D-F9834A2942B7}"/>
                </a:ext>
              </a:extLst>
            </p:cNvPr>
            <p:cNvCxnSpPr/>
            <p:nvPr/>
          </p:nvCxnSpPr>
          <p:spPr>
            <a:xfrm>
              <a:off x="3488827" y="2368062"/>
              <a:ext cx="661572"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接连接符 15">
              <a:extLst>
                <a:ext uri="{FF2B5EF4-FFF2-40B4-BE49-F238E27FC236}">
                  <a16:creationId xmlns:a16="http://schemas.microsoft.com/office/drawing/2014/main" id="{56D0EE8C-3EE6-4F9A-91F1-9FE0467464D8}"/>
                </a:ext>
              </a:extLst>
            </p:cNvPr>
            <p:cNvCxnSpPr>
              <a:cxnSpLocks/>
            </p:cNvCxnSpPr>
            <p:nvPr/>
          </p:nvCxnSpPr>
          <p:spPr>
            <a:xfrm flipV="1">
              <a:off x="4149969" y="2004646"/>
              <a:ext cx="0" cy="363416"/>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矩形 10">
              <a:extLst>
                <a:ext uri="{FF2B5EF4-FFF2-40B4-BE49-F238E27FC236}">
                  <a16:creationId xmlns:a16="http://schemas.microsoft.com/office/drawing/2014/main" id="{F7A8057A-7961-4D07-95B3-D3E8966B2B70}"/>
                </a:ext>
              </a:extLst>
            </p:cNvPr>
            <p:cNvSpPr/>
            <p:nvPr/>
          </p:nvSpPr>
          <p:spPr>
            <a:xfrm>
              <a:off x="3712652" y="2025938"/>
              <a:ext cx="128036" cy="32004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80" name="矩形 11">
              <a:extLst>
                <a:ext uri="{FF2B5EF4-FFF2-40B4-BE49-F238E27FC236}">
                  <a16:creationId xmlns:a16="http://schemas.microsoft.com/office/drawing/2014/main" id="{95270752-1C9E-41B0-8B7F-A7E8E337B612}"/>
                </a:ext>
              </a:extLst>
            </p:cNvPr>
            <p:cNvSpPr/>
            <p:nvPr/>
          </p:nvSpPr>
          <p:spPr>
            <a:xfrm>
              <a:off x="3567536" y="2025938"/>
              <a:ext cx="128036" cy="32004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81" name="矩形 12">
              <a:extLst>
                <a:ext uri="{FF2B5EF4-FFF2-40B4-BE49-F238E27FC236}">
                  <a16:creationId xmlns:a16="http://schemas.microsoft.com/office/drawing/2014/main" id="{789295C7-DADA-442E-88EE-4BFC6822E8DA}"/>
                </a:ext>
              </a:extLst>
            </p:cNvPr>
            <p:cNvSpPr/>
            <p:nvPr/>
          </p:nvSpPr>
          <p:spPr>
            <a:xfrm>
              <a:off x="3857768" y="2025938"/>
              <a:ext cx="128036" cy="32004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grpSp>
      <p:cxnSp>
        <p:nvCxnSpPr>
          <p:cNvPr id="82" name="肘形连接符 28">
            <a:extLst>
              <a:ext uri="{FF2B5EF4-FFF2-40B4-BE49-F238E27FC236}">
                <a16:creationId xmlns:a16="http://schemas.microsoft.com/office/drawing/2014/main" id="{9128AE76-E4FB-44DA-B629-5C3C0C8E2888}"/>
              </a:ext>
            </a:extLst>
          </p:cNvPr>
          <p:cNvCxnSpPr>
            <a:cxnSpLocks/>
          </p:cNvCxnSpPr>
          <p:nvPr/>
        </p:nvCxnSpPr>
        <p:spPr>
          <a:xfrm rot="10800000">
            <a:off x="2066498" y="4119501"/>
            <a:ext cx="982710" cy="799706"/>
          </a:xfrm>
          <a:prstGeom prst="bentConnector3">
            <a:avLst>
              <a:gd name="adj1" fmla="val 84542"/>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83" name="直线箭头连接符 9">
            <a:extLst>
              <a:ext uri="{FF2B5EF4-FFF2-40B4-BE49-F238E27FC236}">
                <a16:creationId xmlns:a16="http://schemas.microsoft.com/office/drawing/2014/main" id="{49C493B6-90E0-4980-85F3-A7E692C3BCFA}"/>
              </a:ext>
            </a:extLst>
          </p:cNvPr>
          <p:cNvCxnSpPr>
            <a:cxnSpLocks/>
            <a:stCxn id="104" idx="4"/>
            <a:endCxn id="68" idx="0"/>
          </p:cNvCxnSpPr>
          <p:nvPr/>
        </p:nvCxnSpPr>
        <p:spPr>
          <a:xfrm flipH="1">
            <a:off x="3782761" y="3563820"/>
            <a:ext cx="603" cy="685482"/>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84" name="肘形连接符 36">
            <a:extLst>
              <a:ext uri="{FF2B5EF4-FFF2-40B4-BE49-F238E27FC236}">
                <a16:creationId xmlns:a16="http://schemas.microsoft.com/office/drawing/2014/main" id="{3D3C20E9-6EC6-4CDF-86D4-6AD9058354DA}"/>
              </a:ext>
            </a:extLst>
          </p:cNvPr>
          <p:cNvCxnSpPr>
            <a:cxnSpLocks/>
          </p:cNvCxnSpPr>
          <p:nvPr/>
        </p:nvCxnSpPr>
        <p:spPr>
          <a:xfrm flipV="1">
            <a:off x="2066496" y="3521916"/>
            <a:ext cx="1677546" cy="533933"/>
          </a:xfrm>
          <a:prstGeom prst="bentConnector3">
            <a:avLst>
              <a:gd name="adj1" fmla="val 909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85" name="肘形连接符 50">
            <a:extLst>
              <a:ext uri="{FF2B5EF4-FFF2-40B4-BE49-F238E27FC236}">
                <a16:creationId xmlns:a16="http://schemas.microsoft.com/office/drawing/2014/main" id="{6F79385D-F9CC-4D59-98CB-336020F4B421}"/>
              </a:ext>
            </a:extLst>
          </p:cNvPr>
          <p:cNvCxnSpPr>
            <a:cxnSpLocks/>
          </p:cNvCxnSpPr>
          <p:nvPr/>
        </p:nvCxnSpPr>
        <p:spPr>
          <a:xfrm>
            <a:off x="6937164" y="3503524"/>
            <a:ext cx="569771" cy="491563"/>
          </a:xfrm>
          <a:prstGeom prst="bentConnector3">
            <a:avLst>
              <a:gd name="adj1" fmla="val 50000"/>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86" name="矩形 54">
            <a:extLst>
              <a:ext uri="{FF2B5EF4-FFF2-40B4-BE49-F238E27FC236}">
                <a16:creationId xmlns:a16="http://schemas.microsoft.com/office/drawing/2014/main" id="{402AABB6-B120-469D-B281-CDBC3D37BF5E}"/>
              </a:ext>
            </a:extLst>
          </p:cNvPr>
          <p:cNvSpPr/>
          <p:nvPr/>
        </p:nvSpPr>
        <p:spPr>
          <a:xfrm>
            <a:off x="3870710" y="3822012"/>
            <a:ext cx="1757962" cy="381323"/>
          </a:xfrm>
          <a:prstGeom prst="rect">
            <a:avLst/>
          </a:prstGeom>
        </p:spPr>
        <p:txBody>
          <a:bodyPr wrap="square">
            <a:spAutoFit/>
          </a:bodyPr>
          <a:lstStyle/>
          <a:p>
            <a:pPr>
              <a:lnSpc>
                <a:spcPct val="75000"/>
              </a:lnSpc>
            </a:pPr>
            <a:r>
              <a:rPr lang="en-US" altLang="zh-CN" sz="2400" dirty="0">
                <a:solidFill>
                  <a:srgbClr val="DB4437"/>
                </a:solidFill>
                <a:ea typeface="Open Sans SemiCondensed SemiCon" pitchFamily="2" charset="0"/>
                <a:cs typeface="Open Sans SemiCondensed SemiCon" pitchFamily="2" charset="0"/>
              </a:rPr>
              <a:t>Predictions</a:t>
            </a:r>
            <a:endParaRPr lang="zh-CN" altLang="en-US" sz="2400" dirty="0">
              <a:solidFill>
                <a:srgbClr val="DB4437"/>
              </a:solidFill>
              <a:cs typeface="Open Sans SemiCondensed SemiCon" pitchFamily="2" charset="0"/>
            </a:endParaRPr>
          </a:p>
        </p:txBody>
      </p:sp>
      <p:cxnSp>
        <p:nvCxnSpPr>
          <p:cNvPr id="87" name="肘形连接符 71">
            <a:extLst>
              <a:ext uri="{FF2B5EF4-FFF2-40B4-BE49-F238E27FC236}">
                <a16:creationId xmlns:a16="http://schemas.microsoft.com/office/drawing/2014/main" id="{6FAECC78-104C-4ABE-A367-D740ACD5B569}"/>
              </a:ext>
            </a:extLst>
          </p:cNvPr>
          <p:cNvCxnSpPr>
            <a:cxnSpLocks/>
          </p:cNvCxnSpPr>
          <p:nvPr/>
        </p:nvCxnSpPr>
        <p:spPr>
          <a:xfrm rot="10800000" flipV="1">
            <a:off x="3978980" y="4040884"/>
            <a:ext cx="3527955" cy="898317"/>
          </a:xfrm>
          <a:prstGeom prst="bentConnector3">
            <a:avLst>
              <a:gd name="adj1" fmla="val 8026"/>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5A882813-5122-4C1E-A045-751A81C9A8D2}"/>
              </a:ext>
            </a:extLst>
          </p:cNvPr>
          <p:cNvGrpSpPr/>
          <p:nvPr/>
        </p:nvGrpSpPr>
        <p:grpSpPr>
          <a:xfrm>
            <a:off x="9076886" y="3369424"/>
            <a:ext cx="2693449" cy="1404209"/>
            <a:chOff x="2421948" y="5514635"/>
            <a:chExt cx="2693449" cy="1404209"/>
          </a:xfrm>
        </p:grpSpPr>
        <p:cxnSp>
          <p:nvCxnSpPr>
            <p:cNvPr id="89" name="肘形连接符 39">
              <a:extLst>
                <a:ext uri="{FF2B5EF4-FFF2-40B4-BE49-F238E27FC236}">
                  <a16:creationId xmlns:a16="http://schemas.microsoft.com/office/drawing/2014/main" id="{76650738-8F6B-4551-A521-0011C5EBC2B5}"/>
                </a:ext>
              </a:extLst>
            </p:cNvPr>
            <p:cNvCxnSpPr>
              <a:cxnSpLocks/>
            </p:cNvCxnSpPr>
            <p:nvPr/>
          </p:nvCxnSpPr>
          <p:spPr>
            <a:xfrm>
              <a:off x="2421948" y="5866474"/>
              <a:ext cx="326563" cy="2"/>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90" name="矩形 97">
              <a:extLst>
                <a:ext uri="{FF2B5EF4-FFF2-40B4-BE49-F238E27FC236}">
                  <a16:creationId xmlns:a16="http://schemas.microsoft.com/office/drawing/2014/main" id="{04B3A2B1-37B5-4CD3-AAF3-5913951E0BE4}"/>
                </a:ext>
              </a:extLst>
            </p:cNvPr>
            <p:cNvSpPr/>
            <p:nvPr/>
          </p:nvSpPr>
          <p:spPr>
            <a:xfrm>
              <a:off x="2683810" y="5514635"/>
              <a:ext cx="2431587"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Data packet (downlink)</a:t>
              </a:r>
              <a:endParaRPr lang="zh-CN" altLang="en-US" sz="2400" dirty="0">
                <a:cs typeface="Open Sans SemiCondensed SemiCon" pitchFamily="2" charset="0"/>
              </a:endParaRPr>
            </a:p>
          </p:txBody>
        </p:sp>
        <p:cxnSp>
          <p:nvCxnSpPr>
            <p:cNvPr id="91" name="肘形连接符 39">
              <a:extLst>
                <a:ext uri="{FF2B5EF4-FFF2-40B4-BE49-F238E27FC236}">
                  <a16:creationId xmlns:a16="http://schemas.microsoft.com/office/drawing/2014/main" id="{8EFF61DC-0485-490C-B849-B99914658E05}"/>
                </a:ext>
              </a:extLst>
            </p:cNvPr>
            <p:cNvCxnSpPr>
              <a:cxnSpLocks/>
            </p:cNvCxnSpPr>
            <p:nvPr/>
          </p:nvCxnSpPr>
          <p:spPr>
            <a:xfrm>
              <a:off x="2421948" y="6612361"/>
              <a:ext cx="326563" cy="2"/>
            </a:xfrm>
            <a:prstGeom prst="straightConnector1">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92" name="矩形 99">
              <a:extLst>
                <a:ext uri="{FF2B5EF4-FFF2-40B4-BE49-F238E27FC236}">
                  <a16:creationId xmlns:a16="http://schemas.microsoft.com/office/drawing/2014/main" id="{54525D8F-5ADA-452B-9C5E-8982C54EED00}"/>
                </a:ext>
              </a:extLst>
            </p:cNvPr>
            <p:cNvSpPr/>
            <p:nvPr/>
          </p:nvSpPr>
          <p:spPr>
            <a:xfrm>
              <a:off x="2683810" y="6260522"/>
              <a:ext cx="2431586"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Feedback packet (uplink)</a:t>
              </a:r>
              <a:endParaRPr lang="zh-CN" altLang="en-US" sz="2400" dirty="0">
                <a:cs typeface="Open Sans SemiCondensed SemiCon" pitchFamily="2" charset="0"/>
              </a:endParaRPr>
            </a:p>
          </p:txBody>
        </p:sp>
      </p:grpSp>
      <p:sp>
        <p:nvSpPr>
          <p:cNvPr id="93" name="TextBox 92">
            <a:extLst>
              <a:ext uri="{FF2B5EF4-FFF2-40B4-BE49-F238E27FC236}">
                <a16:creationId xmlns:a16="http://schemas.microsoft.com/office/drawing/2014/main" id="{7ADC8917-4B85-4690-A54A-30704B5D372B}"/>
              </a:ext>
            </a:extLst>
          </p:cNvPr>
          <p:cNvSpPr txBox="1"/>
          <p:nvPr/>
        </p:nvSpPr>
        <p:spPr>
          <a:xfrm>
            <a:off x="5145583" y="2976323"/>
            <a:ext cx="2630130" cy="382413"/>
          </a:xfrm>
          <a:prstGeom prst="rect">
            <a:avLst/>
          </a:prstGeom>
          <a:noFill/>
        </p:spPr>
        <p:txBody>
          <a:bodyPr wrap="square" bIns="46800">
            <a:spAutoFit/>
          </a:bodyPr>
          <a:lstStyle/>
          <a:p>
            <a:pPr algn="ctr">
              <a:lnSpc>
                <a:spcPct val="75000"/>
              </a:lnSpc>
            </a:pPr>
            <a:r>
              <a:rPr lang="en-US" altLang="zh-CN" sz="2400" i="1" dirty="0">
                <a:solidFill>
                  <a:srgbClr val="4285F4"/>
                </a:solidFill>
                <a:ea typeface="Open Sans SemiCondensed SemiCon" pitchFamily="2" charset="0"/>
                <a:cs typeface="Open Sans SemiCondensed SemiCon" pitchFamily="2" charset="0"/>
              </a:rPr>
              <a:t>Downlink queue</a:t>
            </a:r>
            <a:endParaRPr lang="zh-CN" altLang="en-US" sz="2400" i="1" dirty="0">
              <a:solidFill>
                <a:srgbClr val="4285F4"/>
              </a:solidFill>
              <a:cs typeface="Open Sans SemiCondensed SemiCon" pitchFamily="2" charset="0"/>
            </a:endParaRPr>
          </a:p>
        </p:txBody>
      </p:sp>
      <p:grpSp>
        <p:nvGrpSpPr>
          <p:cNvPr id="94" name="Group 93">
            <a:extLst>
              <a:ext uri="{FF2B5EF4-FFF2-40B4-BE49-F238E27FC236}">
                <a16:creationId xmlns:a16="http://schemas.microsoft.com/office/drawing/2014/main" id="{6D65B0F5-6CD9-42AF-ABA3-652972BAB252}"/>
              </a:ext>
            </a:extLst>
          </p:cNvPr>
          <p:cNvGrpSpPr/>
          <p:nvPr/>
        </p:nvGrpSpPr>
        <p:grpSpPr>
          <a:xfrm>
            <a:off x="1139353" y="3730720"/>
            <a:ext cx="1223451" cy="1188555"/>
            <a:chOff x="2132434" y="3141735"/>
            <a:chExt cx="1223451" cy="1188555"/>
          </a:xfrm>
        </p:grpSpPr>
        <p:pic>
          <p:nvPicPr>
            <p:cNvPr id="95" name="Picture 33">
              <a:extLst>
                <a:ext uri="{FF2B5EF4-FFF2-40B4-BE49-F238E27FC236}">
                  <a16:creationId xmlns:a16="http://schemas.microsoft.com/office/drawing/2014/main" id="{0A8BB842-ADEC-4972-9F9A-8A6723FFF237}"/>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2421948" y="3141735"/>
              <a:ext cx="637630" cy="650256"/>
            </a:xfrm>
            <a:prstGeom prst="rect">
              <a:avLst/>
            </a:prstGeom>
          </p:spPr>
        </p:pic>
        <p:grpSp>
          <p:nvGrpSpPr>
            <p:cNvPr id="96" name="Group 95">
              <a:extLst>
                <a:ext uri="{FF2B5EF4-FFF2-40B4-BE49-F238E27FC236}">
                  <a16:creationId xmlns:a16="http://schemas.microsoft.com/office/drawing/2014/main" id="{34D1CA03-25C6-4D05-9BA7-AFB149AD3223}"/>
                </a:ext>
              </a:extLst>
            </p:cNvPr>
            <p:cNvGrpSpPr/>
            <p:nvPr/>
          </p:nvGrpSpPr>
          <p:grpSpPr>
            <a:xfrm>
              <a:off x="2132434" y="3868625"/>
              <a:ext cx="1223451" cy="461665"/>
              <a:chOff x="3086419" y="3103512"/>
              <a:chExt cx="775462" cy="292618"/>
            </a:xfrm>
          </p:grpSpPr>
          <p:cxnSp>
            <p:nvCxnSpPr>
              <p:cNvPr id="97" name="直线箭头连接符 9">
                <a:extLst>
                  <a:ext uri="{FF2B5EF4-FFF2-40B4-BE49-F238E27FC236}">
                    <a16:creationId xmlns:a16="http://schemas.microsoft.com/office/drawing/2014/main" id="{8011EF80-628F-4470-9EE2-B92E8DEDD8AC}"/>
                  </a:ext>
                </a:extLst>
              </p:cNvPr>
              <p:cNvCxnSpPr>
                <a:cxnSpLocks/>
              </p:cNvCxnSpPr>
              <p:nvPr/>
            </p:nvCxnSpPr>
            <p:spPr>
              <a:xfrm flipH="1">
                <a:off x="3300439" y="3134771"/>
                <a:ext cx="341789"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98" name="矩形 54">
                <a:extLst>
                  <a:ext uri="{FF2B5EF4-FFF2-40B4-BE49-F238E27FC236}">
                    <a16:creationId xmlns:a16="http://schemas.microsoft.com/office/drawing/2014/main" id="{F621B6DA-CF31-410A-9630-70BFE0082EE1}"/>
                  </a:ext>
                </a:extLst>
              </p:cNvPr>
              <p:cNvSpPr/>
              <p:nvPr/>
            </p:nvSpPr>
            <p:spPr>
              <a:xfrm>
                <a:off x="3086419" y="3103512"/>
                <a:ext cx="775462"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Sender</a:t>
                </a:r>
                <a:endParaRPr lang="zh-CN" altLang="en-US" sz="2400" dirty="0">
                  <a:cs typeface="Open Sans SemiCondensed SemiCon" pitchFamily="2" charset="0"/>
                </a:endParaRPr>
              </a:p>
            </p:txBody>
          </p:sp>
        </p:grpSp>
      </p:grpSp>
      <p:grpSp>
        <p:nvGrpSpPr>
          <p:cNvPr id="99" name="Group 98">
            <a:extLst>
              <a:ext uri="{FF2B5EF4-FFF2-40B4-BE49-F238E27FC236}">
                <a16:creationId xmlns:a16="http://schemas.microsoft.com/office/drawing/2014/main" id="{6EAFE8AD-092A-41DA-8194-365A743560B1}"/>
              </a:ext>
            </a:extLst>
          </p:cNvPr>
          <p:cNvGrpSpPr/>
          <p:nvPr/>
        </p:nvGrpSpPr>
        <p:grpSpPr>
          <a:xfrm>
            <a:off x="7171989" y="3759204"/>
            <a:ext cx="1335126" cy="1160071"/>
            <a:chOff x="8165070" y="3170219"/>
            <a:chExt cx="1335126" cy="1160071"/>
          </a:xfrm>
        </p:grpSpPr>
        <p:pic>
          <p:nvPicPr>
            <p:cNvPr id="100" name="Picture 36">
              <a:extLst>
                <a:ext uri="{FF2B5EF4-FFF2-40B4-BE49-F238E27FC236}">
                  <a16:creationId xmlns:a16="http://schemas.microsoft.com/office/drawing/2014/main" id="{0118DC47-9AE4-4B33-9E21-702660AE0A15}"/>
                </a:ext>
              </a:extLst>
            </p:cNvPr>
            <p:cNvPicPr>
              <a:picLocks noChangeAspect="1"/>
            </p:cNvPicPr>
            <p:nvPr/>
          </p:nvPicPr>
          <p:blipFill>
            <a:blip r:embed="rId4"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8500016" y="3170219"/>
              <a:ext cx="679164" cy="517562"/>
            </a:xfrm>
            <a:prstGeom prst="rect">
              <a:avLst/>
            </a:prstGeom>
          </p:spPr>
        </p:pic>
        <p:grpSp>
          <p:nvGrpSpPr>
            <p:cNvPr id="101" name="Group 100">
              <a:extLst>
                <a:ext uri="{FF2B5EF4-FFF2-40B4-BE49-F238E27FC236}">
                  <a16:creationId xmlns:a16="http://schemas.microsoft.com/office/drawing/2014/main" id="{60E2D765-E473-45E4-9D2B-8175779E8B03}"/>
                </a:ext>
              </a:extLst>
            </p:cNvPr>
            <p:cNvGrpSpPr/>
            <p:nvPr/>
          </p:nvGrpSpPr>
          <p:grpSpPr>
            <a:xfrm>
              <a:off x="8165070" y="3868625"/>
              <a:ext cx="1335126" cy="461665"/>
              <a:chOff x="6200677" y="3100762"/>
              <a:chExt cx="846245" cy="292618"/>
            </a:xfrm>
          </p:grpSpPr>
          <p:cxnSp>
            <p:nvCxnSpPr>
              <p:cNvPr id="102" name="直线箭头连接符 9">
                <a:extLst>
                  <a:ext uri="{FF2B5EF4-FFF2-40B4-BE49-F238E27FC236}">
                    <a16:creationId xmlns:a16="http://schemas.microsoft.com/office/drawing/2014/main" id="{D978FA3F-2B80-4281-A0A1-79443DCF4231}"/>
                  </a:ext>
                </a:extLst>
              </p:cNvPr>
              <p:cNvCxnSpPr>
                <a:cxnSpLocks/>
              </p:cNvCxnSpPr>
              <p:nvPr/>
            </p:nvCxnSpPr>
            <p:spPr>
              <a:xfrm flipH="1">
                <a:off x="6452905" y="3135127"/>
                <a:ext cx="341789" cy="0"/>
              </a:xfrm>
              <a:prstGeom prst="straightConnector1">
                <a:avLst/>
              </a:prstGeom>
              <a:ln w="19050">
                <a:solidFill>
                  <a:schemeClr val="tx1"/>
                </a:solidFill>
                <a:headEnd type="triangle" w="sm" len="lg"/>
                <a:tailEnd type="none" w="sm" len="lg"/>
              </a:ln>
            </p:spPr>
            <p:style>
              <a:lnRef idx="1">
                <a:schemeClr val="accent2"/>
              </a:lnRef>
              <a:fillRef idx="0">
                <a:schemeClr val="accent2"/>
              </a:fillRef>
              <a:effectRef idx="0">
                <a:schemeClr val="accent2"/>
              </a:effectRef>
              <a:fontRef idx="minor">
                <a:schemeClr val="tx1"/>
              </a:fontRef>
            </p:style>
          </p:cxnSp>
          <p:sp>
            <p:nvSpPr>
              <p:cNvPr id="103" name="矩形 54">
                <a:extLst>
                  <a:ext uri="{FF2B5EF4-FFF2-40B4-BE49-F238E27FC236}">
                    <a16:creationId xmlns:a16="http://schemas.microsoft.com/office/drawing/2014/main" id="{C2023629-B2B3-416B-B881-D110E2C4DE74}"/>
                  </a:ext>
                </a:extLst>
              </p:cNvPr>
              <p:cNvSpPr/>
              <p:nvPr/>
            </p:nvSpPr>
            <p:spPr>
              <a:xfrm>
                <a:off x="6200677" y="3100762"/>
                <a:ext cx="846245"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Receiver</a:t>
                </a:r>
                <a:endParaRPr lang="zh-CN" altLang="en-US" sz="2400" dirty="0">
                  <a:cs typeface="Open Sans SemiCondensed SemiCon" pitchFamily="2" charset="0"/>
                </a:endParaRPr>
              </a:p>
            </p:txBody>
          </p:sp>
        </p:grpSp>
      </p:grpSp>
      <p:sp>
        <p:nvSpPr>
          <p:cNvPr id="104" name="椭圆 33">
            <a:extLst>
              <a:ext uri="{FF2B5EF4-FFF2-40B4-BE49-F238E27FC236}">
                <a16:creationId xmlns:a16="http://schemas.microsoft.com/office/drawing/2014/main" id="{654E2AA8-56E4-4570-884D-A0E2F7CD39D5}"/>
              </a:ext>
            </a:extLst>
          </p:cNvPr>
          <p:cNvSpPr/>
          <p:nvPr/>
        </p:nvSpPr>
        <p:spPr>
          <a:xfrm>
            <a:off x="3741460" y="3480012"/>
            <a:ext cx="83808" cy="83808"/>
          </a:xfrm>
          <a:prstGeom prst="ellipse">
            <a:avLst/>
          </a:prstGeom>
          <a:solidFill>
            <a:srgbClr val="428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105" name="Group 104">
            <a:extLst>
              <a:ext uri="{FF2B5EF4-FFF2-40B4-BE49-F238E27FC236}">
                <a16:creationId xmlns:a16="http://schemas.microsoft.com/office/drawing/2014/main" id="{D5687CBF-D7D9-4528-B348-74E513CFA190}"/>
              </a:ext>
            </a:extLst>
          </p:cNvPr>
          <p:cNvGrpSpPr/>
          <p:nvPr/>
        </p:nvGrpSpPr>
        <p:grpSpPr>
          <a:xfrm>
            <a:off x="3480334" y="4781731"/>
            <a:ext cx="993955" cy="271342"/>
            <a:chOff x="4473415" y="4192746"/>
            <a:chExt cx="993955" cy="271342"/>
          </a:xfrm>
        </p:grpSpPr>
        <p:grpSp>
          <p:nvGrpSpPr>
            <p:cNvPr id="106" name="组合 51">
              <a:extLst>
                <a:ext uri="{FF2B5EF4-FFF2-40B4-BE49-F238E27FC236}">
                  <a16:creationId xmlns:a16="http://schemas.microsoft.com/office/drawing/2014/main" id="{7F5846E4-6B5D-4979-B7D6-114A3A27C107}"/>
                </a:ext>
              </a:extLst>
            </p:cNvPr>
            <p:cNvGrpSpPr/>
            <p:nvPr/>
          </p:nvGrpSpPr>
          <p:grpSpPr>
            <a:xfrm>
              <a:off x="4502186" y="4213723"/>
              <a:ext cx="469875" cy="227190"/>
              <a:chOff x="3650899" y="3242999"/>
              <a:chExt cx="297822" cy="144000"/>
            </a:xfrm>
          </p:grpSpPr>
          <p:sp>
            <p:nvSpPr>
              <p:cNvPr id="110" name="矩形 53">
                <a:extLst>
                  <a:ext uri="{FF2B5EF4-FFF2-40B4-BE49-F238E27FC236}">
                    <a16:creationId xmlns:a16="http://schemas.microsoft.com/office/drawing/2014/main" id="{5EC415A5-BFB2-4B4C-8D2B-BA05324EC651}"/>
                  </a:ext>
                </a:extLst>
              </p:cNvPr>
              <p:cNvSpPr/>
              <p:nvPr/>
            </p:nvSpPr>
            <p:spPr>
              <a:xfrm flipH="1">
                <a:off x="3650899" y="3242999"/>
                <a:ext cx="72000" cy="14400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11" name="矩形 58">
                <a:extLst>
                  <a:ext uri="{FF2B5EF4-FFF2-40B4-BE49-F238E27FC236}">
                    <a16:creationId xmlns:a16="http://schemas.microsoft.com/office/drawing/2014/main" id="{CF1051D4-12F3-4649-9ADA-1E68D6D73766}"/>
                  </a:ext>
                </a:extLst>
              </p:cNvPr>
              <p:cNvSpPr/>
              <p:nvPr/>
            </p:nvSpPr>
            <p:spPr>
              <a:xfrm flipH="1">
                <a:off x="3876721" y="3242999"/>
                <a:ext cx="72000" cy="14400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12" name="矩形 59">
                <a:extLst>
                  <a:ext uri="{FF2B5EF4-FFF2-40B4-BE49-F238E27FC236}">
                    <a16:creationId xmlns:a16="http://schemas.microsoft.com/office/drawing/2014/main" id="{5AEBCF2C-EE9A-4839-A97C-2D30DA4F888B}"/>
                  </a:ext>
                </a:extLst>
              </p:cNvPr>
              <p:cNvSpPr/>
              <p:nvPr/>
            </p:nvSpPr>
            <p:spPr>
              <a:xfrm flipH="1">
                <a:off x="3726173" y="3242999"/>
                <a:ext cx="72000" cy="14400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13" name="矩形 60">
                <a:extLst>
                  <a:ext uri="{FF2B5EF4-FFF2-40B4-BE49-F238E27FC236}">
                    <a16:creationId xmlns:a16="http://schemas.microsoft.com/office/drawing/2014/main" id="{E095D4FC-969F-4890-95EB-F7CD9507693D}"/>
                  </a:ext>
                </a:extLst>
              </p:cNvPr>
              <p:cNvSpPr/>
              <p:nvPr/>
            </p:nvSpPr>
            <p:spPr>
              <a:xfrm flipH="1">
                <a:off x="3801447" y="3242999"/>
                <a:ext cx="72000" cy="14400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grpSp>
        <p:cxnSp>
          <p:nvCxnSpPr>
            <p:cNvPr id="107" name="直接连接符 13">
              <a:extLst>
                <a:ext uri="{FF2B5EF4-FFF2-40B4-BE49-F238E27FC236}">
                  <a16:creationId xmlns:a16="http://schemas.microsoft.com/office/drawing/2014/main" id="{ED568D34-9A50-4912-908F-EF9F01E10713}"/>
                </a:ext>
              </a:extLst>
            </p:cNvPr>
            <p:cNvCxnSpPr>
              <a:cxnSpLocks/>
            </p:cNvCxnSpPr>
            <p:nvPr/>
          </p:nvCxnSpPr>
          <p:spPr>
            <a:xfrm flipH="1">
              <a:off x="4473427" y="4192746"/>
              <a:ext cx="989247"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接连接符 14">
              <a:extLst>
                <a:ext uri="{FF2B5EF4-FFF2-40B4-BE49-F238E27FC236}">
                  <a16:creationId xmlns:a16="http://schemas.microsoft.com/office/drawing/2014/main" id="{8DE1D19E-6A6B-43E4-A62B-7F22F8A612A7}"/>
                </a:ext>
              </a:extLst>
            </p:cNvPr>
            <p:cNvCxnSpPr>
              <a:cxnSpLocks/>
            </p:cNvCxnSpPr>
            <p:nvPr/>
          </p:nvCxnSpPr>
          <p:spPr>
            <a:xfrm flipH="1">
              <a:off x="4473415" y="4464087"/>
              <a:ext cx="993955"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5">
              <a:extLst>
                <a:ext uri="{FF2B5EF4-FFF2-40B4-BE49-F238E27FC236}">
                  <a16:creationId xmlns:a16="http://schemas.microsoft.com/office/drawing/2014/main" id="{9F2C6785-6464-4E1F-866D-71B58C6B39EB}"/>
                </a:ext>
              </a:extLst>
            </p:cNvPr>
            <p:cNvCxnSpPr>
              <a:cxnSpLocks/>
            </p:cNvCxnSpPr>
            <p:nvPr/>
          </p:nvCxnSpPr>
          <p:spPr>
            <a:xfrm flipH="1" flipV="1">
              <a:off x="4474275" y="4192746"/>
              <a:ext cx="0" cy="271342"/>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4" name="图片 49">
            <a:extLst>
              <a:ext uri="{FF2B5EF4-FFF2-40B4-BE49-F238E27FC236}">
                <a16:creationId xmlns:a16="http://schemas.microsoft.com/office/drawing/2014/main" id="{7BBB24A8-62CE-42A4-9F40-ABFFFC4AFAD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056" t="22023" r="15538" b="20266"/>
          <a:stretch/>
        </p:blipFill>
        <p:spPr>
          <a:xfrm>
            <a:off x="3031739" y="4666281"/>
            <a:ext cx="442139" cy="378547"/>
          </a:xfrm>
          <a:prstGeom prst="rect">
            <a:avLst/>
          </a:prstGeom>
        </p:spPr>
      </p:pic>
      <p:sp>
        <p:nvSpPr>
          <p:cNvPr id="51" name="Rectangle 50">
            <a:extLst>
              <a:ext uri="{FF2B5EF4-FFF2-40B4-BE49-F238E27FC236}">
                <a16:creationId xmlns:a16="http://schemas.microsoft.com/office/drawing/2014/main" id="{9D1F7D67-F8CA-47B4-9A31-B941A52810D7}"/>
              </a:ext>
            </a:extLst>
          </p:cNvPr>
          <p:cNvSpPr/>
          <p:nvPr/>
        </p:nvSpPr>
        <p:spPr>
          <a:xfrm>
            <a:off x="2944732" y="5236191"/>
            <a:ext cx="3075532" cy="3702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Last-mile access point</a:t>
            </a:r>
          </a:p>
        </p:txBody>
      </p:sp>
      <p:grpSp>
        <p:nvGrpSpPr>
          <p:cNvPr id="3" name="Group 2">
            <a:extLst>
              <a:ext uri="{FF2B5EF4-FFF2-40B4-BE49-F238E27FC236}">
                <a16:creationId xmlns:a16="http://schemas.microsoft.com/office/drawing/2014/main" id="{489350BD-BF0C-412A-A16E-2F4941BAD5FB}"/>
              </a:ext>
            </a:extLst>
          </p:cNvPr>
          <p:cNvGrpSpPr/>
          <p:nvPr/>
        </p:nvGrpSpPr>
        <p:grpSpPr>
          <a:xfrm>
            <a:off x="3573686" y="3603552"/>
            <a:ext cx="1657109" cy="1632639"/>
            <a:chOff x="3573686" y="3603552"/>
            <a:chExt cx="1657109" cy="1632639"/>
          </a:xfrm>
        </p:grpSpPr>
        <p:pic>
          <p:nvPicPr>
            <p:cNvPr id="52" name="Picture 51">
              <a:extLst>
                <a:ext uri="{FF2B5EF4-FFF2-40B4-BE49-F238E27FC236}">
                  <a16:creationId xmlns:a16="http://schemas.microsoft.com/office/drawing/2014/main" id="{540BBBB2-C9D9-405E-B09C-335112109C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75420" y="3603552"/>
              <a:ext cx="955375" cy="955375"/>
            </a:xfrm>
            <a:prstGeom prst="rect">
              <a:avLst/>
            </a:prstGeom>
          </p:spPr>
        </p:pic>
        <p:pic>
          <p:nvPicPr>
            <p:cNvPr id="53" name="Picture 52">
              <a:extLst>
                <a:ext uri="{FF2B5EF4-FFF2-40B4-BE49-F238E27FC236}">
                  <a16:creationId xmlns:a16="http://schemas.microsoft.com/office/drawing/2014/main" id="{54BF94C6-36A0-4BBE-8D53-8903D7C08B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3573686" y="4137909"/>
              <a:ext cx="1098282" cy="1098282"/>
            </a:xfrm>
            <a:prstGeom prst="rect">
              <a:avLst/>
            </a:prstGeom>
          </p:spPr>
        </p:pic>
      </p:grpSp>
    </p:spTree>
    <p:extLst>
      <p:ext uri="{BB962C8B-B14F-4D97-AF65-F5344CB8AC3E}">
        <p14:creationId xmlns:p14="http://schemas.microsoft.com/office/powerpoint/2010/main" val="1479724791"/>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nodeType="with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fade">
                                      <p:cBhvr>
                                        <p:cTn id="13" dur="500"/>
                                        <p:tgtEl>
                                          <p:spTgt spid="94"/>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wipe(left)">
                                      <p:cBhvr>
                                        <p:cTn id="25" dur="500"/>
                                        <p:tgtEl>
                                          <p:spTgt spid="84"/>
                                        </p:tgtEl>
                                      </p:cBhvr>
                                    </p:animEffect>
                                  </p:childTnLst>
                                </p:cTn>
                              </p:par>
                              <p:par>
                                <p:cTn id="26" presetID="1" presetClass="entr" presetSubtype="0" fill="hold" grpId="0" nodeType="withEffect">
                                  <p:stCondLst>
                                    <p:cond delay="500"/>
                                  </p:stCondLst>
                                  <p:childTnLst>
                                    <p:set>
                                      <p:cBhvr>
                                        <p:cTn id="27" dur="1" fill="hold">
                                          <p:stCondLst>
                                            <p:cond delay="0"/>
                                          </p:stCondLst>
                                        </p:cTn>
                                        <p:tgtEl>
                                          <p:spTgt spid="104"/>
                                        </p:tgtEl>
                                        <p:attrNameLst>
                                          <p:attrName>style.visibility</p:attrName>
                                        </p:attrNameLst>
                                      </p:cBhvr>
                                      <p:to>
                                        <p:strVal val="visible"/>
                                      </p:to>
                                    </p:set>
                                  </p:childTnLst>
                                </p:cTn>
                              </p:par>
                              <p:par>
                                <p:cTn id="28" presetID="22" presetClass="entr" presetSubtype="8" fill="hold" nodeType="withEffect">
                                  <p:stCondLst>
                                    <p:cond delay="500"/>
                                  </p:stCondLst>
                                  <p:childTnLst>
                                    <p:set>
                                      <p:cBhvr>
                                        <p:cTn id="29" dur="1" fill="hold">
                                          <p:stCondLst>
                                            <p:cond delay="0"/>
                                          </p:stCondLst>
                                        </p:cTn>
                                        <p:tgtEl>
                                          <p:spTgt spid="72"/>
                                        </p:tgtEl>
                                        <p:attrNameLst>
                                          <p:attrName>style.visibility</p:attrName>
                                        </p:attrNameLst>
                                      </p:cBhvr>
                                      <p:to>
                                        <p:strVal val="visible"/>
                                      </p:to>
                                    </p:set>
                                    <p:animEffect transition="in" filter="wipe(left)">
                                      <p:cBhvr>
                                        <p:cTn id="30" dur="500"/>
                                        <p:tgtEl>
                                          <p:spTgt spid="72"/>
                                        </p:tgtEl>
                                      </p:cBhvr>
                                    </p:animEffect>
                                  </p:childTnLst>
                                </p:cTn>
                              </p:par>
                              <p:par>
                                <p:cTn id="31" presetID="22" presetClass="entr" presetSubtype="8" fill="hold" nodeType="withEffect">
                                  <p:stCondLst>
                                    <p:cond delay="1000"/>
                                  </p:stCondLst>
                                  <p:childTnLst>
                                    <p:set>
                                      <p:cBhvr>
                                        <p:cTn id="32" dur="1" fill="hold">
                                          <p:stCondLst>
                                            <p:cond delay="0"/>
                                          </p:stCondLst>
                                        </p:cTn>
                                        <p:tgtEl>
                                          <p:spTgt spid="74"/>
                                        </p:tgtEl>
                                        <p:attrNameLst>
                                          <p:attrName>style.visibility</p:attrName>
                                        </p:attrNameLst>
                                      </p:cBhvr>
                                      <p:to>
                                        <p:strVal val="visible"/>
                                      </p:to>
                                    </p:set>
                                    <p:animEffect transition="in" filter="wipe(left)">
                                      <p:cBhvr>
                                        <p:cTn id="33" dur="500"/>
                                        <p:tgtEl>
                                          <p:spTgt spid="74"/>
                                        </p:tgtEl>
                                      </p:cBhvr>
                                    </p:animEffect>
                                  </p:childTnLst>
                                </p:cTn>
                              </p:par>
                              <p:par>
                                <p:cTn id="34" presetID="22" presetClass="entr" presetSubtype="8" fill="hold" grpId="0" nodeType="withEffect">
                                  <p:stCondLst>
                                    <p:cond delay="1500"/>
                                  </p:stCondLst>
                                  <p:childTnLst>
                                    <p:set>
                                      <p:cBhvr>
                                        <p:cTn id="35" dur="1" fill="hold">
                                          <p:stCondLst>
                                            <p:cond delay="0"/>
                                          </p:stCondLst>
                                        </p:cTn>
                                        <p:tgtEl>
                                          <p:spTgt spid="93"/>
                                        </p:tgtEl>
                                        <p:attrNameLst>
                                          <p:attrName>style.visibility</p:attrName>
                                        </p:attrNameLst>
                                      </p:cBhvr>
                                      <p:to>
                                        <p:strVal val="visible"/>
                                      </p:to>
                                    </p:set>
                                    <p:animEffect transition="in" filter="wipe(left)">
                                      <p:cBhvr>
                                        <p:cTn id="36" dur="500"/>
                                        <p:tgtEl>
                                          <p:spTgt spid="93"/>
                                        </p:tgtEl>
                                      </p:cBhvr>
                                    </p:animEffect>
                                  </p:childTnLst>
                                </p:cTn>
                              </p:par>
                              <p:par>
                                <p:cTn id="37" presetID="22" presetClass="entr" presetSubtype="8" fill="hold" nodeType="withEffect">
                                  <p:stCondLst>
                                    <p:cond delay="200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par>
                                <p:cTn id="40" presetID="22" presetClass="entr" presetSubtype="2"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wipe(right)">
                                      <p:cBhvr>
                                        <p:cTn id="42" dur="1000"/>
                                        <p:tgtEl>
                                          <p:spTgt spid="87"/>
                                        </p:tgtEl>
                                      </p:cBhvr>
                                    </p:animEffect>
                                  </p:childTnLst>
                                </p:cTn>
                              </p:par>
                              <p:par>
                                <p:cTn id="43" presetID="22" presetClass="entr" presetSubtype="2" fill="hold" nodeType="withEffect">
                                  <p:stCondLst>
                                    <p:cond delay="1000"/>
                                  </p:stCondLst>
                                  <p:childTnLst>
                                    <p:set>
                                      <p:cBhvr>
                                        <p:cTn id="44" dur="1" fill="hold">
                                          <p:stCondLst>
                                            <p:cond delay="0"/>
                                          </p:stCondLst>
                                        </p:cTn>
                                        <p:tgtEl>
                                          <p:spTgt spid="105"/>
                                        </p:tgtEl>
                                        <p:attrNameLst>
                                          <p:attrName>style.visibility</p:attrName>
                                        </p:attrNameLst>
                                      </p:cBhvr>
                                      <p:to>
                                        <p:strVal val="visible"/>
                                      </p:to>
                                    </p:set>
                                    <p:animEffect transition="in" filter="wipe(right)">
                                      <p:cBhvr>
                                        <p:cTn id="45" dur="500"/>
                                        <p:tgtEl>
                                          <p:spTgt spid="105"/>
                                        </p:tgtEl>
                                      </p:cBhvr>
                                    </p:animEffect>
                                  </p:childTnLst>
                                </p:cTn>
                              </p:par>
                              <p:par>
                                <p:cTn id="46" presetID="22" presetClass="entr" presetSubtype="2" fill="hold" nodeType="withEffect">
                                  <p:stCondLst>
                                    <p:cond delay="1500"/>
                                  </p:stCondLst>
                                  <p:childTnLst>
                                    <p:set>
                                      <p:cBhvr>
                                        <p:cTn id="47" dur="1" fill="hold">
                                          <p:stCondLst>
                                            <p:cond delay="0"/>
                                          </p:stCondLst>
                                        </p:cTn>
                                        <p:tgtEl>
                                          <p:spTgt spid="82"/>
                                        </p:tgtEl>
                                        <p:attrNameLst>
                                          <p:attrName>style.visibility</p:attrName>
                                        </p:attrNameLst>
                                      </p:cBhvr>
                                      <p:to>
                                        <p:strVal val="visible"/>
                                      </p:to>
                                    </p:set>
                                    <p:animEffect transition="in" filter="wipe(right)">
                                      <p:cBhvr>
                                        <p:cTn id="48" dur="1000"/>
                                        <p:tgtEl>
                                          <p:spTgt spid="82"/>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wipe(left)">
                                      <p:cBhvr>
                                        <p:cTn id="52" dur="500"/>
                                        <p:tgtEl>
                                          <p:spTgt spid="8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7">
                                            <p:txEl>
                                              <p:pRg st="0" end="0"/>
                                            </p:txEl>
                                          </p:spTgt>
                                        </p:tgtEl>
                                        <p:attrNameLst>
                                          <p:attrName>style.visibility</p:attrName>
                                        </p:attrNameLst>
                                      </p:cBhvr>
                                      <p:to>
                                        <p:strVal val="visible"/>
                                      </p:to>
                                    </p:set>
                                    <p:animEffect transition="in" filter="wipe(left)">
                                      <p:cBhvr>
                                        <p:cTn id="57" dur="500"/>
                                        <p:tgtEl>
                                          <p:spTgt spid="67">
                                            <p:txEl>
                                              <p:pRg st="0" end="0"/>
                                            </p:txEl>
                                          </p:spTgt>
                                        </p:tgtEl>
                                      </p:cBhvr>
                                    </p:animEffect>
                                  </p:childTnLst>
                                </p:cTn>
                              </p:par>
                            </p:childTnLst>
                          </p:cTn>
                        </p:par>
                        <p:par>
                          <p:cTn id="58" fill="hold">
                            <p:stCondLst>
                              <p:cond delay="500"/>
                            </p:stCondLst>
                            <p:childTnLst>
                              <p:par>
                                <p:cTn id="59" presetID="22" presetClass="entr" presetSubtype="1"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wipe(up)">
                                      <p:cBhvr>
                                        <p:cTn id="61" dur="500"/>
                                        <p:tgtEl>
                                          <p:spTgt spid="68"/>
                                        </p:tgtEl>
                                      </p:cBhvr>
                                    </p:animEffect>
                                  </p:childTnLst>
                                </p:cTn>
                              </p:par>
                            </p:childTnLst>
                          </p:cTn>
                        </p:par>
                        <p:par>
                          <p:cTn id="62" fill="hold">
                            <p:stCondLst>
                              <p:cond delay="1000"/>
                            </p:stCondLst>
                            <p:childTnLst>
                              <p:par>
                                <p:cTn id="63" presetID="22" presetClass="entr" presetSubtype="1" fill="hold"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up)">
                                      <p:cBhvr>
                                        <p:cTn id="65" dur="500"/>
                                        <p:tgtEl>
                                          <p:spTgt spid="11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67">
                                            <p:txEl>
                                              <p:pRg st="1" end="1"/>
                                            </p:txEl>
                                          </p:spTgt>
                                        </p:tgtEl>
                                        <p:attrNameLst>
                                          <p:attrName>style.visibility</p:attrName>
                                        </p:attrNameLst>
                                      </p:cBhvr>
                                      <p:to>
                                        <p:strVal val="visible"/>
                                      </p:to>
                                    </p:set>
                                    <p:animEffect transition="in" filter="wipe(left)">
                                      <p:cBhvr>
                                        <p:cTn id="70" dur="500"/>
                                        <p:tgtEl>
                                          <p:spTgt spid="67">
                                            <p:txEl>
                                              <p:pRg st="1" end="1"/>
                                            </p:txEl>
                                          </p:spTgt>
                                        </p:tgtEl>
                                      </p:cBhvr>
                                    </p:animEffect>
                                  </p:childTnLst>
                                </p:cTn>
                              </p:par>
                            </p:childTnLst>
                          </p:cTn>
                        </p:par>
                        <p:par>
                          <p:cTn id="71" fill="hold">
                            <p:stCondLst>
                              <p:cond delay="500"/>
                            </p:stCondLst>
                            <p:childTnLst>
                              <p:par>
                                <p:cTn id="72" presetID="22" presetClass="entr" presetSubtype="1"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up)">
                                      <p:cBhvr>
                                        <p:cTn id="74" dur="500"/>
                                        <p:tgtEl>
                                          <p:spTgt spid="71"/>
                                        </p:tgtEl>
                                      </p:cBhvr>
                                    </p:animEffect>
                                  </p:childTnLst>
                                </p:cTn>
                              </p:par>
                            </p:childTnLst>
                          </p:cTn>
                        </p:par>
                        <p:par>
                          <p:cTn id="75" fill="hold">
                            <p:stCondLst>
                              <p:cond delay="1000"/>
                            </p:stCondLst>
                            <p:childTnLst>
                              <p:par>
                                <p:cTn id="76" presetID="22" presetClass="entr" presetSubtype="1" fill="hold" nodeType="afterEffect">
                                  <p:stCondLst>
                                    <p:cond delay="0"/>
                                  </p:stCondLst>
                                  <p:childTnLst>
                                    <p:set>
                                      <p:cBhvr>
                                        <p:cTn id="77" dur="1" fill="hold">
                                          <p:stCondLst>
                                            <p:cond delay="0"/>
                                          </p:stCondLst>
                                        </p:cTn>
                                        <p:tgtEl>
                                          <p:spTgt spid="83"/>
                                        </p:tgtEl>
                                        <p:attrNameLst>
                                          <p:attrName>style.visibility</p:attrName>
                                        </p:attrNameLst>
                                      </p:cBhvr>
                                      <p:to>
                                        <p:strVal val="visible"/>
                                      </p:to>
                                    </p:set>
                                    <p:animEffect transition="in" filter="wipe(up)">
                                      <p:cBhvr>
                                        <p:cTn id="78" dur="500"/>
                                        <p:tgtEl>
                                          <p:spTgt spid="83"/>
                                        </p:tgtEl>
                                      </p:cBhvr>
                                    </p:animEffect>
                                  </p:childTnLst>
                                </p:cTn>
                              </p:par>
                            </p:childTnLst>
                          </p:cTn>
                        </p:par>
                        <p:par>
                          <p:cTn id="79" fill="hold">
                            <p:stCondLst>
                              <p:cond delay="1500"/>
                            </p:stCondLst>
                            <p:childTnLst>
                              <p:par>
                                <p:cTn id="80" presetID="22" presetClass="entr" presetSubtype="1"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up)">
                                      <p:cBhvr>
                                        <p:cTn id="8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uiExpand="1" build="p" bldLvl="2"/>
      <p:bldP spid="68" grpId="0" animBg="1"/>
      <p:bldP spid="71" grpId="0" animBg="1"/>
      <p:bldP spid="86" grpId="0"/>
      <p:bldP spid="93" grpId="0"/>
      <p:bldP spid="104"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13</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26" name="TextBox 25">
            <a:extLst>
              <a:ext uri="{FF2B5EF4-FFF2-40B4-BE49-F238E27FC236}">
                <a16:creationId xmlns:a16="http://schemas.microsoft.com/office/drawing/2014/main" id="{D443E032-1F17-4F30-B891-10623D8D7BC9}"/>
              </a:ext>
            </a:extLst>
          </p:cNvPr>
          <p:cNvSpPr txBox="1"/>
          <p:nvPr/>
        </p:nvSpPr>
        <p:spPr>
          <a:xfrm>
            <a:off x="246888" y="1188720"/>
            <a:ext cx="9656811" cy="523220"/>
          </a:xfrm>
          <a:prstGeom prst="rect">
            <a:avLst/>
          </a:prstGeom>
          <a:noFill/>
        </p:spPr>
        <p:txBody>
          <a:bodyPr wrap="none" rtlCol="0">
            <a:spAutoFit/>
          </a:bodyPr>
          <a:lstStyle/>
          <a:p>
            <a:r>
              <a:rPr lang="en-US" altLang="zh-CN" sz="2800" dirty="0">
                <a:cs typeface="Segoe UI" panose="020B0502040204020203" pitchFamily="34" charset="0"/>
              </a:rPr>
              <a:t>How to piggyback the network condition in existing protocols?</a:t>
            </a:r>
            <a:endParaRPr lang="zh-CN" altLang="en-US" sz="2800" i="1" dirty="0">
              <a:solidFill>
                <a:srgbClr val="FF0000"/>
              </a:solidFill>
              <a:cs typeface="Segoe UI" panose="020B0502040204020203" pitchFamily="34" charset="0"/>
            </a:endParaRPr>
          </a:p>
        </p:txBody>
      </p:sp>
      <p:sp>
        <p:nvSpPr>
          <p:cNvPr id="38" name="TextBox 37">
            <a:extLst>
              <a:ext uri="{FF2B5EF4-FFF2-40B4-BE49-F238E27FC236}">
                <a16:creationId xmlns:a16="http://schemas.microsoft.com/office/drawing/2014/main" id="{BE5650DB-FC91-455D-8DA5-3F295DCC0D56}"/>
              </a:ext>
            </a:extLst>
          </p:cNvPr>
          <p:cNvSpPr txBox="1"/>
          <p:nvPr/>
        </p:nvSpPr>
        <p:spPr>
          <a:xfrm>
            <a:off x="246888" y="1806948"/>
            <a:ext cx="3615157" cy="523220"/>
          </a:xfrm>
          <a:prstGeom prst="rect">
            <a:avLst/>
          </a:prstGeom>
          <a:noFill/>
        </p:spPr>
        <p:txBody>
          <a:bodyPr wrap="none" rtlCol="0">
            <a:spAutoFit/>
          </a:bodyPr>
          <a:lstStyle/>
          <a:p>
            <a:r>
              <a:rPr lang="en-US" altLang="zh-CN" sz="2800" dirty="0">
                <a:cs typeface="Segoe UI" panose="020B0502040204020203" pitchFamily="34" charset="0"/>
              </a:rPr>
              <a:t>Different Applications</a:t>
            </a:r>
            <a:endParaRPr lang="zh-CN" altLang="en-US" sz="2800" i="1" dirty="0">
              <a:solidFill>
                <a:srgbClr val="FF0000"/>
              </a:solidFill>
              <a:cs typeface="Segoe UI" panose="020B0502040204020203" pitchFamily="34" charset="0"/>
            </a:endParaRPr>
          </a:p>
        </p:txBody>
      </p:sp>
      <p:pic>
        <p:nvPicPr>
          <p:cNvPr id="43" name="Picture 42">
            <a:extLst>
              <a:ext uri="{FF2B5EF4-FFF2-40B4-BE49-F238E27FC236}">
                <a16:creationId xmlns:a16="http://schemas.microsoft.com/office/drawing/2014/main" id="{A13071E1-A8B4-41A3-B64B-0BC009C8B1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76834" y="2413864"/>
            <a:ext cx="914400" cy="914400"/>
          </a:xfrm>
          <a:prstGeom prst="rect">
            <a:avLst/>
          </a:prstGeom>
        </p:spPr>
      </p:pic>
      <p:pic>
        <p:nvPicPr>
          <p:cNvPr id="54" name="Picture 53">
            <a:extLst>
              <a:ext uri="{FF2B5EF4-FFF2-40B4-BE49-F238E27FC236}">
                <a16:creationId xmlns:a16="http://schemas.microsoft.com/office/drawing/2014/main" id="{4BCC6F47-2205-462B-A4FE-38E0ADAF3C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9437" y="2413864"/>
            <a:ext cx="914400" cy="914400"/>
          </a:xfrm>
          <a:prstGeom prst="rect">
            <a:avLst/>
          </a:prstGeom>
        </p:spPr>
      </p:pic>
      <p:pic>
        <p:nvPicPr>
          <p:cNvPr id="55" name="Picture 54">
            <a:extLst>
              <a:ext uri="{FF2B5EF4-FFF2-40B4-BE49-F238E27FC236}">
                <a16:creationId xmlns:a16="http://schemas.microsoft.com/office/drawing/2014/main" id="{F49495D6-F4F9-4E5E-AD7A-4F3B647CCA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27248" y="2422101"/>
            <a:ext cx="914400" cy="914400"/>
          </a:xfrm>
          <a:prstGeom prst="rect">
            <a:avLst/>
          </a:prstGeom>
        </p:spPr>
      </p:pic>
      <p:pic>
        <p:nvPicPr>
          <p:cNvPr id="56" name="Picture 55">
            <a:extLst>
              <a:ext uri="{FF2B5EF4-FFF2-40B4-BE49-F238E27FC236}">
                <a16:creationId xmlns:a16="http://schemas.microsoft.com/office/drawing/2014/main" id="{F5C52D96-DD74-4EE8-86D9-51B9C15260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2040" y="2413864"/>
            <a:ext cx="914400" cy="914400"/>
          </a:xfrm>
          <a:prstGeom prst="rect">
            <a:avLst/>
          </a:prstGeom>
        </p:spPr>
      </p:pic>
      <p:pic>
        <p:nvPicPr>
          <p:cNvPr id="57" name="Picture 6">
            <a:extLst>
              <a:ext uri="{FF2B5EF4-FFF2-40B4-BE49-F238E27FC236}">
                <a16:creationId xmlns:a16="http://schemas.microsoft.com/office/drawing/2014/main" id="{88B99AF5-5C0D-4948-9B70-0F916F846E0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814644" y="241386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a:extLst>
              <a:ext uri="{FF2B5EF4-FFF2-40B4-BE49-F238E27FC236}">
                <a16:creationId xmlns:a16="http://schemas.microsoft.com/office/drawing/2014/main" id="{F4BD7106-C841-491C-9AD2-4538121AE6AD}"/>
              </a:ext>
            </a:extLst>
          </p:cNvPr>
          <p:cNvPicPr>
            <a:picLocks noChangeAspect="1"/>
          </p:cNvPicPr>
          <p:nvPr/>
        </p:nvPicPr>
        <p:blipFill>
          <a:blip r:embed="rId8"/>
          <a:stretch>
            <a:fillRect/>
          </a:stretch>
        </p:blipFill>
        <p:spPr>
          <a:xfrm>
            <a:off x="7063799" y="2422101"/>
            <a:ext cx="914400" cy="914400"/>
          </a:xfrm>
          <a:prstGeom prst="rect">
            <a:avLst/>
          </a:prstGeom>
        </p:spPr>
      </p:pic>
      <p:pic>
        <p:nvPicPr>
          <p:cNvPr id="59" name="Picture 10">
            <a:extLst>
              <a:ext uri="{FF2B5EF4-FFF2-40B4-BE49-F238E27FC236}">
                <a16:creationId xmlns:a16="http://schemas.microsoft.com/office/drawing/2014/main" id="{5511F771-C095-4AF3-BAD2-0BAE3254328F}"/>
              </a:ext>
            </a:extLst>
          </p:cNvPr>
          <p:cNvPicPr>
            <a:picLocks noChangeAspect="1" noChangeArrowheads="1"/>
          </p:cNvPicPr>
          <p:nvPr/>
        </p:nvPicPr>
        <p:blipFill>
          <a:blip r:embed="rId9"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8200350" y="242210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a16="http://schemas.microsoft.com/office/drawing/2014/main" id="{ADD34C55-954D-4897-9AC2-0D48192F568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48512" y="1806948"/>
            <a:ext cx="1371600" cy="1371600"/>
          </a:xfrm>
          <a:prstGeom prst="rect">
            <a:avLst/>
          </a:prstGeom>
        </p:spPr>
      </p:pic>
      <p:pic>
        <p:nvPicPr>
          <p:cNvPr id="61" name="Picture 60">
            <a:extLst>
              <a:ext uri="{FF2B5EF4-FFF2-40B4-BE49-F238E27FC236}">
                <a16:creationId xmlns:a16="http://schemas.microsoft.com/office/drawing/2014/main" id="{578CF823-72F1-4501-93F1-61D3BB0BF68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393075" y="2701123"/>
            <a:ext cx="1488559" cy="640080"/>
          </a:xfrm>
          <a:prstGeom prst="rect">
            <a:avLst/>
          </a:prstGeom>
        </p:spPr>
      </p:pic>
      <p:pic>
        <p:nvPicPr>
          <p:cNvPr id="62" name="Picture 61">
            <a:extLst>
              <a:ext uri="{FF2B5EF4-FFF2-40B4-BE49-F238E27FC236}">
                <a16:creationId xmlns:a16="http://schemas.microsoft.com/office/drawing/2014/main" id="{DCB6D544-14A5-4674-89C6-80C6699C0B7A}"/>
              </a:ext>
            </a:extLst>
          </p:cNvPr>
          <p:cNvPicPr>
            <a:picLocks noChangeAspect="1"/>
          </p:cNvPicPr>
          <p:nvPr/>
        </p:nvPicPr>
        <p:blipFill rotWithShape="1">
          <a:blip r:embed="rId12" cstate="screen">
            <a:clrChange>
              <a:clrFrom>
                <a:srgbClr val="F5F5F5"/>
              </a:clrFrom>
              <a:clrTo>
                <a:srgbClr val="F5F5F5">
                  <a:alpha val="0"/>
                </a:srgbClr>
              </a:clrTo>
            </a:clrChange>
            <a:extLst>
              <a:ext uri="{28A0092B-C50C-407E-A947-70E740481C1C}">
                <a14:useLocalDpi xmlns:a14="http://schemas.microsoft.com/office/drawing/2010/main"/>
              </a:ext>
            </a:extLst>
          </a:blip>
          <a:srcRect/>
          <a:stretch/>
        </p:blipFill>
        <p:spPr>
          <a:xfrm>
            <a:off x="9114750" y="3192449"/>
            <a:ext cx="2039123" cy="457200"/>
          </a:xfrm>
          <a:prstGeom prst="rect">
            <a:avLst/>
          </a:prstGeom>
        </p:spPr>
      </p:pic>
      <p:sp>
        <p:nvSpPr>
          <p:cNvPr id="63" name="TextBox 62">
            <a:extLst>
              <a:ext uri="{FF2B5EF4-FFF2-40B4-BE49-F238E27FC236}">
                <a16:creationId xmlns:a16="http://schemas.microsoft.com/office/drawing/2014/main" id="{A911C3CF-432B-4EE1-8F8A-7C356F4E57C1}"/>
              </a:ext>
            </a:extLst>
          </p:cNvPr>
          <p:cNvSpPr txBox="1"/>
          <p:nvPr/>
        </p:nvSpPr>
        <p:spPr>
          <a:xfrm>
            <a:off x="246888" y="3603757"/>
            <a:ext cx="3139514" cy="523220"/>
          </a:xfrm>
          <a:prstGeom prst="rect">
            <a:avLst/>
          </a:prstGeom>
          <a:noFill/>
        </p:spPr>
        <p:txBody>
          <a:bodyPr wrap="none" rtlCol="0">
            <a:spAutoFit/>
          </a:bodyPr>
          <a:lstStyle/>
          <a:p>
            <a:r>
              <a:rPr lang="en-US" altLang="zh-CN" sz="2800" dirty="0">
                <a:cs typeface="Segoe UI" panose="020B0502040204020203" pitchFamily="34" charset="0"/>
              </a:rPr>
              <a:t>Different Protocols</a:t>
            </a:r>
            <a:endParaRPr lang="zh-CN" altLang="en-US" sz="2800" i="1" dirty="0">
              <a:solidFill>
                <a:srgbClr val="FF0000"/>
              </a:solidFill>
              <a:cs typeface="Segoe UI" panose="020B0502040204020203" pitchFamily="34" charset="0"/>
            </a:endParaRPr>
          </a:p>
        </p:txBody>
      </p:sp>
      <p:sp>
        <p:nvSpPr>
          <p:cNvPr id="64" name="TextBox 63">
            <a:extLst>
              <a:ext uri="{FF2B5EF4-FFF2-40B4-BE49-F238E27FC236}">
                <a16:creationId xmlns:a16="http://schemas.microsoft.com/office/drawing/2014/main" id="{119BA7EF-DDAD-47B4-A4F3-42E2A47ACFFB}"/>
              </a:ext>
            </a:extLst>
          </p:cNvPr>
          <p:cNvSpPr txBox="1"/>
          <p:nvPr/>
        </p:nvSpPr>
        <p:spPr>
          <a:xfrm>
            <a:off x="3471620"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TCP</a:t>
            </a:r>
            <a:endParaRPr lang="zh-CN" altLang="en-US" dirty="0">
              <a:cs typeface="Segoe UI" panose="020B0502040204020203" pitchFamily="34" charset="0"/>
            </a:endParaRPr>
          </a:p>
        </p:txBody>
      </p:sp>
      <p:sp>
        <p:nvSpPr>
          <p:cNvPr id="65" name="TextBox 64">
            <a:extLst>
              <a:ext uri="{FF2B5EF4-FFF2-40B4-BE49-F238E27FC236}">
                <a16:creationId xmlns:a16="http://schemas.microsoft.com/office/drawing/2014/main" id="{FDAAB1E0-AE25-46D3-9543-E00EA293DA4D}"/>
              </a:ext>
            </a:extLst>
          </p:cNvPr>
          <p:cNvSpPr txBox="1"/>
          <p:nvPr/>
        </p:nvSpPr>
        <p:spPr>
          <a:xfrm>
            <a:off x="5151184"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QUIC</a:t>
            </a:r>
            <a:endParaRPr lang="zh-CN" altLang="en-US" dirty="0">
              <a:cs typeface="Segoe UI" panose="020B0502040204020203" pitchFamily="34" charset="0"/>
            </a:endParaRPr>
          </a:p>
        </p:txBody>
      </p:sp>
      <p:sp>
        <p:nvSpPr>
          <p:cNvPr id="66" name="TextBox 65">
            <a:extLst>
              <a:ext uri="{FF2B5EF4-FFF2-40B4-BE49-F238E27FC236}">
                <a16:creationId xmlns:a16="http://schemas.microsoft.com/office/drawing/2014/main" id="{87BFF290-140E-4A66-A484-5482EB70A37D}"/>
              </a:ext>
            </a:extLst>
          </p:cNvPr>
          <p:cNvSpPr txBox="1"/>
          <p:nvPr/>
        </p:nvSpPr>
        <p:spPr>
          <a:xfrm>
            <a:off x="6830748" y="4139730"/>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RTP/RTCP</a:t>
            </a:r>
            <a:endParaRPr lang="zh-CN" altLang="en-US" dirty="0">
              <a:cs typeface="Segoe UI" panose="020B0502040204020203" pitchFamily="34" charset="0"/>
            </a:endParaRPr>
          </a:p>
        </p:txBody>
      </p:sp>
    </p:spTree>
    <p:extLst>
      <p:ext uri="{BB962C8B-B14F-4D97-AF65-F5344CB8AC3E}">
        <p14:creationId xmlns:p14="http://schemas.microsoft.com/office/powerpoint/2010/main" val="1609437736"/>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14</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39" name="TextBox 38">
            <a:extLst>
              <a:ext uri="{FF2B5EF4-FFF2-40B4-BE49-F238E27FC236}">
                <a16:creationId xmlns:a16="http://schemas.microsoft.com/office/drawing/2014/main" id="{2CC394DF-CEDF-468F-9ABB-DE17A0F14BC9}"/>
              </a:ext>
            </a:extLst>
          </p:cNvPr>
          <p:cNvSpPr txBox="1"/>
          <p:nvPr/>
        </p:nvSpPr>
        <p:spPr>
          <a:xfrm>
            <a:off x="869515" y="2807771"/>
            <a:ext cx="2133918" cy="523220"/>
          </a:xfrm>
          <a:prstGeom prst="rect">
            <a:avLst/>
          </a:prstGeom>
          <a:noFill/>
        </p:spPr>
        <p:txBody>
          <a:bodyPr wrap="none" rtlCol="0">
            <a:spAutoFit/>
          </a:bodyPr>
          <a:lstStyle/>
          <a:p>
            <a:r>
              <a:rPr lang="en-US" altLang="zh-CN" sz="2800" dirty="0">
                <a:cs typeface="Segoe UI" panose="020B0502040204020203" pitchFamily="34" charset="0"/>
              </a:rPr>
              <a:t>Applications</a:t>
            </a:r>
            <a:endParaRPr lang="zh-CN" altLang="en-US" sz="2800" i="1" dirty="0">
              <a:solidFill>
                <a:srgbClr val="FF0000"/>
              </a:solidFill>
              <a:cs typeface="Segoe UI" panose="020B0502040204020203" pitchFamily="34" charset="0"/>
            </a:endParaRPr>
          </a:p>
        </p:txBody>
      </p:sp>
      <p:sp>
        <p:nvSpPr>
          <p:cNvPr id="40" name="TextBox 39">
            <a:extLst>
              <a:ext uri="{FF2B5EF4-FFF2-40B4-BE49-F238E27FC236}">
                <a16:creationId xmlns:a16="http://schemas.microsoft.com/office/drawing/2014/main" id="{09E0FBDC-2BC2-4367-9AE7-5C5F76B27CBF}"/>
              </a:ext>
            </a:extLst>
          </p:cNvPr>
          <p:cNvSpPr txBox="1"/>
          <p:nvPr/>
        </p:nvSpPr>
        <p:spPr>
          <a:xfrm>
            <a:off x="869515" y="4040602"/>
            <a:ext cx="1658274" cy="523220"/>
          </a:xfrm>
          <a:prstGeom prst="rect">
            <a:avLst/>
          </a:prstGeom>
          <a:noFill/>
        </p:spPr>
        <p:txBody>
          <a:bodyPr wrap="none" rtlCol="0">
            <a:spAutoFit/>
          </a:bodyPr>
          <a:lstStyle/>
          <a:p>
            <a:r>
              <a:rPr lang="en-US" altLang="zh-CN" sz="2800" dirty="0">
                <a:cs typeface="Segoe UI" panose="020B0502040204020203" pitchFamily="34" charset="0"/>
              </a:rPr>
              <a:t>Protocols</a:t>
            </a:r>
            <a:endParaRPr lang="zh-CN" altLang="en-US" sz="2800" i="1" dirty="0">
              <a:solidFill>
                <a:srgbClr val="FF0000"/>
              </a:solidFill>
              <a:cs typeface="Segoe UI" panose="020B0502040204020203" pitchFamily="34" charset="0"/>
            </a:endParaRPr>
          </a:p>
        </p:txBody>
      </p:sp>
      <p:sp>
        <p:nvSpPr>
          <p:cNvPr id="41" name="TextBox 40">
            <a:extLst>
              <a:ext uri="{FF2B5EF4-FFF2-40B4-BE49-F238E27FC236}">
                <a16:creationId xmlns:a16="http://schemas.microsoft.com/office/drawing/2014/main" id="{CA04A265-5CBF-4E5B-AFA6-64A369C4052B}"/>
              </a:ext>
            </a:extLst>
          </p:cNvPr>
          <p:cNvSpPr txBox="1"/>
          <p:nvPr/>
        </p:nvSpPr>
        <p:spPr>
          <a:xfrm>
            <a:off x="3503224" y="4119129"/>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TCP</a:t>
            </a:r>
            <a:endParaRPr lang="zh-CN" altLang="en-US" dirty="0">
              <a:cs typeface="Segoe UI" panose="020B0502040204020203" pitchFamily="34" charset="0"/>
            </a:endParaRPr>
          </a:p>
        </p:txBody>
      </p:sp>
      <p:sp>
        <p:nvSpPr>
          <p:cNvPr id="42" name="TextBox 41">
            <a:extLst>
              <a:ext uri="{FF2B5EF4-FFF2-40B4-BE49-F238E27FC236}">
                <a16:creationId xmlns:a16="http://schemas.microsoft.com/office/drawing/2014/main" id="{7BC5648E-A9CB-455E-9D87-00DC56AF6867}"/>
              </a:ext>
            </a:extLst>
          </p:cNvPr>
          <p:cNvSpPr txBox="1"/>
          <p:nvPr/>
        </p:nvSpPr>
        <p:spPr>
          <a:xfrm>
            <a:off x="5182788" y="4119129"/>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QUIC</a:t>
            </a:r>
            <a:endParaRPr lang="zh-CN" altLang="en-US" dirty="0">
              <a:cs typeface="Segoe UI" panose="020B0502040204020203" pitchFamily="34" charset="0"/>
            </a:endParaRPr>
          </a:p>
        </p:txBody>
      </p:sp>
      <p:sp>
        <p:nvSpPr>
          <p:cNvPr id="43" name="TextBox 42">
            <a:extLst>
              <a:ext uri="{FF2B5EF4-FFF2-40B4-BE49-F238E27FC236}">
                <a16:creationId xmlns:a16="http://schemas.microsoft.com/office/drawing/2014/main" id="{2C5BE038-3357-4311-8C82-215397DDF0DE}"/>
              </a:ext>
            </a:extLst>
          </p:cNvPr>
          <p:cNvSpPr txBox="1"/>
          <p:nvPr/>
        </p:nvSpPr>
        <p:spPr>
          <a:xfrm>
            <a:off x="8834875" y="4120382"/>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RTP/RTCP</a:t>
            </a:r>
            <a:endParaRPr lang="zh-CN" altLang="en-US" dirty="0">
              <a:cs typeface="Segoe UI" panose="020B0502040204020203" pitchFamily="34" charset="0"/>
            </a:endParaRPr>
          </a:p>
        </p:txBody>
      </p:sp>
      <p:pic>
        <p:nvPicPr>
          <p:cNvPr id="54" name="Picture 53">
            <a:extLst>
              <a:ext uri="{FF2B5EF4-FFF2-40B4-BE49-F238E27FC236}">
                <a16:creationId xmlns:a16="http://schemas.microsoft.com/office/drawing/2014/main" id="{8072F6C6-C4AE-4D9A-8C05-8FD6E2693C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22272" y="2148862"/>
            <a:ext cx="914400" cy="914400"/>
          </a:xfrm>
          <a:prstGeom prst="rect">
            <a:avLst/>
          </a:prstGeom>
        </p:spPr>
      </p:pic>
      <p:pic>
        <p:nvPicPr>
          <p:cNvPr id="55" name="Picture 54">
            <a:extLst>
              <a:ext uri="{FF2B5EF4-FFF2-40B4-BE49-F238E27FC236}">
                <a16:creationId xmlns:a16="http://schemas.microsoft.com/office/drawing/2014/main" id="{C053016E-F8FF-4B2E-86FE-426E347FBF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34875" y="2148862"/>
            <a:ext cx="914400" cy="914400"/>
          </a:xfrm>
          <a:prstGeom prst="rect">
            <a:avLst/>
          </a:prstGeom>
        </p:spPr>
      </p:pic>
      <p:pic>
        <p:nvPicPr>
          <p:cNvPr id="56" name="Picture 55">
            <a:extLst>
              <a:ext uri="{FF2B5EF4-FFF2-40B4-BE49-F238E27FC236}">
                <a16:creationId xmlns:a16="http://schemas.microsoft.com/office/drawing/2014/main" id="{0CC0B1D3-8019-4FB4-8C90-34F9B6D75D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79472" y="2958440"/>
            <a:ext cx="914400" cy="914400"/>
          </a:xfrm>
          <a:prstGeom prst="rect">
            <a:avLst/>
          </a:prstGeom>
        </p:spPr>
      </p:pic>
      <p:pic>
        <p:nvPicPr>
          <p:cNvPr id="57" name="Picture 56">
            <a:extLst>
              <a:ext uri="{FF2B5EF4-FFF2-40B4-BE49-F238E27FC236}">
                <a16:creationId xmlns:a16="http://schemas.microsoft.com/office/drawing/2014/main" id="{F8163AA7-3045-4F8B-BB28-6DD26A6F069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47478" y="2148862"/>
            <a:ext cx="914400" cy="914400"/>
          </a:xfrm>
          <a:prstGeom prst="rect">
            <a:avLst/>
          </a:prstGeom>
        </p:spPr>
      </p:pic>
      <p:pic>
        <p:nvPicPr>
          <p:cNvPr id="58" name="Picture 6">
            <a:extLst>
              <a:ext uri="{FF2B5EF4-FFF2-40B4-BE49-F238E27FC236}">
                <a16:creationId xmlns:a16="http://schemas.microsoft.com/office/drawing/2014/main" id="{4C26C54E-205C-4617-862E-DD1B284AE39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322739" y="298219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EB14494B-881B-42FA-8411-833F66B8C30C}"/>
              </a:ext>
            </a:extLst>
          </p:cNvPr>
          <p:cNvPicPr>
            <a:picLocks noChangeAspect="1"/>
          </p:cNvPicPr>
          <p:nvPr/>
        </p:nvPicPr>
        <p:blipFill>
          <a:blip r:embed="rId8"/>
          <a:stretch>
            <a:fillRect/>
          </a:stretch>
        </p:blipFill>
        <p:spPr>
          <a:xfrm>
            <a:off x="3742891" y="2558851"/>
            <a:ext cx="914400" cy="914400"/>
          </a:xfrm>
          <a:prstGeom prst="rect">
            <a:avLst/>
          </a:prstGeom>
        </p:spPr>
      </p:pic>
      <p:pic>
        <p:nvPicPr>
          <p:cNvPr id="60" name="Picture 10">
            <a:extLst>
              <a:ext uri="{FF2B5EF4-FFF2-40B4-BE49-F238E27FC236}">
                <a16:creationId xmlns:a16="http://schemas.microsoft.com/office/drawing/2014/main" id="{28A63E7C-363D-45A0-ADBE-2E2BF5A92F78}"/>
              </a:ext>
            </a:extLst>
          </p:cNvPr>
          <p:cNvPicPr>
            <a:picLocks noChangeAspect="1" noChangeArrowheads="1"/>
          </p:cNvPicPr>
          <p:nvPr/>
        </p:nvPicPr>
        <p:blipFill>
          <a:blip r:embed="rId9"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10471004" y="298219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a:extLst>
              <a:ext uri="{FF2B5EF4-FFF2-40B4-BE49-F238E27FC236}">
                <a16:creationId xmlns:a16="http://schemas.microsoft.com/office/drawing/2014/main" id="{AF065889-405E-49CA-94E7-D3017D9CADC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82788" y="1959391"/>
            <a:ext cx="1371600" cy="1371600"/>
          </a:xfrm>
          <a:prstGeom prst="rect">
            <a:avLst/>
          </a:prstGeom>
        </p:spPr>
      </p:pic>
      <p:pic>
        <p:nvPicPr>
          <p:cNvPr id="62" name="Picture 61">
            <a:extLst>
              <a:ext uri="{FF2B5EF4-FFF2-40B4-BE49-F238E27FC236}">
                <a16:creationId xmlns:a16="http://schemas.microsoft.com/office/drawing/2014/main" id="{A844741C-3CDB-4E5B-8E10-0B3BBF0F98C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127351" y="2853566"/>
            <a:ext cx="1488559" cy="640080"/>
          </a:xfrm>
          <a:prstGeom prst="rect">
            <a:avLst/>
          </a:prstGeom>
        </p:spPr>
      </p:pic>
      <p:pic>
        <p:nvPicPr>
          <p:cNvPr id="63" name="Picture 62">
            <a:extLst>
              <a:ext uri="{FF2B5EF4-FFF2-40B4-BE49-F238E27FC236}">
                <a16:creationId xmlns:a16="http://schemas.microsoft.com/office/drawing/2014/main" id="{8DF50C43-E31F-4578-A225-17728B6B9F29}"/>
              </a:ext>
            </a:extLst>
          </p:cNvPr>
          <p:cNvPicPr>
            <a:picLocks noChangeAspect="1"/>
          </p:cNvPicPr>
          <p:nvPr/>
        </p:nvPicPr>
        <p:blipFill rotWithShape="1">
          <a:blip r:embed="rId12" cstate="screen">
            <a:clrChange>
              <a:clrFrom>
                <a:srgbClr val="F5F5F5"/>
              </a:clrFrom>
              <a:clrTo>
                <a:srgbClr val="F5F5F5">
                  <a:alpha val="0"/>
                </a:srgbClr>
              </a:clrTo>
            </a:clrChange>
            <a:extLst>
              <a:ext uri="{28A0092B-C50C-407E-A947-70E740481C1C}">
                <a14:useLocalDpi xmlns:a14="http://schemas.microsoft.com/office/drawing/2010/main"/>
              </a:ext>
            </a:extLst>
          </a:blip>
          <a:srcRect/>
          <a:stretch/>
        </p:blipFill>
        <p:spPr>
          <a:xfrm>
            <a:off x="4849026" y="3344892"/>
            <a:ext cx="2039123" cy="457200"/>
          </a:xfrm>
          <a:prstGeom prst="rect">
            <a:avLst/>
          </a:prstGeom>
        </p:spPr>
      </p:pic>
      <p:sp>
        <p:nvSpPr>
          <p:cNvPr id="64" name="TextBox 63">
            <a:extLst>
              <a:ext uri="{FF2B5EF4-FFF2-40B4-BE49-F238E27FC236}">
                <a16:creationId xmlns:a16="http://schemas.microsoft.com/office/drawing/2014/main" id="{71AD09BD-0F25-4F01-9891-B6682D37D471}"/>
              </a:ext>
            </a:extLst>
          </p:cNvPr>
          <p:cNvSpPr txBox="1"/>
          <p:nvPr/>
        </p:nvSpPr>
        <p:spPr>
          <a:xfrm>
            <a:off x="3061523" y="4961662"/>
            <a:ext cx="3903669" cy="461665"/>
          </a:xfrm>
          <a:prstGeom prst="rect">
            <a:avLst/>
          </a:prstGeom>
          <a:noFill/>
        </p:spPr>
        <p:txBody>
          <a:bodyPr wrap="square" rtlCol="0">
            <a:spAutoFit/>
          </a:bodyPr>
          <a:lstStyle/>
          <a:p>
            <a:pPr algn="ctr"/>
            <a:r>
              <a:rPr lang="en-US" altLang="zh-CN" sz="2400" b="1" dirty="0">
                <a:cs typeface="Segoe UI" panose="020B0502040204020203" pitchFamily="34" charset="0"/>
              </a:rPr>
              <a:t>Out-of-band feedback</a:t>
            </a:r>
            <a:endParaRPr lang="zh-CN" altLang="en-US" b="1" dirty="0">
              <a:cs typeface="Segoe UI" panose="020B0502040204020203" pitchFamily="34" charset="0"/>
            </a:endParaRPr>
          </a:p>
        </p:txBody>
      </p:sp>
      <p:sp>
        <p:nvSpPr>
          <p:cNvPr id="65" name="TextBox 64">
            <a:extLst>
              <a:ext uri="{FF2B5EF4-FFF2-40B4-BE49-F238E27FC236}">
                <a16:creationId xmlns:a16="http://schemas.microsoft.com/office/drawing/2014/main" id="{E1AFB615-FD2F-4F0B-AA5D-583CA8D56835}"/>
              </a:ext>
            </a:extLst>
          </p:cNvPr>
          <p:cNvSpPr txBox="1"/>
          <p:nvPr/>
        </p:nvSpPr>
        <p:spPr>
          <a:xfrm>
            <a:off x="7722272" y="4962360"/>
            <a:ext cx="3675682" cy="461665"/>
          </a:xfrm>
          <a:prstGeom prst="rect">
            <a:avLst/>
          </a:prstGeom>
          <a:noFill/>
        </p:spPr>
        <p:txBody>
          <a:bodyPr wrap="square" rtlCol="0">
            <a:spAutoFit/>
          </a:bodyPr>
          <a:lstStyle/>
          <a:p>
            <a:pPr algn="ctr"/>
            <a:r>
              <a:rPr lang="en-US" altLang="zh-CN" sz="2400" b="1" dirty="0">
                <a:cs typeface="Segoe UI" panose="020B0502040204020203" pitchFamily="34" charset="0"/>
              </a:rPr>
              <a:t>In-band feedback</a:t>
            </a:r>
            <a:endParaRPr lang="zh-CN" altLang="en-US" b="1" dirty="0">
              <a:cs typeface="Segoe UI" panose="020B0502040204020203" pitchFamily="34" charset="0"/>
            </a:endParaRPr>
          </a:p>
        </p:txBody>
      </p:sp>
    </p:spTree>
    <p:extLst>
      <p:ext uri="{BB962C8B-B14F-4D97-AF65-F5344CB8AC3E}">
        <p14:creationId xmlns:p14="http://schemas.microsoft.com/office/powerpoint/2010/main" val="343861870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15</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23" name="TextBox 22">
            <a:extLst>
              <a:ext uri="{FF2B5EF4-FFF2-40B4-BE49-F238E27FC236}">
                <a16:creationId xmlns:a16="http://schemas.microsoft.com/office/drawing/2014/main" id="{29F538CC-94A2-413F-9C4A-EC664BA39A3D}"/>
              </a:ext>
            </a:extLst>
          </p:cNvPr>
          <p:cNvSpPr txBox="1"/>
          <p:nvPr/>
        </p:nvSpPr>
        <p:spPr>
          <a:xfrm>
            <a:off x="1432963" y="2312104"/>
            <a:ext cx="3903669" cy="461665"/>
          </a:xfrm>
          <a:prstGeom prst="rect">
            <a:avLst/>
          </a:prstGeom>
          <a:noFill/>
        </p:spPr>
        <p:txBody>
          <a:bodyPr wrap="square" rtlCol="0">
            <a:spAutoFit/>
          </a:bodyPr>
          <a:lstStyle/>
          <a:p>
            <a:pPr algn="ctr"/>
            <a:r>
              <a:rPr lang="en-US" altLang="zh-CN" sz="2400" b="1" dirty="0">
                <a:cs typeface="Segoe UI" panose="020B0502040204020203" pitchFamily="34" charset="0"/>
              </a:rPr>
              <a:t>Out-of-band feedback</a:t>
            </a:r>
            <a:endParaRPr lang="zh-CN" altLang="en-US" b="1" dirty="0">
              <a:cs typeface="Segoe UI" panose="020B0502040204020203" pitchFamily="34" charset="0"/>
            </a:endParaRPr>
          </a:p>
        </p:txBody>
      </p:sp>
      <p:sp>
        <p:nvSpPr>
          <p:cNvPr id="24" name="TextBox 23">
            <a:extLst>
              <a:ext uri="{FF2B5EF4-FFF2-40B4-BE49-F238E27FC236}">
                <a16:creationId xmlns:a16="http://schemas.microsoft.com/office/drawing/2014/main" id="{F6682325-8147-4BE9-8AF8-3D4B3A438AF7}"/>
              </a:ext>
            </a:extLst>
          </p:cNvPr>
          <p:cNvSpPr txBox="1"/>
          <p:nvPr/>
        </p:nvSpPr>
        <p:spPr>
          <a:xfrm>
            <a:off x="6830044" y="2318396"/>
            <a:ext cx="3675682" cy="461665"/>
          </a:xfrm>
          <a:prstGeom prst="rect">
            <a:avLst/>
          </a:prstGeom>
          <a:noFill/>
        </p:spPr>
        <p:txBody>
          <a:bodyPr wrap="square" rtlCol="0">
            <a:spAutoFit/>
          </a:bodyPr>
          <a:lstStyle/>
          <a:p>
            <a:pPr algn="ctr"/>
            <a:r>
              <a:rPr lang="en-US" altLang="zh-CN" sz="2400" b="1" dirty="0">
                <a:cs typeface="Segoe UI" panose="020B0502040204020203" pitchFamily="34" charset="0"/>
              </a:rPr>
              <a:t>In-band feedback</a:t>
            </a:r>
            <a:endParaRPr lang="zh-CN" altLang="en-US" b="1" dirty="0">
              <a:cs typeface="Segoe UI" panose="020B0502040204020203" pitchFamily="34" charset="0"/>
            </a:endParaRPr>
          </a:p>
        </p:txBody>
      </p:sp>
      <p:grpSp>
        <p:nvGrpSpPr>
          <p:cNvPr id="25" name="组合 2">
            <a:extLst>
              <a:ext uri="{FF2B5EF4-FFF2-40B4-BE49-F238E27FC236}">
                <a16:creationId xmlns:a16="http://schemas.microsoft.com/office/drawing/2014/main" id="{9CC5E9A1-C29A-4742-98EE-188608CB51A1}"/>
              </a:ext>
            </a:extLst>
          </p:cNvPr>
          <p:cNvGrpSpPr/>
          <p:nvPr/>
        </p:nvGrpSpPr>
        <p:grpSpPr>
          <a:xfrm>
            <a:off x="887490" y="3106366"/>
            <a:ext cx="1112045" cy="1166072"/>
            <a:chOff x="759131" y="2567339"/>
            <a:chExt cx="821738" cy="861661"/>
          </a:xfrm>
        </p:grpSpPr>
        <p:pic>
          <p:nvPicPr>
            <p:cNvPr id="26" name="图片 4">
              <a:extLst>
                <a:ext uri="{FF2B5EF4-FFF2-40B4-BE49-F238E27FC236}">
                  <a16:creationId xmlns:a16="http://schemas.microsoft.com/office/drawing/2014/main" id="{2C721D95-4C54-4CC1-94CA-D3FEF1613B29}"/>
                </a:ext>
              </a:extLst>
            </p:cNvPr>
            <p:cNvPicPr>
              <a:picLocks noChangeAspect="1"/>
            </p:cNvPicPr>
            <p:nvPr/>
          </p:nvPicPr>
          <p:blipFill>
            <a:blip r:embed="rId3"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844528" y="2567339"/>
              <a:ext cx="650944" cy="458798"/>
            </a:xfrm>
            <a:prstGeom prst="rect">
              <a:avLst/>
            </a:prstGeom>
          </p:spPr>
        </p:pic>
        <p:sp>
          <p:nvSpPr>
            <p:cNvPr id="27" name="Rectangle 75">
              <a:extLst>
                <a:ext uri="{FF2B5EF4-FFF2-40B4-BE49-F238E27FC236}">
                  <a16:creationId xmlns:a16="http://schemas.microsoft.com/office/drawing/2014/main" id="{C0107237-95F6-4324-98EB-BD0303519947}"/>
                </a:ext>
              </a:extLst>
            </p:cNvPr>
            <p:cNvSpPr/>
            <p:nvPr/>
          </p:nvSpPr>
          <p:spPr>
            <a:xfrm>
              <a:off x="759131" y="2959044"/>
              <a:ext cx="821738" cy="469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i="1" dirty="0">
                  <a:solidFill>
                    <a:schemeClr val="tx1"/>
                  </a:solidFill>
                  <a:ea typeface="Open Sans SemiCondensed SemiCon" pitchFamily="2" charset="0"/>
                  <a:cs typeface="Open Sans SemiCondensed SemiCon" pitchFamily="2" charset="0"/>
                </a:rPr>
                <a:t>Sender</a:t>
              </a:r>
            </a:p>
          </p:txBody>
        </p:sp>
      </p:grpSp>
      <p:grpSp>
        <p:nvGrpSpPr>
          <p:cNvPr id="28" name="组合 20">
            <a:extLst>
              <a:ext uri="{FF2B5EF4-FFF2-40B4-BE49-F238E27FC236}">
                <a16:creationId xmlns:a16="http://schemas.microsoft.com/office/drawing/2014/main" id="{095290AB-6314-4AF2-9C64-BA8E1D4D8267}"/>
              </a:ext>
            </a:extLst>
          </p:cNvPr>
          <p:cNvGrpSpPr/>
          <p:nvPr/>
        </p:nvGrpSpPr>
        <p:grpSpPr>
          <a:xfrm>
            <a:off x="4703259" y="3106366"/>
            <a:ext cx="1289968" cy="1143471"/>
            <a:chOff x="5303607" y="2584040"/>
            <a:chExt cx="953213" cy="844960"/>
          </a:xfrm>
        </p:grpSpPr>
        <p:pic>
          <p:nvPicPr>
            <p:cNvPr id="30" name="Picture 26">
              <a:extLst>
                <a:ext uri="{FF2B5EF4-FFF2-40B4-BE49-F238E27FC236}">
                  <a16:creationId xmlns:a16="http://schemas.microsoft.com/office/drawing/2014/main" id="{FDA3B7A3-167D-4A4B-80D6-47E2DC785825}"/>
                </a:ext>
              </a:extLst>
            </p:cNvPr>
            <p:cNvPicPr>
              <a:picLocks noChangeAspect="1"/>
            </p:cNvPicPr>
            <p:nvPr/>
          </p:nvPicPr>
          <p:blipFill rotWithShape="1">
            <a:blip r:embed="rId4" cstate="screen">
              <a:biLevel thresh="75000"/>
              <a:extLst>
                <a:ext uri="{28A0092B-C50C-407E-A947-70E740481C1C}">
                  <a14:useLocalDpi xmlns:a14="http://schemas.microsoft.com/office/drawing/2010/main"/>
                </a:ext>
              </a:extLst>
            </a:blip>
            <a:srcRect/>
            <a:stretch/>
          </p:blipFill>
          <p:spPr>
            <a:xfrm>
              <a:off x="5544412" y="2584040"/>
              <a:ext cx="471605" cy="425395"/>
            </a:xfrm>
            <a:prstGeom prst="rect">
              <a:avLst/>
            </a:prstGeom>
          </p:spPr>
        </p:pic>
        <p:sp>
          <p:nvSpPr>
            <p:cNvPr id="31" name="Rectangle 76">
              <a:extLst>
                <a:ext uri="{FF2B5EF4-FFF2-40B4-BE49-F238E27FC236}">
                  <a16:creationId xmlns:a16="http://schemas.microsoft.com/office/drawing/2014/main" id="{8F972518-6E3D-4F4A-9B28-E1E13695AA70}"/>
                </a:ext>
              </a:extLst>
            </p:cNvPr>
            <p:cNvSpPr/>
            <p:nvPr/>
          </p:nvSpPr>
          <p:spPr>
            <a:xfrm>
              <a:off x="5303607" y="2959044"/>
              <a:ext cx="953213" cy="469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i="1" dirty="0">
                  <a:solidFill>
                    <a:schemeClr val="tx1"/>
                  </a:solidFill>
                  <a:ea typeface="Open Sans SemiCondensed SemiCon" pitchFamily="2" charset="0"/>
                  <a:cs typeface="Open Sans SemiCondensed SemiCon" pitchFamily="2" charset="0"/>
                </a:rPr>
                <a:t>Receiver</a:t>
              </a:r>
            </a:p>
          </p:txBody>
        </p:sp>
      </p:grpSp>
      <p:grpSp>
        <p:nvGrpSpPr>
          <p:cNvPr id="32" name="Group 31">
            <a:extLst>
              <a:ext uri="{FF2B5EF4-FFF2-40B4-BE49-F238E27FC236}">
                <a16:creationId xmlns:a16="http://schemas.microsoft.com/office/drawing/2014/main" id="{C17FEC6A-F929-4A57-B33D-7B8C09FF6FDE}"/>
              </a:ext>
            </a:extLst>
          </p:cNvPr>
          <p:cNvGrpSpPr/>
          <p:nvPr/>
        </p:nvGrpSpPr>
        <p:grpSpPr>
          <a:xfrm>
            <a:off x="2116406" y="3010905"/>
            <a:ext cx="790279" cy="470288"/>
            <a:chOff x="2065957" y="3592188"/>
            <a:chExt cx="790279" cy="470288"/>
          </a:xfrm>
        </p:grpSpPr>
        <p:sp>
          <p:nvSpPr>
            <p:cNvPr id="33" name="矩形 4">
              <a:extLst>
                <a:ext uri="{FF2B5EF4-FFF2-40B4-BE49-F238E27FC236}">
                  <a16:creationId xmlns:a16="http://schemas.microsoft.com/office/drawing/2014/main" id="{EB635FE1-BCC5-40EC-A4E7-B7878249295C}"/>
                </a:ext>
              </a:extLst>
            </p:cNvPr>
            <p:cNvSpPr/>
            <p:nvPr/>
          </p:nvSpPr>
          <p:spPr>
            <a:xfrm>
              <a:off x="2684898" y="3592188"/>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34" name="矩形 5">
              <a:extLst>
                <a:ext uri="{FF2B5EF4-FFF2-40B4-BE49-F238E27FC236}">
                  <a16:creationId xmlns:a16="http://schemas.microsoft.com/office/drawing/2014/main" id="{7448487B-62CD-45C7-8D27-F99EF78B72C9}"/>
                </a:ext>
              </a:extLst>
            </p:cNvPr>
            <p:cNvSpPr/>
            <p:nvPr/>
          </p:nvSpPr>
          <p:spPr>
            <a:xfrm>
              <a:off x="2065957" y="3592188"/>
              <a:ext cx="618722" cy="3712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35" name="直线箭头连接符 28">
              <a:extLst>
                <a:ext uri="{FF2B5EF4-FFF2-40B4-BE49-F238E27FC236}">
                  <a16:creationId xmlns:a16="http://schemas.microsoft.com/office/drawing/2014/main" id="{FC6AEDC7-733B-4B68-B33A-A7332EF860EC}"/>
                </a:ext>
              </a:extLst>
            </p:cNvPr>
            <p:cNvCxnSpPr/>
            <p:nvPr/>
          </p:nvCxnSpPr>
          <p:spPr>
            <a:xfrm>
              <a:off x="2151367" y="4062476"/>
              <a:ext cx="66186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8BECCE8D-9454-4833-A5A3-FD0B01720C98}"/>
              </a:ext>
            </a:extLst>
          </p:cNvPr>
          <p:cNvGrpSpPr/>
          <p:nvPr/>
        </p:nvGrpSpPr>
        <p:grpSpPr>
          <a:xfrm>
            <a:off x="1999645" y="3668175"/>
            <a:ext cx="367558" cy="471736"/>
            <a:chOff x="1949196" y="4249458"/>
            <a:chExt cx="367558" cy="471736"/>
          </a:xfrm>
        </p:grpSpPr>
        <p:cxnSp>
          <p:nvCxnSpPr>
            <p:cNvPr id="37" name="直线箭头连接符 32">
              <a:extLst>
                <a:ext uri="{FF2B5EF4-FFF2-40B4-BE49-F238E27FC236}">
                  <a16:creationId xmlns:a16="http://schemas.microsoft.com/office/drawing/2014/main" id="{83D1B1A6-95A3-46D0-847A-791D78BB2684}"/>
                </a:ext>
              </a:extLst>
            </p:cNvPr>
            <p:cNvCxnSpPr>
              <a:cxnSpLocks/>
            </p:cNvCxnSpPr>
            <p:nvPr/>
          </p:nvCxnSpPr>
          <p:spPr>
            <a:xfrm flipH="1">
              <a:off x="1949196" y="4249458"/>
              <a:ext cx="367558"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38" name="矩形 4">
              <a:extLst>
                <a:ext uri="{FF2B5EF4-FFF2-40B4-BE49-F238E27FC236}">
                  <a16:creationId xmlns:a16="http://schemas.microsoft.com/office/drawing/2014/main" id="{81AC6B4D-9215-4DD7-BCC3-31BF33A4900D}"/>
                </a:ext>
              </a:extLst>
            </p:cNvPr>
            <p:cNvSpPr/>
            <p:nvPr/>
          </p:nvSpPr>
          <p:spPr>
            <a:xfrm>
              <a:off x="2065698" y="4349964"/>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grpSp>
      <p:grpSp>
        <p:nvGrpSpPr>
          <p:cNvPr id="44" name="Group 43">
            <a:extLst>
              <a:ext uri="{FF2B5EF4-FFF2-40B4-BE49-F238E27FC236}">
                <a16:creationId xmlns:a16="http://schemas.microsoft.com/office/drawing/2014/main" id="{8578B44B-75F5-41A8-8C26-0C5F2E653F78}"/>
              </a:ext>
            </a:extLst>
          </p:cNvPr>
          <p:cNvGrpSpPr/>
          <p:nvPr/>
        </p:nvGrpSpPr>
        <p:grpSpPr>
          <a:xfrm>
            <a:off x="3075437" y="3010905"/>
            <a:ext cx="790279" cy="470288"/>
            <a:chOff x="3024988" y="3592188"/>
            <a:chExt cx="790279" cy="470288"/>
          </a:xfrm>
        </p:grpSpPr>
        <p:sp>
          <p:nvSpPr>
            <p:cNvPr id="45" name="矩形 4">
              <a:extLst>
                <a:ext uri="{FF2B5EF4-FFF2-40B4-BE49-F238E27FC236}">
                  <a16:creationId xmlns:a16="http://schemas.microsoft.com/office/drawing/2014/main" id="{E3BFFB4E-3A53-4D11-953C-4ED1B8657013}"/>
                </a:ext>
              </a:extLst>
            </p:cNvPr>
            <p:cNvSpPr/>
            <p:nvPr/>
          </p:nvSpPr>
          <p:spPr>
            <a:xfrm>
              <a:off x="3643929" y="3592188"/>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46" name="矩形 5">
              <a:extLst>
                <a:ext uri="{FF2B5EF4-FFF2-40B4-BE49-F238E27FC236}">
                  <a16:creationId xmlns:a16="http://schemas.microsoft.com/office/drawing/2014/main" id="{331AF792-496F-4346-86C4-B8A84CD9F3FC}"/>
                </a:ext>
              </a:extLst>
            </p:cNvPr>
            <p:cNvSpPr/>
            <p:nvPr/>
          </p:nvSpPr>
          <p:spPr>
            <a:xfrm>
              <a:off x="3024988" y="3592188"/>
              <a:ext cx="618722" cy="3712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47" name="直线箭头连接符 28">
              <a:extLst>
                <a:ext uri="{FF2B5EF4-FFF2-40B4-BE49-F238E27FC236}">
                  <a16:creationId xmlns:a16="http://schemas.microsoft.com/office/drawing/2014/main" id="{B34C3F29-A8E7-4393-A834-21A7A5FE6732}"/>
                </a:ext>
              </a:extLst>
            </p:cNvPr>
            <p:cNvCxnSpPr/>
            <p:nvPr/>
          </p:nvCxnSpPr>
          <p:spPr>
            <a:xfrm>
              <a:off x="3110398" y="4062476"/>
              <a:ext cx="66186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FEA4D6CA-4AC5-494A-8DA3-ECE531E12E6B}"/>
              </a:ext>
            </a:extLst>
          </p:cNvPr>
          <p:cNvGrpSpPr/>
          <p:nvPr/>
        </p:nvGrpSpPr>
        <p:grpSpPr>
          <a:xfrm>
            <a:off x="2788564" y="3668175"/>
            <a:ext cx="367558" cy="471736"/>
            <a:chOff x="2908227" y="4249458"/>
            <a:chExt cx="367558" cy="471736"/>
          </a:xfrm>
        </p:grpSpPr>
        <p:cxnSp>
          <p:nvCxnSpPr>
            <p:cNvPr id="49" name="直线箭头连接符 32">
              <a:extLst>
                <a:ext uri="{FF2B5EF4-FFF2-40B4-BE49-F238E27FC236}">
                  <a16:creationId xmlns:a16="http://schemas.microsoft.com/office/drawing/2014/main" id="{B02E11D0-656B-49A6-8D33-C8719F0296DB}"/>
                </a:ext>
              </a:extLst>
            </p:cNvPr>
            <p:cNvCxnSpPr>
              <a:cxnSpLocks/>
            </p:cNvCxnSpPr>
            <p:nvPr/>
          </p:nvCxnSpPr>
          <p:spPr>
            <a:xfrm flipH="1">
              <a:off x="2908227" y="4249458"/>
              <a:ext cx="367558"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50" name="矩形 4">
              <a:extLst>
                <a:ext uri="{FF2B5EF4-FFF2-40B4-BE49-F238E27FC236}">
                  <a16:creationId xmlns:a16="http://schemas.microsoft.com/office/drawing/2014/main" id="{885C9B6B-8A85-46D6-8862-4186F0632356}"/>
                </a:ext>
              </a:extLst>
            </p:cNvPr>
            <p:cNvSpPr/>
            <p:nvPr/>
          </p:nvSpPr>
          <p:spPr>
            <a:xfrm>
              <a:off x="3024728" y="4349964"/>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grpSp>
      <p:grpSp>
        <p:nvGrpSpPr>
          <p:cNvPr id="51" name="Group 50">
            <a:extLst>
              <a:ext uri="{FF2B5EF4-FFF2-40B4-BE49-F238E27FC236}">
                <a16:creationId xmlns:a16="http://schemas.microsoft.com/office/drawing/2014/main" id="{92FE43AB-8124-4A4F-8B92-871F7629A459}"/>
              </a:ext>
            </a:extLst>
          </p:cNvPr>
          <p:cNvGrpSpPr/>
          <p:nvPr/>
        </p:nvGrpSpPr>
        <p:grpSpPr>
          <a:xfrm>
            <a:off x="4034468" y="3010905"/>
            <a:ext cx="790279" cy="470288"/>
            <a:chOff x="3984019" y="3592188"/>
            <a:chExt cx="790279" cy="470288"/>
          </a:xfrm>
        </p:grpSpPr>
        <p:sp>
          <p:nvSpPr>
            <p:cNvPr id="52" name="矩形 4">
              <a:extLst>
                <a:ext uri="{FF2B5EF4-FFF2-40B4-BE49-F238E27FC236}">
                  <a16:creationId xmlns:a16="http://schemas.microsoft.com/office/drawing/2014/main" id="{6A343DCF-446F-43E8-B43E-59EE77B98123}"/>
                </a:ext>
              </a:extLst>
            </p:cNvPr>
            <p:cNvSpPr/>
            <p:nvPr/>
          </p:nvSpPr>
          <p:spPr>
            <a:xfrm>
              <a:off x="4602960" y="3592188"/>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53" name="矩形 5">
              <a:extLst>
                <a:ext uri="{FF2B5EF4-FFF2-40B4-BE49-F238E27FC236}">
                  <a16:creationId xmlns:a16="http://schemas.microsoft.com/office/drawing/2014/main" id="{7B029F93-59FB-4F89-89E0-BBCFD14F03FC}"/>
                </a:ext>
              </a:extLst>
            </p:cNvPr>
            <p:cNvSpPr/>
            <p:nvPr/>
          </p:nvSpPr>
          <p:spPr>
            <a:xfrm>
              <a:off x="3984019" y="3592188"/>
              <a:ext cx="618722" cy="3712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68" name="直线箭头连接符 28">
              <a:extLst>
                <a:ext uri="{FF2B5EF4-FFF2-40B4-BE49-F238E27FC236}">
                  <a16:creationId xmlns:a16="http://schemas.microsoft.com/office/drawing/2014/main" id="{9ADCD35B-4810-4338-9F19-78BAF0268BE4}"/>
                </a:ext>
              </a:extLst>
            </p:cNvPr>
            <p:cNvCxnSpPr/>
            <p:nvPr/>
          </p:nvCxnSpPr>
          <p:spPr>
            <a:xfrm>
              <a:off x="4069429" y="4062476"/>
              <a:ext cx="66186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A820A88A-2D07-4E35-BFBC-C4E37EC57672}"/>
              </a:ext>
            </a:extLst>
          </p:cNvPr>
          <p:cNvGrpSpPr/>
          <p:nvPr/>
        </p:nvGrpSpPr>
        <p:grpSpPr>
          <a:xfrm>
            <a:off x="3570394" y="3668175"/>
            <a:ext cx="367558" cy="471736"/>
            <a:chOff x="3867258" y="4249458"/>
            <a:chExt cx="367558" cy="471736"/>
          </a:xfrm>
        </p:grpSpPr>
        <p:cxnSp>
          <p:nvCxnSpPr>
            <p:cNvPr id="70" name="直线箭头连接符 32">
              <a:extLst>
                <a:ext uri="{FF2B5EF4-FFF2-40B4-BE49-F238E27FC236}">
                  <a16:creationId xmlns:a16="http://schemas.microsoft.com/office/drawing/2014/main" id="{1E7F775A-B55A-40C9-9C46-56779A7139A3}"/>
                </a:ext>
              </a:extLst>
            </p:cNvPr>
            <p:cNvCxnSpPr>
              <a:cxnSpLocks/>
            </p:cNvCxnSpPr>
            <p:nvPr/>
          </p:nvCxnSpPr>
          <p:spPr>
            <a:xfrm flipH="1">
              <a:off x="3867258" y="4249458"/>
              <a:ext cx="367558"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71" name="矩形 4">
              <a:extLst>
                <a:ext uri="{FF2B5EF4-FFF2-40B4-BE49-F238E27FC236}">
                  <a16:creationId xmlns:a16="http://schemas.microsoft.com/office/drawing/2014/main" id="{7167A717-2028-4666-97E0-12C19BB611B1}"/>
                </a:ext>
              </a:extLst>
            </p:cNvPr>
            <p:cNvSpPr/>
            <p:nvPr/>
          </p:nvSpPr>
          <p:spPr>
            <a:xfrm>
              <a:off x="3983759" y="4349964"/>
              <a:ext cx="171338" cy="37123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grpSp>
      <p:grpSp>
        <p:nvGrpSpPr>
          <p:cNvPr id="72" name="组合 2">
            <a:extLst>
              <a:ext uri="{FF2B5EF4-FFF2-40B4-BE49-F238E27FC236}">
                <a16:creationId xmlns:a16="http://schemas.microsoft.com/office/drawing/2014/main" id="{8AF77D30-BF0B-47B2-9C1A-044879579C6B}"/>
              </a:ext>
            </a:extLst>
          </p:cNvPr>
          <p:cNvGrpSpPr/>
          <p:nvPr/>
        </p:nvGrpSpPr>
        <p:grpSpPr>
          <a:xfrm>
            <a:off x="6288924" y="3106780"/>
            <a:ext cx="1116867" cy="1171128"/>
            <a:chOff x="759131" y="2567339"/>
            <a:chExt cx="821738" cy="861661"/>
          </a:xfrm>
        </p:grpSpPr>
        <p:pic>
          <p:nvPicPr>
            <p:cNvPr id="73" name="图片 4">
              <a:extLst>
                <a:ext uri="{FF2B5EF4-FFF2-40B4-BE49-F238E27FC236}">
                  <a16:creationId xmlns:a16="http://schemas.microsoft.com/office/drawing/2014/main" id="{7C32F909-684F-4073-BDD6-9C95A05DD86B}"/>
                </a:ext>
              </a:extLst>
            </p:cNvPr>
            <p:cNvPicPr>
              <a:picLocks noChangeAspect="1"/>
            </p:cNvPicPr>
            <p:nvPr/>
          </p:nvPicPr>
          <p:blipFill>
            <a:blip r:embed="rId5"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844528" y="2567339"/>
              <a:ext cx="650944" cy="458798"/>
            </a:xfrm>
            <a:prstGeom prst="rect">
              <a:avLst/>
            </a:prstGeom>
          </p:spPr>
        </p:pic>
        <p:sp>
          <p:nvSpPr>
            <p:cNvPr id="74" name="Rectangle 75">
              <a:extLst>
                <a:ext uri="{FF2B5EF4-FFF2-40B4-BE49-F238E27FC236}">
                  <a16:creationId xmlns:a16="http://schemas.microsoft.com/office/drawing/2014/main" id="{4CEF8758-A3E3-44A6-AE2D-47A56A50C930}"/>
                </a:ext>
              </a:extLst>
            </p:cNvPr>
            <p:cNvSpPr/>
            <p:nvPr/>
          </p:nvSpPr>
          <p:spPr>
            <a:xfrm>
              <a:off x="759131" y="2959044"/>
              <a:ext cx="821738" cy="469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i="1" dirty="0">
                  <a:solidFill>
                    <a:schemeClr val="tx1"/>
                  </a:solidFill>
                  <a:ea typeface="Open Sans SemiCondensed SemiCon" pitchFamily="2" charset="0"/>
                  <a:cs typeface="Open Sans SemiCondensed SemiCon" pitchFamily="2" charset="0"/>
                </a:rPr>
                <a:t>Sender</a:t>
              </a:r>
            </a:p>
          </p:txBody>
        </p:sp>
      </p:grpSp>
      <p:grpSp>
        <p:nvGrpSpPr>
          <p:cNvPr id="75" name="组合 20">
            <a:extLst>
              <a:ext uri="{FF2B5EF4-FFF2-40B4-BE49-F238E27FC236}">
                <a16:creationId xmlns:a16="http://schemas.microsoft.com/office/drawing/2014/main" id="{22DEF5D9-A7C4-4A61-A632-42BAD4F2E66F}"/>
              </a:ext>
            </a:extLst>
          </p:cNvPr>
          <p:cNvGrpSpPr/>
          <p:nvPr/>
        </p:nvGrpSpPr>
        <p:grpSpPr>
          <a:xfrm>
            <a:off x="10121237" y="3106780"/>
            <a:ext cx="1295562" cy="1148429"/>
            <a:chOff x="5303607" y="2584040"/>
            <a:chExt cx="953213" cy="844960"/>
          </a:xfrm>
        </p:grpSpPr>
        <p:pic>
          <p:nvPicPr>
            <p:cNvPr id="76" name="Picture 26">
              <a:extLst>
                <a:ext uri="{FF2B5EF4-FFF2-40B4-BE49-F238E27FC236}">
                  <a16:creationId xmlns:a16="http://schemas.microsoft.com/office/drawing/2014/main" id="{5C3EAB9B-32A4-4CAE-859E-F0657BFB7A16}"/>
                </a:ext>
              </a:extLst>
            </p:cNvPr>
            <p:cNvPicPr>
              <a:picLocks noChangeAspect="1"/>
            </p:cNvPicPr>
            <p:nvPr/>
          </p:nvPicPr>
          <p:blipFill rotWithShape="1">
            <a:blip r:embed="rId4" cstate="screen">
              <a:biLevel thresh="75000"/>
              <a:extLst>
                <a:ext uri="{28A0092B-C50C-407E-A947-70E740481C1C}">
                  <a14:useLocalDpi xmlns:a14="http://schemas.microsoft.com/office/drawing/2010/main"/>
                </a:ext>
              </a:extLst>
            </a:blip>
            <a:srcRect/>
            <a:stretch/>
          </p:blipFill>
          <p:spPr>
            <a:xfrm>
              <a:off x="5544412" y="2584040"/>
              <a:ext cx="471605" cy="425395"/>
            </a:xfrm>
            <a:prstGeom prst="rect">
              <a:avLst/>
            </a:prstGeom>
          </p:spPr>
        </p:pic>
        <p:sp>
          <p:nvSpPr>
            <p:cNvPr id="77" name="Rectangle 76">
              <a:extLst>
                <a:ext uri="{FF2B5EF4-FFF2-40B4-BE49-F238E27FC236}">
                  <a16:creationId xmlns:a16="http://schemas.microsoft.com/office/drawing/2014/main" id="{87564E36-C228-4DD4-BE41-1320C3EC925B}"/>
                </a:ext>
              </a:extLst>
            </p:cNvPr>
            <p:cNvSpPr/>
            <p:nvPr/>
          </p:nvSpPr>
          <p:spPr>
            <a:xfrm>
              <a:off x="5303607" y="2959044"/>
              <a:ext cx="953213" cy="469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i="1" dirty="0">
                  <a:solidFill>
                    <a:schemeClr val="tx1"/>
                  </a:solidFill>
                  <a:ea typeface="Open Sans SemiCondensed SemiCon" pitchFamily="2" charset="0"/>
                  <a:cs typeface="Open Sans SemiCondensed SemiCon" pitchFamily="2" charset="0"/>
                </a:rPr>
                <a:t>Receiver</a:t>
              </a:r>
            </a:p>
          </p:txBody>
        </p:sp>
      </p:grpSp>
      <p:grpSp>
        <p:nvGrpSpPr>
          <p:cNvPr id="78" name="Group 77">
            <a:extLst>
              <a:ext uri="{FF2B5EF4-FFF2-40B4-BE49-F238E27FC236}">
                <a16:creationId xmlns:a16="http://schemas.microsoft.com/office/drawing/2014/main" id="{230020B7-1DAC-4859-B963-E5CA65CF8AA0}"/>
              </a:ext>
            </a:extLst>
          </p:cNvPr>
          <p:cNvGrpSpPr/>
          <p:nvPr/>
        </p:nvGrpSpPr>
        <p:grpSpPr>
          <a:xfrm>
            <a:off x="7523169" y="3010905"/>
            <a:ext cx="793705" cy="472327"/>
            <a:chOff x="7472720" y="3592188"/>
            <a:chExt cx="793705" cy="472327"/>
          </a:xfrm>
        </p:grpSpPr>
        <p:sp>
          <p:nvSpPr>
            <p:cNvPr id="79" name="矩形 4">
              <a:extLst>
                <a:ext uri="{FF2B5EF4-FFF2-40B4-BE49-F238E27FC236}">
                  <a16:creationId xmlns:a16="http://schemas.microsoft.com/office/drawing/2014/main" id="{D13CF3DE-3565-4CFF-853B-75D150720E35}"/>
                </a:ext>
              </a:extLst>
            </p:cNvPr>
            <p:cNvSpPr/>
            <p:nvPr/>
          </p:nvSpPr>
          <p:spPr>
            <a:xfrm>
              <a:off x="8094344" y="3592188"/>
              <a:ext cx="172081" cy="37284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80" name="矩形 5">
              <a:extLst>
                <a:ext uri="{FF2B5EF4-FFF2-40B4-BE49-F238E27FC236}">
                  <a16:creationId xmlns:a16="http://schemas.microsoft.com/office/drawing/2014/main" id="{F48E21B1-62DC-4192-B815-6743C1D3A85C}"/>
                </a:ext>
              </a:extLst>
            </p:cNvPr>
            <p:cNvSpPr/>
            <p:nvPr/>
          </p:nvSpPr>
          <p:spPr>
            <a:xfrm>
              <a:off x="7472720" y="3592188"/>
              <a:ext cx="621404" cy="372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81" name="直线箭头连接符 28">
              <a:extLst>
                <a:ext uri="{FF2B5EF4-FFF2-40B4-BE49-F238E27FC236}">
                  <a16:creationId xmlns:a16="http://schemas.microsoft.com/office/drawing/2014/main" id="{EEA30DC2-09F0-420B-9EDE-DB9729F81EBF}"/>
                </a:ext>
              </a:extLst>
            </p:cNvPr>
            <p:cNvCxnSpPr/>
            <p:nvPr/>
          </p:nvCxnSpPr>
          <p:spPr>
            <a:xfrm>
              <a:off x="7558500" y="4064515"/>
              <a:ext cx="66473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51B547EF-7AF7-4615-86D3-A424E6C208A2}"/>
              </a:ext>
            </a:extLst>
          </p:cNvPr>
          <p:cNvGrpSpPr/>
          <p:nvPr/>
        </p:nvGrpSpPr>
        <p:grpSpPr>
          <a:xfrm>
            <a:off x="8486358" y="3010905"/>
            <a:ext cx="793706" cy="472327"/>
            <a:chOff x="8435909" y="3592188"/>
            <a:chExt cx="793706" cy="472327"/>
          </a:xfrm>
        </p:grpSpPr>
        <p:sp>
          <p:nvSpPr>
            <p:cNvPr id="83" name="矩形 4">
              <a:extLst>
                <a:ext uri="{FF2B5EF4-FFF2-40B4-BE49-F238E27FC236}">
                  <a16:creationId xmlns:a16="http://schemas.microsoft.com/office/drawing/2014/main" id="{FC10E4CE-89D5-490A-9E1C-BBDFE201A4A4}"/>
                </a:ext>
              </a:extLst>
            </p:cNvPr>
            <p:cNvSpPr/>
            <p:nvPr/>
          </p:nvSpPr>
          <p:spPr>
            <a:xfrm>
              <a:off x="9057534" y="3592188"/>
              <a:ext cx="172081" cy="37284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84" name="矩形 5">
              <a:extLst>
                <a:ext uri="{FF2B5EF4-FFF2-40B4-BE49-F238E27FC236}">
                  <a16:creationId xmlns:a16="http://schemas.microsoft.com/office/drawing/2014/main" id="{51CD6696-76D5-4C08-BF94-4E657FB13141}"/>
                </a:ext>
              </a:extLst>
            </p:cNvPr>
            <p:cNvSpPr/>
            <p:nvPr/>
          </p:nvSpPr>
          <p:spPr>
            <a:xfrm>
              <a:off x="8435909" y="3592188"/>
              <a:ext cx="621404" cy="372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85" name="直线箭头连接符 28">
              <a:extLst>
                <a:ext uri="{FF2B5EF4-FFF2-40B4-BE49-F238E27FC236}">
                  <a16:creationId xmlns:a16="http://schemas.microsoft.com/office/drawing/2014/main" id="{DB43F0C0-D69F-4F68-AD91-BD7D6BEBA427}"/>
                </a:ext>
              </a:extLst>
            </p:cNvPr>
            <p:cNvCxnSpPr/>
            <p:nvPr/>
          </p:nvCxnSpPr>
          <p:spPr>
            <a:xfrm>
              <a:off x="8521689" y="4064515"/>
              <a:ext cx="66473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AF95F3CF-05F0-4D28-8593-DD3AF752B6D5}"/>
              </a:ext>
            </a:extLst>
          </p:cNvPr>
          <p:cNvGrpSpPr/>
          <p:nvPr/>
        </p:nvGrpSpPr>
        <p:grpSpPr>
          <a:xfrm>
            <a:off x="9449547" y="3010905"/>
            <a:ext cx="793706" cy="472327"/>
            <a:chOff x="9399098" y="3592188"/>
            <a:chExt cx="793706" cy="472327"/>
          </a:xfrm>
        </p:grpSpPr>
        <p:sp>
          <p:nvSpPr>
            <p:cNvPr id="87" name="矩形 4">
              <a:extLst>
                <a:ext uri="{FF2B5EF4-FFF2-40B4-BE49-F238E27FC236}">
                  <a16:creationId xmlns:a16="http://schemas.microsoft.com/office/drawing/2014/main" id="{DE7AA8DE-5AC2-4859-9F54-A36C4E6672B6}"/>
                </a:ext>
              </a:extLst>
            </p:cNvPr>
            <p:cNvSpPr/>
            <p:nvPr/>
          </p:nvSpPr>
          <p:spPr>
            <a:xfrm>
              <a:off x="10020723" y="3592188"/>
              <a:ext cx="172081" cy="37284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88" name="矩形 5">
              <a:extLst>
                <a:ext uri="{FF2B5EF4-FFF2-40B4-BE49-F238E27FC236}">
                  <a16:creationId xmlns:a16="http://schemas.microsoft.com/office/drawing/2014/main" id="{0E65ED27-16FD-4B8C-94F0-C368AF45CC33}"/>
                </a:ext>
              </a:extLst>
            </p:cNvPr>
            <p:cNvSpPr/>
            <p:nvPr/>
          </p:nvSpPr>
          <p:spPr>
            <a:xfrm>
              <a:off x="9399098" y="3592188"/>
              <a:ext cx="621404" cy="372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Data</a:t>
              </a:r>
              <a:endParaRPr kumimoji="1" lang="zh-CN" altLang="en-US" sz="2200" dirty="0">
                <a:solidFill>
                  <a:schemeClr val="tx1"/>
                </a:solidFill>
                <a:cs typeface="Open Sans SemiCondensed SemiCondensed" pitchFamily="2" charset="0"/>
              </a:endParaRPr>
            </a:p>
          </p:txBody>
        </p:sp>
        <p:cxnSp>
          <p:nvCxnSpPr>
            <p:cNvPr id="89" name="直线箭头连接符 28">
              <a:extLst>
                <a:ext uri="{FF2B5EF4-FFF2-40B4-BE49-F238E27FC236}">
                  <a16:creationId xmlns:a16="http://schemas.microsoft.com/office/drawing/2014/main" id="{563EBB2B-855B-4575-9EAB-FA8397C3D400}"/>
                </a:ext>
              </a:extLst>
            </p:cNvPr>
            <p:cNvCxnSpPr/>
            <p:nvPr/>
          </p:nvCxnSpPr>
          <p:spPr>
            <a:xfrm>
              <a:off x="9484878" y="4064515"/>
              <a:ext cx="664734"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1BBFFBFA-F1E1-468C-AB87-4B59E1A35AD8}"/>
              </a:ext>
            </a:extLst>
          </p:cNvPr>
          <p:cNvGrpSpPr/>
          <p:nvPr/>
        </p:nvGrpSpPr>
        <p:grpSpPr>
          <a:xfrm>
            <a:off x="7924919" y="3639166"/>
            <a:ext cx="1467643" cy="505640"/>
            <a:chOff x="7874470" y="4220449"/>
            <a:chExt cx="1467643" cy="505640"/>
          </a:xfrm>
        </p:grpSpPr>
        <p:cxnSp>
          <p:nvCxnSpPr>
            <p:cNvPr id="91" name="直线箭头连接符 32">
              <a:extLst>
                <a:ext uri="{FF2B5EF4-FFF2-40B4-BE49-F238E27FC236}">
                  <a16:creationId xmlns:a16="http://schemas.microsoft.com/office/drawing/2014/main" id="{F82AF6BB-BAAF-4C85-A2F9-80AF803CE649}"/>
                </a:ext>
              </a:extLst>
            </p:cNvPr>
            <p:cNvCxnSpPr>
              <a:cxnSpLocks/>
            </p:cNvCxnSpPr>
            <p:nvPr/>
          </p:nvCxnSpPr>
          <p:spPr>
            <a:xfrm flipH="1">
              <a:off x="8126984" y="4220449"/>
              <a:ext cx="710675"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92" name="矩形 4">
              <a:extLst>
                <a:ext uri="{FF2B5EF4-FFF2-40B4-BE49-F238E27FC236}">
                  <a16:creationId xmlns:a16="http://schemas.microsoft.com/office/drawing/2014/main" id="{C1D571AD-3337-4941-817E-035A128E406A}"/>
                </a:ext>
              </a:extLst>
            </p:cNvPr>
            <p:cNvSpPr/>
            <p:nvPr/>
          </p:nvSpPr>
          <p:spPr>
            <a:xfrm>
              <a:off x="7874470" y="4353249"/>
              <a:ext cx="172081" cy="372840"/>
            </a:xfrm>
            <a:prstGeom prst="rect">
              <a:avLst/>
            </a:prstGeom>
            <a:solidFill>
              <a:srgbClr val="4285F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a:solidFill>
                  <a:schemeClr val="tx1"/>
                </a:solidFill>
                <a:cs typeface="Open Sans SemiCondensed SemiCondensed" pitchFamily="2" charset="0"/>
              </a:endParaRPr>
            </a:p>
          </p:txBody>
        </p:sp>
        <p:sp>
          <p:nvSpPr>
            <p:cNvPr id="93" name="矩形 5">
              <a:extLst>
                <a:ext uri="{FF2B5EF4-FFF2-40B4-BE49-F238E27FC236}">
                  <a16:creationId xmlns:a16="http://schemas.microsoft.com/office/drawing/2014/main" id="{C118BCAB-8755-4689-A9F6-64E7D126CD5B}"/>
                </a:ext>
              </a:extLst>
            </p:cNvPr>
            <p:cNvSpPr/>
            <p:nvPr/>
          </p:nvSpPr>
          <p:spPr>
            <a:xfrm>
              <a:off x="8046551" y="4353245"/>
              <a:ext cx="1295562" cy="372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2200" dirty="0">
                  <a:solidFill>
                    <a:schemeClr val="tx1"/>
                  </a:solidFill>
                  <a:ea typeface="Open Sans SemiCondensed SemiCondensed" pitchFamily="2" charset="0"/>
                  <a:cs typeface="Open Sans SemiCondensed SemiCondensed" pitchFamily="2" charset="0"/>
                </a:rPr>
                <a:t>Feedback</a:t>
              </a:r>
              <a:endParaRPr kumimoji="1" lang="zh-CN" altLang="en-US" sz="2200" dirty="0">
                <a:solidFill>
                  <a:schemeClr val="tx1"/>
                </a:solidFill>
                <a:cs typeface="Open Sans SemiCondensed SemiCondensed" pitchFamily="2" charset="0"/>
              </a:endParaRPr>
            </a:p>
          </p:txBody>
        </p:sp>
      </p:grpSp>
      <p:pic>
        <p:nvPicPr>
          <p:cNvPr id="94" name="Picture 93">
            <a:extLst>
              <a:ext uri="{FF2B5EF4-FFF2-40B4-BE49-F238E27FC236}">
                <a16:creationId xmlns:a16="http://schemas.microsoft.com/office/drawing/2014/main" id="{EA0C1835-77C7-4992-A54A-F7BF4915A1B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6054" y="4109213"/>
            <a:ext cx="774915" cy="774915"/>
          </a:xfrm>
          <a:prstGeom prst="rect">
            <a:avLst/>
          </a:prstGeom>
        </p:spPr>
      </p:pic>
      <p:pic>
        <p:nvPicPr>
          <p:cNvPr id="95" name="Picture 94">
            <a:extLst>
              <a:ext uri="{FF2B5EF4-FFF2-40B4-BE49-F238E27FC236}">
                <a16:creationId xmlns:a16="http://schemas.microsoft.com/office/drawing/2014/main" id="{7151FD2C-D70E-46CA-ADCA-BAA76709FF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69081" y="4109212"/>
            <a:ext cx="774915" cy="774915"/>
          </a:xfrm>
          <a:prstGeom prst="rect">
            <a:avLst/>
          </a:prstGeom>
        </p:spPr>
      </p:pic>
      <p:sp>
        <p:nvSpPr>
          <p:cNvPr id="96" name="TextBox 95">
            <a:extLst>
              <a:ext uri="{FF2B5EF4-FFF2-40B4-BE49-F238E27FC236}">
                <a16:creationId xmlns:a16="http://schemas.microsoft.com/office/drawing/2014/main" id="{243238B0-0A7B-4997-93D3-B7A1D1981ACA}"/>
              </a:ext>
            </a:extLst>
          </p:cNvPr>
          <p:cNvSpPr txBox="1"/>
          <p:nvPr/>
        </p:nvSpPr>
        <p:spPr>
          <a:xfrm>
            <a:off x="1432963" y="5184906"/>
            <a:ext cx="3903669" cy="461665"/>
          </a:xfrm>
          <a:prstGeom prst="rect">
            <a:avLst/>
          </a:prstGeom>
          <a:noFill/>
        </p:spPr>
        <p:txBody>
          <a:bodyPr wrap="square" rtlCol="0">
            <a:spAutoFit/>
          </a:bodyPr>
          <a:lstStyle/>
          <a:p>
            <a:pPr algn="ctr"/>
            <a:r>
              <a:rPr lang="en-US" altLang="zh-CN" sz="2400" dirty="0">
                <a:cs typeface="Segoe UI" panose="020B0502040204020203" pitchFamily="34" charset="0"/>
              </a:rPr>
              <a:t>Solution: Delaying ACKs</a:t>
            </a:r>
            <a:endParaRPr lang="zh-CN" altLang="en-US" dirty="0">
              <a:cs typeface="Segoe UI" panose="020B0502040204020203" pitchFamily="34" charset="0"/>
            </a:endParaRPr>
          </a:p>
        </p:txBody>
      </p:sp>
      <p:sp>
        <p:nvSpPr>
          <p:cNvPr id="97" name="TextBox 96">
            <a:extLst>
              <a:ext uri="{FF2B5EF4-FFF2-40B4-BE49-F238E27FC236}">
                <a16:creationId xmlns:a16="http://schemas.microsoft.com/office/drawing/2014/main" id="{5C65CA2E-10D8-4B45-AED5-659324D25021}"/>
              </a:ext>
            </a:extLst>
          </p:cNvPr>
          <p:cNvSpPr txBox="1"/>
          <p:nvPr/>
        </p:nvSpPr>
        <p:spPr>
          <a:xfrm>
            <a:off x="6668977" y="5184905"/>
            <a:ext cx="3975122" cy="461665"/>
          </a:xfrm>
          <a:prstGeom prst="rect">
            <a:avLst/>
          </a:prstGeom>
          <a:noFill/>
        </p:spPr>
        <p:txBody>
          <a:bodyPr wrap="square" rtlCol="0">
            <a:spAutoFit/>
          </a:bodyPr>
          <a:lstStyle/>
          <a:p>
            <a:pPr algn="ctr"/>
            <a:r>
              <a:rPr lang="en-US" altLang="zh-CN" sz="2400" dirty="0">
                <a:cs typeface="Segoe UI" panose="020B0502040204020203" pitchFamily="34" charset="0"/>
              </a:rPr>
              <a:t>Solution: Updating Payloads</a:t>
            </a:r>
            <a:endParaRPr lang="zh-CN" altLang="en-US" dirty="0">
              <a:cs typeface="Segoe UI" panose="020B0502040204020203" pitchFamily="34" charset="0"/>
            </a:endParaRPr>
          </a:p>
        </p:txBody>
      </p:sp>
      <p:sp>
        <p:nvSpPr>
          <p:cNvPr id="98" name="矩形 4">
            <a:extLst>
              <a:ext uri="{FF2B5EF4-FFF2-40B4-BE49-F238E27FC236}">
                <a16:creationId xmlns:a16="http://schemas.microsoft.com/office/drawing/2014/main" id="{359352A3-9669-4ACD-BFDB-B6C1DFA38D6B}"/>
              </a:ext>
            </a:extLst>
          </p:cNvPr>
          <p:cNvSpPr/>
          <p:nvPr/>
        </p:nvSpPr>
        <p:spPr>
          <a:xfrm>
            <a:off x="8602785" y="3771316"/>
            <a:ext cx="172081" cy="372840"/>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200" dirty="0">
                <a:solidFill>
                  <a:schemeClr val="tx1"/>
                </a:solidFill>
                <a:cs typeface="Open Sans SemiCondensed SemiCondensed" pitchFamily="2" charset="0"/>
              </a:rPr>
              <a:t>t</a:t>
            </a:r>
            <a:endParaRPr kumimoji="1" lang="zh-CN" altLang="en-US" sz="2200" dirty="0">
              <a:solidFill>
                <a:schemeClr val="tx1"/>
              </a:solidFill>
              <a:cs typeface="Open Sans SemiCondensed SemiCondensed" pitchFamily="2" charset="0"/>
            </a:endParaRPr>
          </a:p>
        </p:txBody>
      </p:sp>
      <p:sp>
        <p:nvSpPr>
          <p:cNvPr id="99" name="TextBox 98">
            <a:extLst>
              <a:ext uri="{FF2B5EF4-FFF2-40B4-BE49-F238E27FC236}">
                <a16:creationId xmlns:a16="http://schemas.microsoft.com/office/drawing/2014/main" id="{A1531B27-2FB5-4799-A2FD-07C8C599EB32}"/>
              </a:ext>
            </a:extLst>
          </p:cNvPr>
          <p:cNvSpPr txBox="1"/>
          <p:nvPr/>
        </p:nvSpPr>
        <p:spPr>
          <a:xfrm>
            <a:off x="225739" y="1699826"/>
            <a:ext cx="1426994" cy="461665"/>
          </a:xfrm>
          <a:prstGeom prst="rect">
            <a:avLst/>
          </a:prstGeom>
          <a:noFill/>
        </p:spPr>
        <p:txBody>
          <a:bodyPr wrap="none" rtlCol="0">
            <a:spAutoFit/>
          </a:bodyPr>
          <a:lstStyle/>
          <a:p>
            <a:r>
              <a:rPr lang="en-US" altLang="zh-CN" sz="2400" dirty="0">
                <a:cs typeface="Segoe UI" panose="020B0502040204020203" pitchFamily="34" charset="0"/>
              </a:rPr>
              <a:t>Protocols</a:t>
            </a:r>
            <a:endParaRPr lang="zh-CN" altLang="en-US" sz="2400" i="1" dirty="0">
              <a:solidFill>
                <a:srgbClr val="FF0000"/>
              </a:solidFill>
              <a:cs typeface="Segoe UI" panose="020B0502040204020203" pitchFamily="34" charset="0"/>
            </a:endParaRPr>
          </a:p>
        </p:txBody>
      </p:sp>
      <p:sp>
        <p:nvSpPr>
          <p:cNvPr id="100" name="TextBox 99">
            <a:extLst>
              <a:ext uri="{FF2B5EF4-FFF2-40B4-BE49-F238E27FC236}">
                <a16:creationId xmlns:a16="http://schemas.microsoft.com/office/drawing/2014/main" id="{38D228D8-C10F-4064-8F18-F1C561D1A557}"/>
              </a:ext>
            </a:extLst>
          </p:cNvPr>
          <p:cNvSpPr txBox="1"/>
          <p:nvPr/>
        </p:nvSpPr>
        <p:spPr>
          <a:xfrm>
            <a:off x="2012147" y="1699826"/>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TCP</a:t>
            </a:r>
            <a:endParaRPr lang="zh-CN" altLang="en-US" dirty="0">
              <a:cs typeface="Segoe UI" panose="020B0502040204020203" pitchFamily="34" charset="0"/>
            </a:endParaRPr>
          </a:p>
        </p:txBody>
      </p:sp>
      <p:sp>
        <p:nvSpPr>
          <p:cNvPr id="101" name="TextBox 100">
            <a:extLst>
              <a:ext uri="{FF2B5EF4-FFF2-40B4-BE49-F238E27FC236}">
                <a16:creationId xmlns:a16="http://schemas.microsoft.com/office/drawing/2014/main" id="{2E0A0524-828E-45C1-BECF-0028226B947D}"/>
              </a:ext>
            </a:extLst>
          </p:cNvPr>
          <p:cNvSpPr txBox="1"/>
          <p:nvPr/>
        </p:nvSpPr>
        <p:spPr>
          <a:xfrm>
            <a:off x="3313680" y="1699826"/>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QUIC</a:t>
            </a:r>
            <a:endParaRPr lang="zh-CN" altLang="en-US" dirty="0">
              <a:cs typeface="Segoe UI" panose="020B0502040204020203" pitchFamily="34" charset="0"/>
            </a:endParaRPr>
          </a:p>
        </p:txBody>
      </p:sp>
      <p:sp>
        <p:nvSpPr>
          <p:cNvPr id="102" name="TextBox 101">
            <a:extLst>
              <a:ext uri="{FF2B5EF4-FFF2-40B4-BE49-F238E27FC236}">
                <a16:creationId xmlns:a16="http://schemas.microsoft.com/office/drawing/2014/main" id="{D14669C1-B45B-40DD-B180-420324ABD79B}"/>
              </a:ext>
            </a:extLst>
          </p:cNvPr>
          <p:cNvSpPr txBox="1"/>
          <p:nvPr/>
        </p:nvSpPr>
        <p:spPr>
          <a:xfrm>
            <a:off x="7924919" y="1699826"/>
            <a:ext cx="1520126" cy="461665"/>
          </a:xfrm>
          <a:prstGeom prst="rect">
            <a:avLst/>
          </a:prstGeom>
          <a:noFill/>
        </p:spPr>
        <p:txBody>
          <a:bodyPr wrap="square" rtlCol="0">
            <a:spAutoFit/>
          </a:bodyPr>
          <a:lstStyle/>
          <a:p>
            <a:pPr algn="ctr"/>
            <a:r>
              <a:rPr lang="en-US" altLang="zh-CN" sz="2400" dirty="0">
                <a:cs typeface="Segoe UI" panose="020B0502040204020203" pitchFamily="34" charset="0"/>
              </a:rPr>
              <a:t>RTP/RTCP</a:t>
            </a:r>
            <a:endParaRPr lang="zh-CN" altLang="en-US" dirty="0">
              <a:cs typeface="Segoe UI" panose="020B0502040204020203" pitchFamily="34" charset="0"/>
            </a:endParaRPr>
          </a:p>
        </p:txBody>
      </p:sp>
    </p:spTree>
    <p:extLst>
      <p:ext uri="{BB962C8B-B14F-4D97-AF65-F5344CB8AC3E}">
        <p14:creationId xmlns:p14="http://schemas.microsoft.com/office/powerpoint/2010/main" val="3754028575"/>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right)">
                                      <p:cBhvr>
                                        <p:cTn id="27" dur="500"/>
                                        <p:tgtEl>
                                          <p:spTgt spid="69"/>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right)">
                                      <p:cBhvr>
                                        <p:cTn id="31" dur="500"/>
                                        <p:tgtEl>
                                          <p:spTgt spid="48"/>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4"/>
                                        </p:tgtEl>
                                        <p:attrNameLst>
                                          <p:attrName>style.visibility</p:attrName>
                                        </p:attrNameLst>
                                      </p:cBhvr>
                                      <p:to>
                                        <p:strVal val="visible"/>
                                      </p:to>
                                    </p:set>
                                    <p:animEffect transition="in" filter="fade">
                                      <p:cBhvr>
                                        <p:cTn id="40" dur="500"/>
                                        <p:tgtEl>
                                          <p:spTgt spid="94"/>
                                        </p:tgtEl>
                                      </p:cBhvr>
                                    </p:animEffect>
                                  </p:childTnLst>
                                </p:cTn>
                              </p:par>
                            </p:childTnLst>
                          </p:cTn>
                        </p:par>
                        <p:par>
                          <p:cTn id="41" fill="hold">
                            <p:stCondLst>
                              <p:cond delay="500"/>
                            </p:stCondLst>
                            <p:childTnLst>
                              <p:par>
                                <p:cTn id="42" presetID="8" presetClass="emph" presetSubtype="0" fill="hold" nodeType="afterEffect">
                                  <p:stCondLst>
                                    <p:cond delay="0"/>
                                  </p:stCondLst>
                                  <p:childTnLst>
                                    <p:animRot by="21600000">
                                      <p:cBhvr>
                                        <p:cTn id="43" dur="1000" fill="hold"/>
                                        <p:tgtEl>
                                          <p:spTgt spid="9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fade">
                                      <p:cBhvr>
                                        <p:cTn id="48" dur="500"/>
                                        <p:tgtEl>
                                          <p:spTgt spid="72"/>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par>
                          <p:cTn id="57" fill="hold">
                            <p:stCondLst>
                              <p:cond delay="1500"/>
                            </p:stCondLst>
                            <p:childTnLst>
                              <p:par>
                                <p:cTn id="58" presetID="22" presetClass="entr" presetSubtype="8" fill="hold"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left)">
                                      <p:cBhvr>
                                        <p:cTn id="60" dur="500"/>
                                        <p:tgtEl>
                                          <p:spTgt spid="82"/>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86"/>
                                        </p:tgtEl>
                                        <p:attrNameLst>
                                          <p:attrName>style.visibility</p:attrName>
                                        </p:attrNameLst>
                                      </p:cBhvr>
                                      <p:to>
                                        <p:strVal val="visible"/>
                                      </p:to>
                                    </p:set>
                                    <p:animEffect transition="in" filter="wipe(left)">
                                      <p:cBhvr>
                                        <p:cTn id="64" dur="500"/>
                                        <p:tgtEl>
                                          <p:spTgt spid="86"/>
                                        </p:tgtEl>
                                      </p:cBhvr>
                                    </p:animEffect>
                                  </p:childTnLst>
                                </p:cTn>
                              </p:par>
                            </p:childTnLst>
                          </p:cTn>
                        </p:par>
                        <p:par>
                          <p:cTn id="65" fill="hold">
                            <p:stCondLst>
                              <p:cond delay="2500"/>
                            </p:stCondLst>
                            <p:childTnLst>
                              <p:par>
                                <p:cTn id="66" presetID="22" presetClass="entr" presetSubtype="2"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wipe(right)">
                                      <p:cBhvr>
                                        <p:cTn id="68" dur="500"/>
                                        <p:tgtEl>
                                          <p:spTgt spid="9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500"/>
                                        <p:tgtEl>
                                          <p:spTgt spid="95"/>
                                        </p:tgtEl>
                                      </p:cBhvr>
                                    </p:animEffect>
                                  </p:childTnLst>
                                </p:cTn>
                              </p:par>
                            </p:childTnLst>
                          </p:cTn>
                        </p:par>
                        <p:par>
                          <p:cTn id="74" fill="hold">
                            <p:stCondLst>
                              <p:cond delay="500"/>
                            </p:stCondLst>
                            <p:childTnLst>
                              <p:par>
                                <p:cTn id="75" presetID="8" presetClass="emph" presetSubtype="0" fill="hold" nodeType="afterEffect">
                                  <p:stCondLst>
                                    <p:cond delay="0"/>
                                  </p:stCondLst>
                                  <p:childTnLst>
                                    <p:animRot by="21600000">
                                      <p:cBhvr>
                                        <p:cTn id="76" dur="1000" fill="hold"/>
                                        <p:tgtEl>
                                          <p:spTgt spid="95"/>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96"/>
                                        </p:tgtEl>
                                        <p:attrNameLst>
                                          <p:attrName>style.visibility</p:attrName>
                                        </p:attrNameLst>
                                      </p:cBhvr>
                                      <p:to>
                                        <p:strVal val="visible"/>
                                      </p:to>
                                    </p:set>
                                    <p:animEffect transition="in" filter="wipe(left)">
                                      <p:cBhvr>
                                        <p:cTn id="81" dur="500"/>
                                        <p:tgtEl>
                                          <p:spTgt spid="96"/>
                                        </p:tgtEl>
                                      </p:cBhvr>
                                    </p:animEffect>
                                  </p:childTnLst>
                                </p:cTn>
                              </p:par>
                            </p:childTnLst>
                          </p:cTn>
                        </p:par>
                        <p:par>
                          <p:cTn id="82" fill="hold">
                            <p:stCondLst>
                              <p:cond delay="500"/>
                            </p:stCondLst>
                            <p:childTnLst>
                              <p:par>
                                <p:cTn id="83" presetID="63" presetClass="path" presetSubtype="0" accel="50000" decel="50000" fill="hold" nodeType="afterEffect">
                                  <p:stCondLst>
                                    <p:cond delay="0"/>
                                  </p:stCondLst>
                                  <p:childTnLst>
                                    <p:animMotion origin="layout" path="M 2.77556E-17 -2.96296E-6 L 0.03906 -2.96296E-6 " pathEditMode="relative" rAng="0" ptsTypes="AA">
                                      <p:cBhvr>
                                        <p:cTn id="84" dur="1000" fill="hold"/>
                                        <p:tgtEl>
                                          <p:spTgt spid="48"/>
                                        </p:tgtEl>
                                        <p:attrNameLst>
                                          <p:attrName>ppt_x</p:attrName>
                                          <p:attrName>ppt_y</p:attrName>
                                        </p:attrNameLst>
                                      </p:cBhvr>
                                      <p:rCtr x="1953" y="0"/>
                                    </p:animMotion>
                                  </p:childTnLst>
                                </p:cTn>
                              </p:par>
                            </p:childTnLst>
                          </p:cTn>
                        </p:par>
                        <p:par>
                          <p:cTn id="85" fill="hold">
                            <p:stCondLst>
                              <p:cond delay="1500"/>
                            </p:stCondLst>
                            <p:childTnLst>
                              <p:par>
                                <p:cTn id="86" presetID="63" presetClass="path" presetSubtype="0" accel="50000" decel="50000" fill="hold" nodeType="afterEffect">
                                  <p:stCondLst>
                                    <p:cond delay="0"/>
                                  </p:stCondLst>
                                  <p:childTnLst>
                                    <p:animMotion origin="layout" path="M -2.70833E-6 -2.96296E-6 L 0.0543 -2.96296E-6 " pathEditMode="relative" rAng="0" ptsTypes="AA">
                                      <p:cBhvr>
                                        <p:cTn id="87" dur="1000" fill="hold"/>
                                        <p:tgtEl>
                                          <p:spTgt spid="69"/>
                                        </p:tgtEl>
                                        <p:attrNameLst>
                                          <p:attrName>ppt_x</p:attrName>
                                          <p:attrName>ppt_y</p:attrName>
                                        </p:attrNameLst>
                                      </p:cBhvr>
                                      <p:rCtr x="2708" y="0"/>
                                    </p:animMotion>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wipe(left)">
                                      <p:cBhvr>
                                        <p:cTn id="92" dur="500"/>
                                        <p:tgtEl>
                                          <p:spTgt spid="97"/>
                                        </p:tgtEl>
                                      </p:cBhvr>
                                    </p:animEffect>
                                  </p:childTnLst>
                                </p:cTn>
                              </p:par>
                            </p:childTnLst>
                          </p:cTn>
                        </p:par>
                        <p:par>
                          <p:cTn id="93" fill="hold">
                            <p:stCondLst>
                              <p:cond delay="500"/>
                            </p:stCondLst>
                            <p:childTnLst>
                              <p:par>
                                <p:cTn id="94" presetID="22" presetClass="entr" presetSubtype="4" fill="hold" grpId="0" nodeType="afterEffect">
                                  <p:stCondLst>
                                    <p:cond delay="0"/>
                                  </p:stCondLst>
                                  <p:childTnLst>
                                    <p:set>
                                      <p:cBhvr>
                                        <p:cTn id="95" dur="1" fill="hold">
                                          <p:stCondLst>
                                            <p:cond delay="0"/>
                                          </p:stCondLst>
                                        </p:cTn>
                                        <p:tgtEl>
                                          <p:spTgt spid="98"/>
                                        </p:tgtEl>
                                        <p:attrNameLst>
                                          <p:attrName>style.visibility</p:attrName>
                                        </p:attrNameLst>
                                      </p:cBhvr>
                                      <p:to>
                                        <p:strVal val="visible"/>
                                      </p:to>
                                    </p:set>
                                    <p:animEffect transition="in" filter="wipe(down)">
                                      <p:cBhvr>
                                        <p:cTn id="96"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16</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67" name="TextBox 66">
            <a:extLst>
              <a:ext uri="{FF2B5EF4-FFF2-40B4-BE49-F238E27FC236}">
                <a16:creationId xmlns:a16="http://schemas.microsoft.com/office/drawing/2014/main" id="{46436908-008A-4348-B5BA-8987F01F9273}"/>
              </a:ext>
            </a:extLst>
          </p:cNvPr>
          <p:cNvSpPr txBox="1"/>
          <p:nvPr/>
        </p:nvSpPr>
        <p:spPr>
          <a:xfrm>
            <a:off x="415683" y="1349985"/>
            <a:ext cx="9212097" cy="461665"/>
          </a:xfrm>
          <a:prstGeom prst="rect">
            <a:avLst/>
          </a:prstGeom>
          <a:noFill/>
        </p:spPr>
        <p:txBody>
          <a:bodyPr wrap="square" rtlCol="0">
            <a:spAutoFit/>
          </a:bodyPr>
          <a:lstStyle/>
          <a:p>
            <a:r>
              <a:rPr lang="en-US" altLang="zh-CN" sz="2400" b="1" dirty="0">
                <a:cs typeface="Segoe UI" panose="020B0502040204020203" pitchFamily="34" charset="0"/>
              </a:rPr>
              <a:t>Out-of-band feedback – </a:t>
            </a:r>
            <a:r>
              <a:rPr lang="en-US" altLang="zh-CN" sz="2400" dirty="0">
                <a:cs typeface="Segoe UI" panose="020B0502040204020203" pitchFamily="34" charset="0"/>
              </a:rPr>
              <a:t>Delaying ACKs to encode network conditions. </a:t>
            </a:r>
            <a:endParaRPr lang="zh-CN" altLang="en-US" sz="2400" dirty="0">
              <a:cs typeface="Segoe UI" panose="020B0502040204020203" pitchFamily="34" charset="0"/>
            </a:endParaRPr>
          </a:p>
        </p:txBody>
      </p:sp>
      <p:grpSp>
        <p:nvGrpSpPr>
          <p:cNvPr id="82" name="Group 81">
            <a:extLst>
              <a:ext uri="{FF2B5EF4-FFF2-40B4-BE49-F238E27FC236}">
                <a16:creationId xmlns:a16="http://schemas.microsoft.com/office/drawing/2014/main" id="{C32E53A4-DE26-4FED-A5EB-2117AD81ADBD}"/>
              </a:ext>
            </a:extLst>
          </p:cNvPr>
          <p:cNvGrpSpPr/>
          <p:nvPr/>
        </p:nvGrpSpPr>
        <p:grpSpPr>
          <a:xfrm>
            <a:off x="1476443" y="2648888"/>
            <a:ext cx="9395267" cy="2043280"/>
            <a:chOff x="1476443" y="2645464"/>
            <a:chExt cx="9395267" cy="2043280"/>
          </a:xfrm>
        </p:grpSpPr>
        <p:pic>
          <p:nvPicPr>
            <p:cNvPr id="83" name="Picture 82">
              <a:extLst>
                <a:ext uri="{FF2B5EF4-FFF2-40B4-BE49-F238E27FC236}">
                  <a16:creationId xmlns:a16="http://schemas.microsoft.com/office/drawing/2014/main" id="{9A2A902D-4250-4AB3-9E09-F25C47B261B1}"/>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9797286" y="3776609"/>
              <a:ext cx="711254" cy="542984"/>
            </a:xfrm>
            <a:prstGeom prst="rect">
              <a:avLst/>
            </a:prstGeom>
          </p:spPr>
        </p:pic>
        <p:pic>
          <p:nvPicPr>
            <p:cNvPr id="84" name="图片 4">
              <a:extLst>
                <a:ext uri="{FF2B5EF4-FFF2-40B4-BE49-F238E27FC236}">
                  <a16:creationId xmlns:a16="http://schemas.microsoft.com/office/drawing/2014/main" id="{64EAD95A-1F32-4FD5-925B-4F360654195E}"/>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605236" y="3771292"/>
              <a:ext cx="981725" cy="585620"/>
            </a:xfrm>
            <a:prstGeom prst="rect">
              <a:avLst/>
            </a:prstGeom>
          </p:spPr>
        </p:pic>
        <p:cxnSp>
          <p:nvCxnSpPr>
            <p:cNvPr id="85" name="直线箭头连接符 9">
              <a:extLst>
                <a:ext uri="{FF2B5EF4-FFF2-40B4-BE49-F238E27FC236}">
                  <a16:creationId xmlns:a16="http://schemas.microsoft.com/office/drawing/2014/main" id="{7207D64B-9162-43D4-8B3D-123A228357E6}"/>
                </a:ext>
              </a:extLst>
            </p:cNvPr>
            <p:cNvCxnSpPr>
              <a:cxnSpLocks/>
            </p:cNvCxnSpPr>
            <p:nvPr/>
          </p:nvCxnSpPr>
          <p:spPr>
            <a:xfrm>
              <a:off x="7064463" y="3922697"/>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86" name="直线箭头连接符 10">
              <a:extLst>
                <a:ext uri="{FF2B5EF4-FFF2-40B4-BE49-F238E27FC236}">
                  <a16:creationId xmlns:a16="http://schemas.microsoft.com/office/drawing/2014/main" id="{EA964610-4454-465B-B191-9F314FC4EDCA}"/>
                </a:ext>
              </a:extLst>
            </p:cNvPr>
            <p:cNvCxnSpPr>
              <a:cxnSpLocks/>
            </p:cNvCxnSpPr>
            <p:nvPr/>
          </p:nvCxnSpPr>
          <p:spPr>
            <a:xfrm flipH="1">
              <a:off x="6895722" y="4164886"/>
              <a:ext cx="2152170"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87" name="TextBox 86">
              <a:extLst>
                <a:ext uri="{FF2B5EF4-FFF2-40B4-BE49-F238E27FC236}">
                  <a16:creationId xmlns:a16="http://schemas.microsoft.com/office/drawing/2014/main" id="{0A931FC8-6801-4007-90B7-C3080DA2396C}"/>
                </a:ext>
              </a:extLst>
            </p:cNvPr>
            <p:cNvSpPr txBox="1"/>
            <p:nvPr/>
          </p:nvSpPr>
          <p:spPr>
            <a:xfrm>
              <a:off x="6710483" y="3510321"/>
              <a:ext cx="2769297"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Downlink wireless</a:t>
              </a:r>
              <a:endParaRPr lang="zh-CN" altLang="en-US" sz="2400" dirty="0">
                <a:cs typeface="Open Sans SemiCondensed SemiCon" pitchFamily="2" charset="0"/>
              </a:endParaRPr>
            </a:p>
          </p:txBody>
        </p:sp>
        <p:sp>
          <p:nvSpPr>
            <p:cNvPr id="88" name="TextBox 87">
              <a:extLst>
                <a:ext uri="{FF2B5EF4-FFF2-40B4-BE49-F238E27FC236}">
                  <a16:creationId xmlns:a16="http://schemas.microsoft.com/office/drawing/2014/main" id="{E6E7FCE8-624D-4F76-A6C6-F0D6423AF35D}"/>
                </a:ext>
              </a:extLst>
            </p:cNvPr>
            <p:cNvSpPr txBox="1"/>
            <p:nvPr/>
          </p:nvSpPr>
          <p:spPr>
            <a:xfrm>
              <a:off x="6935820" y="4225177"/>
              <a:ext cx="2324406" cy="381323"/>
            </a:xfrm>
            <a:prstGeom prst="rect">
              <a:avLst/>
            </a:prstGeom>
            <a:noFill/>
          </p:spPr>
          <p:txBody>
            <a:bodyPr wrap="square" rtlCol="0">
              <a:spAutoFit/>
            </a:bodyPr>
            <a:lstStyle/>
            <a:p>
              <a:pPr algn="ctr">
                <a:lnSpc>
                  <a:spcPct val="75000"/>
                </a:lnSpc>
              </a:pPr>
              <a:r>
                <a:rPr lang="en-US" altLang="zh-CN" sz="2400" dirty="0">
                  <a:ea typeface="Open Sans SemiCondensed SemiCon" pitchFamily="2" charset="0"/>
                  <a:cs typeface="Open Sans SemiCondensed SemiCon" pitchFamily="2" charset="0"/>
                </a:rPr>
                <a:t>Uplink wireless</a:t>
              </a:r>
              <a:endParaRPr lang="zh-CN" altLang="en-US" sz="2400" dirty="0">
                <a:cs typeface="Open Sans SemiCondensed SemiCon" pitchFamily="2" charset="0"/>
              </a:endParaRPr>
            </a:p>
          </p:txBody>
        </p:sp>
        <p:cxnSp>
          <p:nvCxnSpPr>
            <p:cNvPr id="89" name="直线箭头连接符 13">
              <a:extLst>
                <a:ext uri="{FF2B5EF4-FFF2-40B4-BE49-F238E27FC236}">
                  <a16:creationId xmlns:a16="http://schemas.microsoft.com/office/drawing/2014/main" id="{15553E95-F6CA-4AEC-A536-BA71FDD0698C}"/>
                </a:ext>
              </a:extLst>
            </p:cNvPr>
            <p:cNvCxnSpPr>
              <a:cxnSpLocks/>
            </p:cNvCxnSpPr>
            <p:nvPr/>
          </p:nvCxnSpPr>
          <p:spPr>
            <a:xfrm flipH="1" flipV="1">
              <a:off x="3102875" y="4187021"/>
              <a:ext cx="1555762" cy="965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90" name="TextBox 89">
              <a:extLst>
                <a:ext uri="{FF2B5EF4-FFF2-40B4-BE49-F238E27FC236}">
                  <a16:creationId xmlns:a16="http://schemas.microsoft.com/office/drawing/2014/main" id="{C66DD849-B4B9-40C5-8CE1-9BC0D245A271}"/>
                </a:ext>
              </a:extLst>
            </p:cNvPr>
            <p:cNvSpPr txBox="1"/>
            <p:nvPr/>
          </p:nvSpPr>
          <p:spPr>
            <a:xfrm>
              <a:off x="2991450" y="4227079"/>
              <a:ext cx="1871257"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Uplink WAN</a:t>
              </a:r>
              <a:endParaRPr lang="zh-CN" altLang="en-US" sz="2400" dirty="0">
                <a:cs typeface="Open Sans SemiCondensed SemiCon" pitchFamily="2" charset="0"/>
              </a:endParaRPr>
            </a:p>
          </p:txBody>
        </p:sp>
        <p:cxnSp>
          <p:nvCxnSpPr>
            <p:cNvPr id="91" name="直线箭头连接符 9">
              <a:extLst>
                <a:ext uri="{FF2B5EF4-FFF2-40B4-BE49-F238E27FC236}">
                  <a16:creationId xmlns:a16="http://schemas.microsoft.com/office/drawing/2014/main" id="{0C8DE57B-4BF6-41EF-B986-2168E3DB9C8A}"/>
                </a:ext>
              </a:extLst>
            </p:cNvPr>
            <p:cNvCxnSpPr>
              <a:cxnSpLocks/>
            </p:cNvCxnSpPr>
            <p:nvPr/>
          </p:nvCxnSpPr>
          <p:spPr>
            <a:xfrm>
              <a:off x="3222762" y="4020623"/>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92" name="Rectangle 91">
              <a:extLst>
                <a:ext uri="{FF2B5EF4-FFF2-40B4-BE49-F238E27FC236}">
                  <a16:creationId xmlns:a16="http://schemas.microsoft.com/office/drawing/2014/main" id="{45F355AF-07AC-4009-99C3-06CCC5AE3210}"/>
                </a:ext>
              </a:extLst>
            </p:cNvPr>
            <p:cNvSpPr/>
            <p:nvPr/>
          </p:nvSpPr>
          <p:spPr>
            <a:xfrm>
              <a:off x="1476443" y="2645464"/>
              <a:ext cx="1239310"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93" name="Rectangle 92">
              <a:extLst>
                <a:ext uri="{FF2B5EF4-FFF2-40B4-BE49-F238E27FC236}">
                  <a16:creationId xmlns:a16="http://schemas.microsoft.com/office/drawing/2014/main" id="{907F090C-D1D6-44CA-B00C-C244FB73121C}"/>
                </a:ext>
              </a:extLst>
            </p:cNvPr>
            <p:cNvSpPr/>
            <p:nvPr/>
          </p:nvSpPr>
          <p:spPr>
            <a:xfrm>
              <a:off x="9434116" y="2645464"/>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94" name="Rectangle 93">
              <a:extLst>
                <a:ext uri="{FF2B5EF4-FFF2-40B4-BE49-F238E27FC236}">
                  <a16:creationId xmlns:a16="http://schemas.microsoft.com/office/drawing/2014/main" id="{05780F78-4F13-45C8-88FD-577D8CD9CCA6}"/>
                </a:ext>
              </a:extLst>
            </p:cNvPr>
            <p:cNvSpPr/>
            <p:nvPr/>
          </p:nvSpPr>
          <p:spPr>
            <a:xfrm>
              <a:off x="4870803" y="2645464"/>
              <a:ext cx="2088973"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ea typeface="Open Sans SemiCondensed SemiCon" pitchFamily="2" charset="0"/>
                  <a:cs typeface="Open Sans SemiCondensed SemiCon" pitchFamily="2" charset="0"/>
                </a:rPr>
                <a:t>access point</a:t>
              </a:r>
            </a:p>
          </p:txBody>
        </p:sp>
        <p:sp>
          <p:nvSpPr>
            <p:cNvPr id="95" name="TextBox 94">
              <a:extLst>
                <a:ext uri="{FF2B5EF4-FFF2-40B4-BE49-F238E27FC236}">
                  <a16:creationId xmlns:a16="http://schemas.microsoft.com/office/drawing/2014/main" id="{3243DD3D-A581-487A-A143-E898226C2923}"/>
                </a:ext>
              </a:extLst>
            </p:cNvPr>
            <p:cNvSpPr txBox="1"/>
            <p:nvPr/>
          </p:nvSpPr>
          <p:spPr>
            <a:xfrm>
              <a:off x="2849755" y="3493477"/>
              <a:ext cx="2268582" cy="461665"/>
            </a:xfrm>
            <a:prstGeom prst="rect">
              <a:avLst/>
            </a:prstGeom>
            <a:noFill/>
          </p:spPr>
          <p:txBody>
            <a:bodyPr wrap="square" rtlCol="0">
              <a:spAutoFit/>
            </a:bodyPr>
            <a:lstStyle/>
            <a:p>
              <a:pPr algn="ctr"/>
              <a:r>
                <a:rPr lang="en-US" altLang="zh-CN" sz="2400" dirty="0">
                  <a:ea typeface="Open Sans SemiCondensed SemiCon" pitchFamily="2" charset="0"/>
                  <a:cs typeface="Open Sans SemiCondensed SemiCon" pitchFamily="2" charset="0"/>
                </a:rPr>
                <a:t>Downlink WAN</a:t>
              </a:r>
              <a:endParaRPr lang="zh-CN" altLang="en-US" sz="2400" dirty="0">
                <a:cs typeface="Open Sans SemiCondensed SemiCon" pitchFamily="2" charset="0"/>
              </a:endParaRPr>
            </a:p>
          </p:txBody>
        </p:sp>
        <p:pic>
          <p:nvPicPr>
            <p:cNvPr id="96" name="Picture 95">
              <a:extLst>
                <a:ext uri="{FF2B5EF4-FFF2-40B4-BE49-F238E27FC236}">
                  <a16:creationId xmlns:a16="http://schemas.microsoft.com/office/drawing/2014/main" id="{196EE0E3-0C44-4FFC-954D-0A22DB8E89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7603" y="3510321"/>
              <a:ext cx="955375" cy="955375"/>
            </a:xfrm>
            <a:prstGeom prst="rect">
              <a:avLst/>
            </a:prstGeom>
          </p:spPr>
        </p:pic>
      </p:grpSp>
      <p:sp>
        <p:nvSpPr>
          <p:cNvPr id="97" name="矩形 17">
            <a:extLst>
              <a:ext uri="{FF2B5EF4-FFF2-40B4-BE49-F238E27FC236}">
                <a16:creationId xmlns:a16="http://schemas.microsoft.com/office/drawing/2014/main" id="{A6A0CA20-F2F4-41C9-9F01-C78EEA538D1F}"/>
              </a:ext>
            </a:extLst>
          </p:cNvPr>
          <p:cNvSpPr/>
          <p:nvPr/>
        </p:nvSpPr>
        <p:spPr>
          <a:xfrm>
            <a:off x="2751625" y="3864414"/>
            <a:ext cx="213514" cy="254035"/>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99" name="矩形 17">
            <a:extLst>
              <a:ext uri="{FF2B5EF4-FFF2-40B4-BE49-F238E27FC236}">
                <a16:creationId xmlns:a16="http://schemas.microsoft.com/office/drawing/2014/main" id="{B3D80AB4-D59A-4AED-B3C2-AC3325CFEF29}"/>
              </a:ext>
            </a:extLst>
          </p:cNvPr>
          <p:cNvSpPr/>
          <p:nvPr/>
        </p:nvSpPr>
        <p:spPr>
          <a:xfrm>
            <a:off x="9478195" y="3991431"/>
            <a:ext cx="213514" cy="254035"/>
          </a:xfrm>
          <a:prstGeom prst="rect">
            <a:avLst/>
          </a:prstGeom>
          <a:solidFill>
            <a:srgbClr val="0F9D5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02" name="矩形 17">
            <a:extLst>
              <a:ext uri="{FF2B5EF4-FFF2-40B4-BE49-F238E27FC236}">
                <a16:creationId xmlns:a16="http://schemas.microsoft.com/office/drawing/2014/main" id="{70597083-130B-4342-9165-5D24656BCF07}"/>
              </a:ext>
            </a:extLst>
          </p:cNvPr>
          <p:cNvSpPr/>
          <p:nvPr/>
        </p:nvSpPr>
        <p:spPr>
          <a:xfrm>
            <a:off x="9801287" y="3991431"/>
            <a:ext cx="213514" cy="254035"/>
          </a:xfrm>
          <a:prstGeom prst="rect">
            <a:avLst/>
          </a:prstGeom>
          <a:solidFill>
            <a:srgbClr val="0F9D5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77" name="Freeform: Shape 176">
            <a:extLst>
              <a:ext uri="{FF2B5EF4-FFF2-40B4-BE49-F238E27FC236}">
                <a16:creationId xmlns:a16="http://schemas.microsoft.com/office/drawing/2014/main" id="{B36F5A63-319E-4392-BDC4-B3C4DFF0D274}"/>
              </a:ext>
            </a:extLst>
          </p:cNvPr>
          <p:cNvSpPr/>
          <p:nvPr/>
        </p:nvSpPr>
        <p:spPr>
          <a:xfrm flipV="1">
            <a:off x="2751625" y="3929072"/>
            <a:ext cx="6301888" cy="755188"/>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5522"/>
              <a:gd name="connsiteY0" fmla="*/ 592487 h 592487"/>
              <a:gd name="connsiteX1" fmla="*/ 4415425 w 4415522"/>
              <a:gd name="connsiteY1" fmla="*/ 360756 h 592487"/>
              <a:gd name="connsiteX2" fmla="*/ 2292263 w 4415522"/>
              <a:gd name="connsiteY2" fmla="*/ 16290 h 592487"/>
              <a:gd name="connsiteX3" fmla="*/ 0 w 4415522"/>
              <a:gd name="connsiteY3" fmla="*/ 316914 h 592487"/>
              <a:gd name="connsiteX0" fmla="*/ 2736937 w 4419464"/>
              <a:gd name="connsiteY0" fmla="*/ 701532 h 701532"/>
              <a:gd name="connsiteX1" fmla="*/ 4415425 w 4419464"/>
              <a:gd name="connsiteY1" fmla="*/ 469801 h 701532"/>
              <a:gd name="connsiteX2" fmla="*/ 2292263 w 4419464"/>
              <a:gd name="connsiteY2" fmla="*/ 988 h 701532"/>
              <a:gd name="connsiteX3" fmla="*/ 0 w 4419464"/>
              <a:gd name="connsiteY3" fmla="*/ 425959 h 701532"/>
              <a:gd name="connsiteX0" fmla="*/ 2736937 w 4419464"/>
              <a:gd name="connsiteY0" fmla="*/ 758375 h 758375"/>
              <a:gd name="connsiteX1" fmla="*/ 4415425 w 4419464"/>
              <a:gd name="connsiteY1" fmla="*/ 526644 h 758375"/>
              <a:gd name="connsiteX2" fmla="*/ 2292263 w 4419464"/>
              <a:gd name="connsiteY2" fmla="*/ 440 h 758375"/>
              <a:gd name="connsiteX3" fmla="*/ 0 w 4419464"/>
              <a:gd name="connsiteY3" fmla="*/ 482802 h 758375"/>
            </a:gdLst>
            <a:ahLst/>
            <a:cxnLst>
              <a:cxn ang="0">
                <a:pos x="connsiteX0" y="connsiteY0"/>
              </a:cxn>
              <a:cxn ang="0">
                <a:pos x="connsiteX1" y="connsiteY1"/>
              </a:cxn>
              <a:cxn ang="0">
                <a:pos x="connsiteX2" y="connsiteY2"/>
              </a:cxn>
              <a:cxn ang="0">
                <a:pos x="connsiteX3" y="connsiteY3"/>
              </a:cxn>
            </a:cxnLst>
            <a:rect l="l" t="t" r="r" b="b"/>
            <a:pathLst>
              <a:path w="4419464" h="758375">
                <a:moveTo>
                  <a:pt x="2736937" y="758375"/>
                </a:moveTo>
                <a:cubicBezTo>
                  <a:pt x="3529208" y="730713"/>
                  <a:pt x="4489537" y="652966"/>
                  <a:pt x="4415425" y="526644"/>
                </a:cubicBezTo>
                <a:cubicBezTo>
                  <a:pt x="4341313" y="400322"/>
                  <a:pt x="3028167" y="7747"/>
                  <a:pt x="2292263" y="440"/>
                </a:cubicBezTo>
                <a:cubicBezTo>
                  <a:pt x="1556359" y="-6867"/>
                  <a:pt x="451982" y="73619"/>
                  <a:pt x="0" y="482802"/>
                </a:cubicBezTo>
              </a:path>
            </a:pathLst>
          </a:custGeom>
          <a:noFill/>
          <a:ln w="19050">
            <a:solidFill>
              <a:srgbClr val="4285F4"/>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Freeform: Shape 177">
            <a:extLst>
              <a:ext uri="{FF2B5EF4-FFF2-40B4-BE49-F238E27FC236}">
                <a16:creationId xmlns:a16="http://schemas.microsoft.com/office/drawing/2014/main" id="{AFD1DC4C-B504-47D1-9AE1-50136DD8822E}"/>
              </a:ext>
            </a:extLst>
          </p:cNvPr>
          <p:cNvSpPr/>
          <p:nvPr/>
        </p:nvSpPr>
        <p:spPr>
          <a:xfrm flipV="1">
            <a:off x="2751623" y="4175954"/>
            <a:ext cx="2685980" cy="243308"/>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9464"/>
              <a:gd name="connsiteY0" fmla="*/ 576596 h 576596"/>
              <a:gd name="connsiteX1" fmla="*/ 4415425 w 4419464"/>
              <a:gd name="connsiteY1" fmla="*/ 344865 h 576596"/>
              <a:gd name="connsiteX2" fmla="*/ 2292263 w 4419464"/>
              <a:gd name="connsiteY2" fmla="*/ 399 h 576596"/>
              <a:gd name="connsiteX3" fmla="*/ 0 w 4419464"/>
              <a:gd name="connsiteY3" fmla="*/ 301023 h 576596"/>
              <a:gd name="connsiteX0" fmla="*/ 2736937 w 2736937"/>
              <a:gd name="connsiteY0" fmla="*/ 576596 h 576596"/>
              <a:gd name="connsiteX1" fmla="*/ 2292263 w 2736937"/>
              <a:gd name="connsiteY1" fmla="*/ 399 h 576596"/>
              <a:gd name="connsiteX2" fmla="*/ 0 w 2736937"/>
              <a:gd name="connsiteY2" fmla="*/ 301023 h 576596"/>
              <a:gd name="connsiteX0" fmla="*/ 2736937 w 2736937"/>
              <a:gd name="connsiteY0" fmla="*/ 275573 h 275573"/>
              <a:gd name="connsiteX1" fmla="*/ 0 w 2736937"/>
              <a:gd name="connsiteY1" fmla="*/ 0 h 275573"/>
              <a:gd name="connsiteX0" fmla="*/ 1841326 w 1841326"/>
              <a:gd name="connsiteY0" fmla="*/ 6264 h 6264"/>
              <a:gd name="connsiteX1" fmla="*/ 0 w 1841326"/>
              <a:gd name="connsiteY1" fmla="*/ 0 h 6264"/>
              <a:gd name="connsiteX0" fmla="*/ 9728 w 9728"/>
              <a:gd name="connsiteY0" fmla="*/ 10000 h 10000"/>
              <a:gd name="connsiteX1" fmla="*/ 0 w 9728"/>
              <a:gd name="connsiteY1" fmla="*/ 0 h 10000"/>
              <a:gd name="connsiteX0" fmla="*/ 10000 w 10000"/>
              <a:gd name="connsiteY0" fmla="*/ 292189 h 292189"/>
              <a:gd name="connsiteX1" fmla="*/ 0 w 10000"/>
              <a:gd name="connsiteY1" fmla="*/ 282189 h 292189"/>
              <a:gd name="connsiteX0" fmla="*/ 10000 w 10000"/>
              <a:gd name="connsiteY0" fmla="*/ 292189 h 292189"/>
              <a:gd name="connsiteX1" fmla="*/ 0 w 10000"/>
              <a:gd name="connsiteY1" fmla="*/ 282189 h 292189"/>
              <a:gd name="connsiteX0" fmla="*/ 10000 w 10000"/>
              <a:gd name="connsiteY0" fmla="*/ 451913 h 451913"/>
              <a:gd name="connsiteX1" fmla="*/ 0 w 10000"/>
              <a:gd name="connsiteY1" fmla="*/ 441913 h 451913"/>
              <a:gd name="connsiteX0" fmla="*/ 9091 w 9091"/>
              <a:gd name="connsiteY0" fmla="*/ 481219 h 481219"/>
              <a:gd name="connsiteX1" fmla="*/ 0 w 9091"/>
              <a:gd name="connsiteY1" fmla="*/ 411229 h 481219"/>
              <a:gd name="connsiteX0" fmla="*/ 10000 w 10000"/>
              <a:gd name="connsiteY0" fmla="*/ 9156 h 9156"/>
              <a:gd name="connsiteX1" fmla="*/ 0 w 10000"/>
              <a:gd name="connsiteY1" fmla="*/ 7702 h 9156"/>
            </a:gdLst>
            <a:ahLst/>
            <a:cxnLst>
              <a:cxn ang="0">
                <a:pos x="connsiteX0" y="connsiteY0"/>
              </a:cxn>
              <a:cxn ang="0">
                <a:pos x="connsiteX1" y="connsiteY1"/>
              </a:cxn>
            </a:cxnLst>
            <a:rect l="l" t="t" r="r" b="b"/>
            <a:pathLst>
              <a:path w="10000" h="9156">
                <a:moveTo>
                  <a:pt x="10000" y="9156"/>
                </a:moveTo>
                <a:cubicBezTo>
                  <a:pt x="6372" y="-4419"/>
                  <a:pt x="3127" y="-1164"/>
                  <a:pt x="0" y="7702"/>
                </a:cubicBezTo>
              </a:path>
            </a:pathLst>
          </a:custGeom>
          <a:noFill/>
          <a:ln w="19050">
            <a:solidFill>
              <a:srgbClr val="0F9D58"/>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064603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42" presetClass="path" presetSubtype="0" accel="50000" decel="50000" fill="hold" grpId="2" nodeType="withEffect">
                                  <p:stCondLst>
                                    <p:cond delay="0"/>
                                  </p:stCondLst>
                                  <p:childTnLst>
                                    <p:animMotion origin="layout" path="M -0.00065 -0.00023 L 0.21159 -0.00046 " pathEditMode="relative" rAng="0" ptsTypes="AA">
                                      <p:cBhvr>
                                        <p:cTn id="8" dur="1000" fill="hold"/>
                                        <p:tgtEl>
                                          <p:spTgt spid="97"/>
                                        </p:tgtEl>
                                        <p:attrNameLst>
                                          <p:attrName>ppt_x</p:attrName>
                                          <p:attrName>ppt_y</p:attrName>
                                        </p:attrNameLst>
                                      </p:cBhvr>
                                      <p:rCtr x="10612" y="-23"/>
                                    </p:animMotion>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3" nodeType="clickEffect">
                                  <p:stCondLst>
                                    <p:cond delay="0"/>
                                  </p:stCondLst>
                                  <p:childTnLst>
                                    <p:animMotion origin="layout" path="M 0.21329 0.00278 L 0.55235 -0.00555 L 0.55235 0.02223 L -0.0039 0.02917 " pathEditMode="relative" ptsTypes="AAAA">
                                      <p:cBhvr>
                                        <p:cTn id="12" dur="2000" fill="hold"/>
                                        <p:tgtEl>
                                          <p:spTgt spid="97"/>
                                        </p:tgtEl>
                                        <p:attrNameLst>
                                          <p:attrName>ppt_x</p:attrName>
                                          <p:attrName>ppt_y</p:attrName>
                                        </p:attrNameLst>
                                      </p:cBhvr>
                                    </p:animMotion>
                                  </p:childTnLst>
                                </p:cTn>
                              </p:par>
                            </p:childTnLst>
                          </p:cTn>
                        </p:par>
                        <p:par>
                          <p:cTn id="13" fill="hold">
                            <p:stCondLst>
                              <p:cond delay="2000"/>
                            </p:stCondLst>
                            <p:childTnLst>
                              <p:par>
                                <p:cTn id="14" presetID="22" presetClass="entr" presetSubtype="2" fill="hold" grpId="0" nodeType="afterEffect">
                                  <p:stCondLst>
                                    <p:cond delay="0"/>
                                  </p:stCondLst>
                                  <p:childTnLst>
                                    <p:set>
                                      <p:cBhvr>
                                        <p:cTn id="15" dur="1" fill="hold">
                                          <p:stCondLst>
                                            <p:cond delay="0"/>
                                          </p:stCondLst>
                                        </p:cTn>
                                        <p:tgtEl>
                                          <p:spTgt spid="177"/>
                                        </p:tgtEl>
                                        <p:attrNameLst>
                                          <p:attrName>style.visibility</p:attrName>
                                        </p:attrNameLst>
                                      </p:cBhvr>
                                      <p:to>
                                        <p:strVal val="visible"/>
                                      </p:to>
                                    </p:set>
                                    <p:animEffect transition="in" filter="wipe(right)">
                                      <p:cBhvr>
                                        <p:cTn id="16" dur="500"/>
                                        <p:tgtEl>
                                          <p:spTgt spid="177"/>
                                        </p:tgtEl>
                                      </p:cBhvr>
                                    </p:animEffect>
                                  </p:childTnLst>
                                </p:cTn>
                              </p:par>
                            </p:childTnLst>
                          </p:cTn>
                        </p:par>
                      </p:childTnLst>
                    </p:cTn>
                  </p:par>
                  <p:par>
                    <p:cTn id="17" fill="hold">
                      <p:stCondLst>
                        <p:cond delay="indefinite"/>
                      </p:stCondLst>
                      <p:childTnLst>
                        <p:par>
                          <p:cTn id="18" fill="hold">
                            <p:stCondLst>
                              <p:cond delay="0"/>
                            </p:stCondLst>
                            <p:childTnLst>
                              <p:par>
                                <p:cTn id="19" presetID="63" presetClass="path" presetSubtype="0" accel="50000" decel="50000" fill="hold" grpId="4" nodeType="clickEffect">
                                  <p:stCondLst>
                                    <p:cond delay="0"/>
                                  </p:stCondLst>
                                  <p:childTnLst>
                                    <p:animMotion origin="layout" path="M 0 0 L 0.25 0 E" pathEditMode="relative" ptsTypes="">
                                      <p:cBhvr>
                                        <p:cTn id="20" dur="1000" fill="hold"/>
                                        <p:tgtEl>
                                          <p:spTgt spid="97"/>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4" nodeType="click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2" nodeType="afterEffect">
                                  <p:stCondLst>
                                    <p:cond delay="0"/>
                                  </p:stCondLst>
                                  <p:childTnLst>
                                    <p:set>
                                      <p:cBhvr>
                                        <p:cTn id="27" dur="1" fill="hold">
                                          <p:stCondLst>
                                            <p:cond delay="0"/>
                                          </p:stCondLst>
                                        </p:cTn>
                                        <p:tgtEl>
                                          <p:spTgt spid="102"/>
                                        </p:tgtEl>
                                        <p:attrNameLst>
                                          <p:attrName>style.visibility</p:attrName>
                                        </p:attrNameLst>
                                      </p:cBhvr>
                                      <p:to>
                                        <p:strVal val="visible"/>
                                      </p:to>
                                    </p:set>
                                  </p:childTnLst>
                                </p:cTn>
                              </p:par>
                            </p:childTnLst>
                          </p:cTn>
                        </p:par>
                        <p:par>
                          <p:cTn id="28" fill="hold">
                            <p:stCondLst>
                              <p:cond delay="0"/>
                            </p:stCondLst>
                            <p:childTnLst>
                              <p:par>
                                <p:cTn id="29" presetID="42" presetClass="path" presetSubtype="0" accel="50000" decel="50000" fill="hold" grpId="2" nodeType="afterEffect">
                                  <p:stCondLst>
                                    <p:cond delay="0"/>
                                  </p:stCondLst>
                                  <p:childTnLst>
                                    <p:animMotion origin="layout" path="M -0.00065 -0.00023 L -0.29479 0.01065 " pathEditMode="relative" rAng="0" ptsTypes="AA">
                                      <p:cBhvr>
                                        <p:cTn id="30" dur="1000" fill="hold"/>
                                        <p:tgtEl>
                                          <p:spTgt spid="99"/>
                                        </p:tgtEl>
                                        <p:attrNameLst>
                                          <p:attrName>ppt_x</p:attrName>
                                          <p:attrName>ppt_y</p:attrName>
                                        </p:attrNameLst>
                                      </p:cBhvr>
                                      <p:rCtr x="-14714" y="532"/>
                                    </p:animMotion>
                                  </p:childTnLst>
                                </p:cTn>
                              </p:par>
                              <p:par>
                                <p:cTn id="31" presetID="42" presetClass="path" presetSubtype="0" accel="50000" decel="50000" fill="hold" grpId="0" nodeType="withEffect">
                                  <p:stCondLst>
                                    <p:cond delay="0"/>
                                  </p:stCondLst>
                                  <p:childTnLst>
                                    <p:animMotion origin="layout" path="M -0.00065 -0.00023 L -0.29479 0.01065 " pathEditMode="relative" rAng="0" ptsTypes="AA">
                                      <p:cBhvr>
                                        <p:cTn id="32" dur="1000" fill="hold"/>
                                        <p:tgtEl>
                                          <p:spTgt spid="102"/>
                                        </p:tgtEl>
                                        <p:attrNameLst>
                                          <p:attrName>ppt_x</p:attrName>
                                          <p:attrName>ppt_y</p:attrName>
                                        </p:attrNameLst>
                                      </p:cBhvr>
                                      <p:rCtr x="-14714" y="532"/>
                                    </p:animMotion>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grpId="3" nodeType="clickEffect">
                                  <p:stCondLst>
                                    <p:cond delay="0"/>
                                  </p:stCondLst>
                                  <p:childTnLst>
                                    <p:animMotion origin="layout" path="M -0.29479 0.01065 L -0.52188 0.01065 " pathEditMode="relative" rAng="0" ptsTypes="AA">
                                      <p:cBhvr>
                                        <p:cTn id="36" dur="1000" fill="hold"/>
                                        <p:tgtEl>
                                          <p:spTgt spid="99"/>
                                        </p:tgtEl>
                                        <p:attrNameLst>
                                          <p:attrName>ppt_x</p:attrName>
                                          <p:attrName>ppt_y</p:attrName>
                                        </p:attrNameLst>
                                      </p:cBhvr>
                                      <p:rCtr x="-11354" y="0"/>
                                    </p:animMotion>
                                  </p:childTnLst>
                                </p:cTn>
                              </p:par>
                            </p:childTnLst>
                          </p:cTn>
                        </p:par>
                        <p:par>
                          <p:cTn id="37" fill="hold">
                            <p:stCondLst>
                              <p:cond delay="1000"/>
                            </p:stCondLst>
                            <p:childTnLst>
                              <p:par>
                                <p:cTn id="38" presetID="35" presetClass="path" presetSubtype="0" accel="50000" decel="50000" fill="hold" grpId="1" nodeType="afterEffect">
                                  <p:stCondLst>
                                    <p:cond delay="0"/>
                                  </p:stCondLst>
                                  <p:childTnLst>
                                    <p:animMotion origin="layout" path="M -0.29479 0.01065 L -0.52187 0.01065 " pathEditMode="relative" rAng="0" ptsTypes="AA">
                                      <p:cBhvr>
                                        <p:cTn id="39" dur="1000" fill="hold"/>
                                        <p:tgtEl>
                                          <p:spTgt spid="102"/>
                                        </p:tgtEl>
                                        <p:attrNameLst>
                                          <p:attrName>ppt_x</p:attrName>
                                          <p:attrName>ppt_y</p:attrName>
                                        </p:attrNameLst>
                                      </p:cBhvr>
                                      <p:rCtr x="-11354" y="0"/>
                                    </p:animMotion>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right)">
                                      <p:cBhvr>
                                        <p:cTn id="43"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2" animBg="1"/>
      <p:bldP spid="97" grpId="3" animBg="1"/>
      <p:bldP spid="97" grpId="4" animBg="1"/>
      <p:bldP spid="99" grpId="2" animBg="1"/>
      <p:bldP spid="99" grpId="3" animBg="1"/>
      <p:bldP spid="99" grpId="4" animBg="1"/>
      <p:bldP spid="102" grpId="0" animBg="1"/>
      <p:bldP spid="102" grpId="1" animBg="1"/>
      <p:bldP spid="102" grpId="2" animBg="1"/>
      <p:bldP spid="177" grpId="0" animBg="1"/>
      <p:bldP spid="17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17</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82" name="TextBox 81">
            <a:extLst>
              <a:ext uri="{FF2B5EF4-FFF2-40B4-BE49-F238E27FC236}">
                <a16:creationId xmlns:a16="http://schemas.microsoft.com/office/drawing/2014/main" id="{BE3995E7-F59B-4703-AB01-4FA15A799A7A}"/>
              </a:ext>
            </a:extLst>
          </p:cNvPr>
          <p:cNvSpPr txBox="1"/>
          <p:nvPr/>
        </p:nvSpPr>
        <p:spPr>
          <a:xfrm>
            <a:off x="420624" y="1353312"/>
            <a:ext cx="11229140" cy="461665"/>
          </a:xfrm>
          <a:prstGeom prst="rect">
            <a:avLst/>
          </a:prstGeom>
          <a:noFill/>
        </p:spPr>
        <p:txBody>
          <a:bodyPr wrap="square" rtlCol="0">
            <a:spAutoFit/>
          </a:bodyPr>
          <a:lstStyle/>
          <a:p>
            <a:r>
              <a:rPr lang="en-US" altLang="zh-CN" sz="2400" b="1" dirty="0">
                <a:cs typeface="Segoe UI" panose="020B0502040204020203" pitchFamily="34" charset="0"/>
              </a:rPr>
              <a:t>In-band feedback –</a:t>
            </a:r>
            <a:r>
              <a:rPr lang="en-US" altLang="zh-CN" sz="2400" dirty="0">
                <a:cs typeface="Segoe UI" panose="020B0502040204020203" pitchFamily="34" charset="0"/>
              </a:rPr>
              <a:t> Updating payloads in the network condition feedback messages.</a:t>
            </a:r>
            <a:endParaRPr lang="zh-CN" altLang="en-US" sz="2400" dirty="0">
              <a:cs typeface="Segoe UI" panose="020B0502040204020203" pitchFamily="34" charset="0"/>
            </a:endParaRPr>
          </a:p>
        </p:txBody>
      </p:sp>
      <p:sp>
        <p:nvSpPr>
          <p:cNvPr id="83" name="Rectangle 82">
            <a:extLst>
              <a:ext uri="{FF2B5EF4-FFF2-40B4-BE49-F238E27FC236}">
                <a16:creationId xmlns:a16="http://schemas.microsoft.com/office/drawing/2014/main" id="{E6E6ADD5-70EA-4740-BDA7-E59E9AD61B96}"/>
              </a:ext>
            </a:extLst>
          </p:cNvPr>
          <p:cNvSpPr/>
          <p:nvPr/>
        </p:nvSpPr>
        <p:spPr>
          <a:xfrm>
            <a:off x="5392118"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endParaRPr lang="zh-CN" altLang="en-US" dirty="0">
              <a:cs typeface="Segoe UI" panose="020B0502040204020203" pitchFamily="34" charset="0"/>
            </a:endParaRPr>
          </a:p>
        </p:txBody>
      </p:sp>
      <p:sp>
        <p:nvSpPr>
          <p:cNvPr id="84" name="Rectangle 83">
            <a:extLst>
              <a:ext uri="{FF2B5EF4-FFF2-40B4-BE49-F238E27FC236}">
                <a16:creationId xmlns:a16="http://schemas.microsoft.com/office/drawing/2014/main" id="{29FD29AD-F041-41B7-A269-A799D276D4ED}"/>
              </a:ext>
            </a:extLst>
          </p:cNvPr>
          <p:cNvSpPr/>
          <p:nvPr/>
        </p:nvSpPr>
        <p:spPr>
          <a:xfrm>
            <a:off x="6785997"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endParaRPr lang="zh-CN" altLang="en-US" dirty="0">
              <a:cs typeface="Segoe UI" panose="020B0502040204020203" pitchFamily="34" charset="0"/>
            </a:endParaRPr>
          </a:p>
        </p:txBody>
      </p:sp>
      <p:sp>
        <p:nvSpPr>
          <p:cNvPr id="85" name="Rectangle 84">
            <a:extLst>
              <a:ext uri="{FF2B5EF4-FFF2-40B4-BE49-F238E27FC236}">
                <a16:creationId xmlns:a16="http://schemas.microsoft.com/office/drawing/2014/main" id="{674C14BC-50AD-4B1E-AE76-1ACED9D550ED}"/>
              </a:ext>
            </a:extLst>
          </p:cNvPr>
          <p:cNvSpPr/>
          <p:nvPr/>
        </p:nvSpPr>
        <p:spPr>
          <a:xfrm>
            <a:off x="8179876"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endParaRPr lang="zh-CN" altLang="en-US" dirty="0">
              <a:cs typeface="Segoe UI" panose="020B0502040204020203" pitchFamily="34" charset="0"/>
            </a:endParaRPr>
          </a:p>
        </p:txBody>
      </p:sp>
      <p:sp>
        <p:nvSpPr>
          <p:cNvPr id="86" name="Rectangle 85">
            <a:extLst>
              <a:ext uri="{FF2B5EF4-FFF2-40B4-BE49-F238E27FC236}">
                <a16:creationId xmlns:a16="http://schemas.microsoft.com/office/drawing/2014/main" id="{B52079B9-F47A-4A2B-8AE4-A6E6C94D579C}"/>
              </a:ext>
            </a:extLst>
          </p:cNvPr>
          <p:cNvSpPr/>
          <p:nvPr/>
        </p:nvSpPr>
        <p:spPr>
          <a:xfrm>
            <a:off x="9573755"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endParaRPr lang="zh-CN" altLang="en-US" dirty="0">
              <a:cs typeface="Segoe UI" panose="020B0502040204020203" pitchFamily="34" charset="0"/>
            </a:endParaRPr>
          </a:p>
        </p:txBody>
      </p:sp>
      <p:sp>
        <p:nvSpPr>
          <p:cNvPr id="87" name="TextBox 86">
            <a:extLst>
              <a:ext uri="{FF2B5EF4-FFF2-40B4-BE49-F238E27FC236}">
                <a16:creationId xmlns:a16="http://schemas.microsoft.com/office/drawing/2014/main" id="{BA2B0108-2C55-4D54-93E2-0FD8B3E80ADD}"/>
              </a:ext>
            </a:extLst>
          </p:cNvPr>
          <p:cNvSpPr txBox="1"/>
          <p:nvPr/>
        </p:nvSpPr>
        <p:spPr>
          <a:xfrm>
            <a:off x="1612469" y="3908759"/>
            <a:ext cx="8447867" cy="461665"/>
          </a:xfrm>
          <a:prstGeom prst="rect">
            <a:avLst/>
          </a:prstGeom>
          <a:noFill/>
        </p:spPr>
        <p:txBody>
          <a:bodyPr wrap="square" rtlCol="0">
            <a:spAutoFit/>
          </a:bodyPr>
          <a:lstStyle/>
          <a:p>
            <a:pPr algn="ctr"/>
            <a:r>
              <a:rPr lang="en-US" altLang="zh-CN" sz="2400" i="1" dirty="0">
                <a:cs typeface="Segoe UI" panose="020B0502040204020203" pitchFamily="34" charset="0"/>
              </a:rPr>
              <a:t>Transport-wide Congestion Control (TWCC) Feedback Format</a:t>
            </a:r>
            <a:endParaRPr lang="zh-CN" altLang="en-US" sz="2400" i="1" dirty="0">
              <a:cs typeface="Segoe UI" panose="020B0502040204020203" pitchFamily="34" charset="0"/>
            </a:endParaRPr>
          </a:p>
        </p:txBody>
      </p:sp>
      <p:sp>
        <p:nvSpPr>
          <p:cNvPr id="88" name="Rectangle 87">
            <a:extLst>
              <a:ext uri="{FF2B5EF4-FFF2-40B4-BE49-F238E27FC236}">
                <a16:creationId xmlns:a16="http://schemas.microsoft.com/office/drawing/2014/main" id="{2ADFF1C2-BB3E-404A-88DD-1B878D41ED9C}"/>
              </a:ext>
            </a:extLst>
          </p:cNvPr>
          <p:cNvSpPr/>
          <p:nvPr/>
        </p:nvSpPr>
        <p:spPr>
          <a:xfrm>
            <a:off x="1210642"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cs typeface="Segoe UI" panose="020B0502040204020203" pitchFamily="34" charset="0"/>
              </a:rPr>
              <a:t>pkt status</a:t>
            </a:r>
            <a:r>
              <a:rPr lang="en-US" altLang="zh-CN" baseline="30000" dirty="0">
                <a:cs typeface="Segoe UI" panose="020B0502040204020203" pitchFamily="34" charset="0"/>
              </a:rPr>
              <a:t>1</a:t>
            </a:r>
            <a:endParaRPr lang="zh-CN" altLang="en-US" baseline="30000" dirty="0">
              <a:cs typeface="Segoe UI" panose="020B0502040204020203" pitchFamily="34" charset="0"/>
            </a:endParaRPr>
          </a:p>
        </p:txBody>
      </p:sp>
      <p:sp>
        <p:nvSpPr>
          <p:cNvPr id="89" name="Rectangle 88">
            <a:extLst>
              <a:ext uri="{FF2B5EF4-FFF2-40B4-BE49-F238E27FC236}">
                <a16:creationId xmlns:a16="http://schemas.microsoft.com/office/drawing/2014/main" id="{C07E4236-E3E4-4E54-AF0F-EC7BA2CCB973}"/>
              </a:ext>
            </a:extLst>
          </p:cNvPr>
          <p:cNvSpPr/>
          <p:nvPr/>
        </p:nvSpPr>
        <p:spPr>
          <a:xfrm>
            <a:off x="2604521"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r>
              <a:rPr lang="en-US" altLang="zh-CN" baseline="30000" dirty="0">
                <a:cs typeface="Segoe UI" panose="020B0502040204020203" pitchFamily="34" charset="0"/>
              </a:rPr>
              <a:t>2</a:t>
            </a:r>
            <a:endParaRPr lang="zh-CN" altLang="en-US" baseline="30000" dirty="0">
              <a:cs typeface="Segoe UI" panose="020B0502040204020203" pitchFamily="34" charset="0"/>
            </a:endParaRPr>
          </a:p>
        </p:txBody>
      </p:sp>
      <p:sp>
        <p:nvSpPr>
          <p:cNvPr id="90" name="Rectangle 89">
            <a:extLst>
              <a:ext uri="{FF2B5EF4-FFF2-40B4-BE49-F238E27FC236}">
                <a16:creationId xmlns:a16="http://schemas.microsoft.com/office/drawing/2014/main" id="{98042066-5C4B-4E4B-A78A-79631E655AB6}"/>
              </a:ext>
            </a:extLst>
          </p:cNvPr>
          <p:cNvSpPr/>
          <p:nvPr/>
        </p:nvSpPr>
        <p:spPr>
          <a:xfrm>
            <a:off x="3998400" y="2697966"/>
            <a:ext cx="1393556" cy="461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err="1">
                <a:cs typeface="Segoe UI" panose="020B0502040204020203" pitchFamily="34" charset="0"/>
              </a:rPr>
              <a:t>recv</a:t>
            </a:r>
            <a:r>
              <a:rPr lang="en-US" altLang="zh-CN" dirty="0">
                <a:cs typeface="Segoe UI" panose="020B0502040204020203" pitchFamily="34" charset="0"/>
              </a:rPr>
              <a:t> delta</a:t>
            </a:r>
            <a:endParaRPr lang="zh-CN" altLang="en-US" dirty="0">
              <a:cs typeface="Segoe UI" panose="020B0502040204020203" pitchFamily="34" charset="0"/>
            </a:endParaRPr>
          </a:p>
        </p:txBody>
      </p:sp>
      <p:sp>
        <p:nvSpPr>
          <p:cNvPr id="91" name="TextBox 90">
            <a:extLst>
              <a:ext uri="{FF2B5EF4-FFF2-40B4-BE49-F238E27FC236}">
                <a16:creationId xmlns:a16="http://schemas.microsoft.com/office/drawing/2014/main" id="{59636C43-C82F-457C-9A3C-1993A6EBE2DB}"/>
              </a:ext>
            </a:extLst>
          </p:cNvPr>
          <p:cNvSpPr txBox="1"/>
          <p:nvPr/>
        </p:nvSpPr>
        <p:spPr>
          <a:xfrm>
            <a:off x="1210642" y="3262428"/>
            <a:ext cx="8447867" cy="646331"/>
          </a:xfrm>
          <a:prstGeom prst="rect">
            <a:avLst/>
          </a:prstGeom>
          <a:noFill/>
        </p:spPr>
        <p:txBody>
          <a:bodyPr wrap="square" rtlCol="0">
            <a:spAutoFit/>
          </a:bodyPr>
          <a:lstStyle/>
          <a:p>
            <a:r>
              <a:rPr lang="en-US" altLang="zh-CN" baseline="30000" dirty="0">
                <a:cs typeface="Segoe UI" panose="020B0502040204020203" pitchFamily="34" charset="0"/>
              </a:rPr>
              <a:t>1</a:t>
            </a:r>
            <a:r>
              <a:rPr lang="en-US" altLang="zh-CN" dirty="0">
                <a:cs typeface="Segoe UI" panose="020B0502040204020203" pitchFamily="34" charset="0"/>
              </a:rPr>
              <a:t>Whether a packet is received, with a small / large / negative delta.</a:t>
            </a:r>
          </a:p>
          <a:p>
            <a:r>
              <a:rPr lang="en-US" altLang="zh-CN" baseline="30000" dirty="0">
                <a:cs typeface="Segoe UI" panose="020B0502040204020203" pitchFamily="34" charset="0"/>
              </a:rPr>
              <a:t>2</a:t>
            </a:r>
            <a:r>
              <a:rPr lang="en-US" altLang="zh-CN" dirty="0">
                <a:cs typeface="Segoe UI" panose="020B0502040204020203" pitchFamily="34" charset="0"/>
              </a:rPr>
              <a:t>The time delta between the delivery of two packets.</a:t>
            </a:r>
            <a:endParaRPr lang="zh-CN" altLang="en-US" dirty="0">
              <a:cs typeface="Segoe UI" panose="020B0502040204020203" pitchFamily="34" charset="0"/>
            </a:endParaRPr>
          </a:p>
        </p:txBody>
      </p:sp>
      <p:pic>
        <p:nvPicPr>
          <p:cNvPr id="92" name="Picture 91">
            <a:extLst>
              <a:ext uri="{FF2B5EF4-FFF2-40B4-BE49-F238E27FC236}">
                <a16:creationId xmlns:a16="http://schemas.microsoft.com/office/drawing/2014/main" id="{24830C24-AF19-44B6-BB01-74EC4F4BB9B1}"/>
              </a:ext>
            </a:extLst>
          </p:cNvPr>
          <p:cNvPicPr>
            <a:picLocks noChangeAspect="1"/>
          </p:cNvPicPr>
          <p:nvPr/>
        </p:nvPicPr>
        <p:blipFill>
          <a:blip r:embed="rId3"/>
          <a:stretch>
            <a:fillRect/>
          </a:stretch>
        </p:blipFill>
        <p:spPr>
          <a:xfrm>
            <a:off x="2365266" y="5109666"/>
            <a:ext cx="2857500" cy="809625"/>
          </a:xfrm>
          <a:prstGeom prst="rect">
            <a:avLst/>
          </a:prstGeom>
        </p:spPr>
      </p:pic>
      <p:pic>
        <p:nvPicPr>
          <p:cNvPr id="93" name="Picture 92">
            <a:extLst>
              <a:ext uri="{FF2B5EF4-FFF2-40B4-BE49-F238E27FC236}">
                <a16:creationId xmlns:a16="http://schemas.microsoft.com/office/drawing/2014/main" id="{B81979FC-0021-4758-8E67-EC2C683827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33098" y="5057279"/>
            <a:ext cx="914400" cy="914400"/>
          </a:xfrm>
          <a:prstGeom prst="rect">
            <a:avLst/>
          </a:prstGeom>
        </p:spPr>
      </p:pic>
      <p:pic>
        <p:nvPicPr>
          <p:cNvPr id="94" name="Picture 93">
            <a:extLst>
              <a:ext uri="{FF2B5EF4-FFF2-40B4-BE49-F238E27FC236}">
                <a16:creationId xmlns:a16="http://schemas.microsoft.com/office/drawing/2014/main" id="{AE85CEFE-1A87-4F22-A261-EEAC91037B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87332" y="5057279"/>
            <a:ext cx="914400" cy="914400"/>
          </a:xfrm>
          <a:prstGeom prst="rect">
            <a:avLst/>
          </a:prstGeom>
        </p:spPr>
      </p:pic>
      <p:pic>
        <p:nvPicPr>
          <p:cNvPr id="95" name="Picture 10">
            <a:extLst>
              <a:ext uri="{FF2B5EF4-FFF2-40B4-BE49-F238E27FC236}">
                <a16:creationId xmlns:a16="http://schemas.microsoft.com/office/drawing/2014/main" id="{C632160B-8A29-4AED-951B-1C532CFB3618}"/>
              </a:ext>
            </a:extLst>
          </p:cNvPr>
          <p:cNvPicPr>
            <a:picLocks noChangeAspect="1" noChangeArrowheads="1"/>
          </p:cNvPicPr>
          <p:nvPr/>
        </p:nvPicPr>
        <p:blipFill>
          <a:blip r:embed="rId6"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8478864" y="5057279"/>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32524"/>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500"/>
                                        <p:tgtEl>
                                          <p:spTgt spid="8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fade">
                                      <p:cBhvr>
                                        <p:cTn id="25" dur="500"/>
                                        <p:tgtEl>
                                          <p:spTgt spid="90"/>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wipe(left)">
                                      <p:cBhvr>
                                        <p:cTn id="29" dur="500"/>
                                        <p:tgtEl>
                                          <p:spTgt spid="91"/>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par>
                                <p:cTn id="42" presetID="10" presetClass="entr" presetSubtype="0" fill="hold" nodeType="withEffect">
                                  <p:stCondLst>
                                    <p:cond delay="0"/>
                                  </p:stCondLst>
                                  <p:childTnLst>
                                    <p:set>
                                      <p:cBhvr>
                                        <p:cTn id="43" dur="1" fill="hold">
                                          <p:stCondLst>
                                            <p:cond delay="0"/>
                                          </p:stCondLst>
                                        </p:cTn>
                                        <p:tgtEl>
                                          <p:spTgt spid="94"/>
                                        </p:tgtEl>
                                        <p:attrNameLst>
                                          <p:attrName>style.visibility</p:attrName>
                                        </p:attrNameLst>
                                      </p:cBhvr>
                                      <p:to>
                                        <p:strVal val="visible"/>
                                      </p:to>
                                    </p:set>
                                    <p:animEffect transition="in" filter="fade">
                                      <p:cBhvr>
                                        <p:cTn id="44" dur="500"/>
                                        <p:tgtEl>
                                          <p:spTgt spid="94"/>
                                        </p:tgtEl>
                                      </p:cBhvr>
                                    </p:animEffect>
                                  </p:childTnLst>
                                </p:cTn>
                              </p:par>
                              <p:par>
                                <p:cTn id="45" presetID="10" presetClass="entr" presetSubtype="0" fill="hold" nodeType="with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fade">
                                      <p:cBhvr>
                                        <p:cTn id="47" dur="500"/>
                                        <p:tgtEl>
                                          <p:spTgt spid="9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1000" fill="hold"/>
                                        <p:tgtEl>
                                          <p:spTgt spid="84"/>
                                        </p:tgtEl>
                                        <p:attrNameLst>
                                          <p:attrName>fillcolor</p:attrName>
                                        </p:attrNameLst>
                                      </p:cBhvr>
                                      <p:to>
                                        <a:srgbClr val="FFC000"/>
                                      </p:to>
                                    </p:animClr>
                                    <p:set>
                                      <p:cBhvr>
                                        <p:cTn id="52" dur="1000" fill="hold"/>
                                        <p:tgtEl>
                                          <p:spTgt spid="84"/>
                                        </p:tgtEl>
                                        <p:attrNameLst>
                                          <p:attrName>fill.type</p:attrName>
                                        </p:attrNameLst>
                                      </p:cBhvr>
                                      <p:to>
                                        <p:strVal val="solid"/>
                                      </p:to>
                                    </p:set>
                                    <p:set>
                                      <p:cBhvr>
                                        <p:cTn id="53" dur="1000" fill="hold"/>
                                        <p:tgtEl>
                                          <p:spTgt spid="84"/>
                                        </p:tgtEl>
                                        <p:attrNameLst>
                                          <p:attrName>fill.on</p:attrName>
                                        </p:attrNameLst>
                                      </p:cBhvr>
                                      <p:to>
                                        <p:strVal val="true"/>
                                      </p:to>
                                    </p:set>
                                  </p:childTnLst>
                                </p:cTn>
                              </p:par>
                              <p:par>
                                <p:cTn id="54" presetID="22" presetClass="entr" presetSubtype="4" fill="hold" grpId="1" nodeType="with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down)">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4" grpId="1" animBg="1"/>
      <p:bldP spid="85" grpId="0" animBg="1"/>
      <p:bldP spid="86" grpId="0" animBg="1"/>
      <p:bldP spid="87" grpId="0"/>
      <p:bldP spid="88" grpId="0" animBg="1"/>
      <p:bldP spid="89" grpId="0" animBg="1"/>
      <p:bldP spid="90" grpId="0" animBg="1"/>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18</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Fortune Teller</a:t>
            </a:r>
            <a:endParaRPr lang="zh-CN" altLang="en-US" dirty="0"/>
          </a:p>
        </p:txBody>
      </p:sp>
      <p:sp>
        <p:nvSpPr>
          <p:cNvPr id="23" name="TextBox 22">
            <a:extLst>
              <a:ext uri="{FF2B5EF4-FFF2-40B4-BE49-F238E27FC236}">
                <a16:creationId xmlns:a16="http://schemas.microsoft.com/office/drawing/2014/main" id="{232BF2E6-7E23-4A8B-9928-9BE50DBA1D06}"/>
              </a:ext>
            </a:extLst>
          </p:cNvPr>
          <p:cNvSpPr txBox="1"/>
          <p:nvPr/>
        </p:nvSpPr>
        <p:spPr>
          <a:xfrm>
            <a:off x="220429" y="1438984"/>
            <a:ext cx="3113370" cy="523220"/>
          </a:xfrm>
          <a:prstGeom prst="rect">
            <a:avLst/>
          </a:prstGeom>
          <a:noFill/>
        </p:spPr>
        <p:txBody>
          <a:bodyPr wrap="square" rtlCol="0">
            <a:spAutoFit/>
          </a:bodyPr>
          <a:lstStyle/>
          <a:p>
            <a:pPr algn="ctr"/>
            <a:r>
              <a:rPr lang="en-US" altLang="zh-CN" sz="2800" dirty="0">
                <a:cs typeface="Segoe UI" panose="020B0502040204020203" pitchFamily="34" charset="0"/>
              </a:rPr>
              <a:t>Different CCAs</a:t>
            </a:r>
            <a:endParaRPr lang="zh-CN" altLang="en-US" sz="2800" i="1" dirty="0">
              <a:solidFill>
                <a:srgbClr val="FF0000"/>
              </a:solidFill>
              <a:cs typeface="Segoe UI" panose="020B0502040204020203" pitchFamily="34" charset="0"/>
            </a:endParaRPr>
          </a:p>
        </p:txBody>
      </p:sp>
      <p:sp>
        <p:nvSpPr>
          <p:cNvPr id="24" name="TextBox 23">
            <a:extLst>
              <a:ext uri="{FF2B5EF4-FFF2-40B4-BE49-F238E27FC236}">
                <a16:creationId xmlns:a16="http://schemas.microsoft.com/office/drawing/2014/main" id="{10904555-7390-447E-8717-01C18734C5FD}"/>
              </a:ext>
            </a:extLst>
          </p:cNvPr>
          <p:cNvSpPr txBox="1"/>
          <p:nvPr/>
        </p:nvSpPr>
        <p:spPr>
          <a:xfrm>
            <a:off x="3333799" y="1331262"/>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Copa</a:t>
            </a:r>
          </a:p>
          <a:p>
            <a:pPr algn="ctr"/>
            <a:r>
              <a:rPr lang="en-US" altLang="zh-CN" dirty="0">
                <a:cs typeface="Segoe UI" panose="020B0502040204020203" pitchFamily="34" charset="0"/>
              </a:rPr>
              <a:t>[NSDI’18]</a:t>
            </a:r>
            <a:endParaRPr lang="zh-CN" altLang="en-US" dirty="0">
              <a:cs typeface="Segoe UI" panose="020B0502040204020203" pitchFamily="34" charset="0"/>
            </a:endParaRPr>
          </a:p>
        </p:txBody>
      </p:sp>
      <p:sp>
        <p:nvSpPr>
          <p:cNvPr id="25" name="TextBox 24">
            <a:extLst>
              <a:ext uri="{FF2B5EF4-FFF2-40B4-BE49-F238E27FC236}">
                <a16:creationId xmlns:a16="http://schemas.microsoft.com/office/drawing/2014/main" id="{7FE876BA-7D55-4B1B-8262-B9E860FDBAE9}"/>
              </a:ext>
            </a:extLst>
          </p:cNvPr>
          <p:cNvSpPr txBox="1"/>
          <p:nvPr/>
        </p:nvSpPr>
        <p:spPr>
          <a:xfrm>
            <a:off x="5063576" y="1331262"/>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BBR</a:t>
            </a:r>
          </a:p>
          <a:p>
            <a:pPr algn="ctr"/>
            <a:r>
              <a:rPr lang="en-US" altLang="zh-CN" dirty="0">
                <a:cs typeface="Segoe UI" panose="020B0502040204020203" pitchFamily="34" charset="0"/>
              </a:rPr>
              <a:t>[Queue’16]</a:t>
            </a:r>
            <a:endParaRPr lang="zh-CN" altLang="en-US" dirty="0">
              <a:cs typeface="Segoe UI" panose="020B0502040204020203" pitchFamily="34" charset="0"/>
            </a:endParaRPr>
          </a:p>
        </p:txBody>
      </p:sp>
      <p:sp>
        <p:nvSpPr>
          <p:cNvPr id="27" name="TextBox 26">
            <a:extLst>
              <a:ext uri="{FF2B5EF4-FFF2-40B4-BE49-F238E27FC236}">
                <a16:creationId xmlns:a16="http://schemas.microsoft.com/office/drawing/2014/main" id="{D234325C-CB05-489F-A245-BDF62E8A1FCE}"/>
              </a:ext>
            </a:extLst>
          </p:cNvPr>
          <p:cNvSpPr txBox="1"/>
          <p:nvPr/>
        </p:nvSpPr>
        <p:spPr>
          <a:xfrm>
            <a:off x="6793352" y="1331262"/>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GCC</a:t>
            </a:r>
          </a:p>
          <a:p>
            <a:pPr algn="ctr"/>
            <a:r>
              <a:rPr lang="en-US" altLang="zh-CN" dirty="0">
                <a:cs typeface="Segoe UI" panose="020B0502040204020203" pitchFamily="34" charset="0"/>
              </a:rPr>
              <a:t>[MMSys’16]</a:t>
            </a:r>
            <a:endParaRPr lang="zh-CN" altLang="en-US" dirty="0">
              <a:cs typeface="Segoe UI" panose="020B0502040204020203" pitchFamily="34" charset="0"/>
            </a:endParaRPr>
          </a:p>
        </p:txBody>
      </p:sp>
      <p:sp>
        <p:nvSpPr>
          <p:cNvPr id="28" name="TextBox 27">
            <a:extLst>
              <a:ext uri="{FF2B5EF4-FFF2-40B4-BE49-F238E27FC236}">
                <a16:creationId xmlns:a16="http://schemas.microsoft.com/office/drawing/2014/main" id="{CC4DDB09-9539-4520-ADA7-C54E22165442}"/>
              </a:ext>
            </a:extLst>
          </p:cNvPr>
          <p:cNvSpPr txBox="1"/>
          <p:nvPr/>
        </p:nvSpPr>
        <p:spPr>
          <a:xfrm>
            <a:off x="8523128" y="1331262"/>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NADA</a:t>
            </a:r>
          </a:p>
          <a:p>
            <a:pPr algn="ctr"/>
            <a:r>
              <a:rPr lang="en-US" altLang="zh-CN" dirty="0">
                <a:cs typeface="Segoe UI" panose="020B0502040204020203" pitchFamily="34" charset="0"/>
              </a:rPr>
              <a:t>[RFC 8698]</a:t>
            </a:r>
            <a:endParaRPr lang="zh-CN" altLang="en-US" dirty="0">
              <a:cs typeface="Segoe UI" panose="020B0502040204020203" pitchFamily="34" charset="0"/>
            </a:endParaRPr>
          </a:p>
        </p:txBody>
      </p:sp>
      <p:sp>
        <p:nvSpPr>
          <p:cNvPr id="30" name="TextBox 29">
            <a:extLst>
              <a:ext uri="{FF2B5EF4-FFF2-40B4-BE49-F238E27FC236}">
                <a16:creationId xmlns:a16="http://schemas.microsoft.com/office/drawing/2014/main" id="{A2AFF6C1-1D76-488B-8092-470232429868}"/>
              </a:ext>
            </a:extLst>
          </p:cNvPr>
          <p:cNvSpPr txBox="1"/>
          <p:nvPr/>
        </p:nvSpPr>
        <p:spPr>
          <a:xfrm>
            <a:off x="10252905" y="1331262"/>
            <a:ext cx="1520126" cy="738664"/>
          </a:xfrm>
          <a:prstGeom prst="rect">
            <a:avLst/>
          </a:prstGeom>
          <a:noFill/>
        </p:spPr>
        <p:txBody>
          <a:bodyPr wrap="square" rtlCol="0">
            <a:spAutoFit/>
          </a:bodyPr>
          <a:lstStyle/>
          <a:p>
            <a:pPr algn="ctr"/>
            <a:r>
              <a:rPr lang="en-US" altLang="zh-CN" sz="2400" dirty="0">
                <a:cs typeface="Segoe UI" panose="020B0502040204020203" pitchFamily="34" charset="0"/>
              </a:rPr>
              <a:t>Scream</a:t>
            </a:r>
          </a:p>
          <a:p>
            <a:pPr algn="ctr"/>
            <a:r>
              <a:rPr lang="en-US" altLang="zh-CN" dirty="0">
                <a:cs typeface="Segoe UI" panose="020B0502040204020203" pitchFamily="34" charset="0"/>
              </a:rPr>
              <a:t>[RFC 8298]</a:t>
            </a:r>
            <a:endParaRPr lang="zh-CN" altLang="en-US" dirty="0">
              <a:cs typeface="Segoe UI" panose="020B0502040204020203" pitchFamily="34" charset="0"/>
            </a:endParaRPr>
          </a:p>
        </p:txBody>
      </p:sp>
      <p:sp>
        <p:nvSpPr>
          <p:cNvPr id="31" name="TextBox 30">
            <a:extLst>
              <a:ext uri="{FF2B5EF4-FFF2-40B4-BE49-F238E27FC236}">
                <a16:creationId xmlns:a16="http://schemas.microsoft.com/office/drawing/2014/main" id="{30A3DB28-2518-40D1-8440-463DE02225D5}"/>
              </a:ext>
            </a:extLst>
          </p:cNvPr>
          <p:cNvSpPr txBox="1"/>
          <p:nvPr/>
        </p:nvSpPr>
        <p:spPr>
          <a:xfrm>
            <a:off x="3799839" y="4161866"/>
            <a:ext cx="4870244" cy="523220"/>
          </a:xfrm>
          <a:prstGeom prst="rect">
            <a:avLst/>
          </a:prstGeom>
          <a:noFill/>
        </p:spPr>
        <p:txBody>
          <a:bodyPr wrap="none" rtlCol="0">
            <a:spAutoFit/>
          </a:bodyPr>
          <a:lstStyle/>
          <a:p>
            <a:r>
              <a:rPr lang="en-US" altLang="zh-CN" sz="2800" dirty="0">
                <a:cs typeface="Segoe UI" panose="020B0502040204020203" pitchFamily="34" charset="0"/>
              </a:rPr>
              <a:t>How should we delay / update?</a:t>
            </a:r>
            <a:endParaRPr lang="zh-CN" altLang="en-US" sz="2800" dirty="0">
              <a:cs typeface="Segoe UI" panose="020B0502040204020203" pitchFamily="34" charset="0"/>
            </a:endParaRPr>
          </a:p>
        </p:txBody>
      </p:sp>
      <p:sp>
        <p:nvSpPr>
          <p:cNvPr id="44" name="TextBox 43">
            <a:extLst>
              <a:ext uri="{FF2B5EF4-FFF2-40B4-BE49-F238E27FC236}">
                <a16:creationId xmlns:a16="http://schemas.microsoft.com/office/drawing/2014/main" id="{40AD9D5A-0927-440B-9F77-851E06E15E54}"/>
              </a:ext>
            </a:extLst>
          </p:cNvPr>
          <p:cNvSpPr txBox="1"/>
          <p:nvPr/>
        </p:nvSpPr>
        <p:spPr>
          <a:xfrm>
            <a:off x="220428" y="3300034"/>
            <a:ext cx="3113371" cy="790345"/>
          </a:xfrm>
          <a:prstGeom prst="rect">
            <a:avLst/>
          </a:prstGeom>
          <a:noFill/>
        </p:spPr>
        <p:txBody>
          <a:bodyPr wrap="square" rtlCol="0">
            <a:spAutoFit/>
          </a:bodyPr>
          <a:lstStyle/>
          <a:p>
            <a:pPr algn="ctr">
              <a:lnSpc>
                <a:spcPct val="80000"/>
              </a:lnSpc>
            </a:pPr>
            <a:r>
              <a:rPr lang="en-US" altLang="zh-CN" sz="2800" dirty="0">
                <a:cs typeface="Segoe UI" panose="020B0502040204020203" pitchFamily="34" charset="0"/>
              </a:rPr>
              <a:t>Different </a:t>
            </a:r>
          </a:p>
          <a:p>
            <a:pPr algn="ctr">
              <a:lnSpc>
                <a:spcPct val="80000"/>
              </a:lnSpc>
            </a:pPr>
            <a:r>
              <a:rPr lang="en-US" altLang="zh-CN" sz="2800" dirty="0">
                <a:cs typeface="Segoe UI" panose="020B0502040204020203" pitchFamily="34" charset="0"/>
              </a:rPr>
              <a:t>congestion signals</a:t>
            </a:r>
            <a:endParaRPr lang="zh-CN" altLang="en-US" sz="2800" i="1" dirty="0">
              <a:solidFill>
                <a:srgbClr val="FF0000"/>
              </a:solidFill>
              <a:cs typeface="Segoe UI" panose="020B0502040204020203" pitchFamily="34" charset="0"/>
            </a:endParaRPr>
          </a:p>
        </p:txBody>
      </p:sp>
      <p:sp>
        <p:nvSpPr>
          <p:cNvPr id="45" name="Rectangle 44">
            <a:extLst>
              <a:ext uri="{FF2B5EF4-FFF2-40B4-BE49-F238E27FC236}">
                <a16:creationId xmlns:a16="http://schemas.microsoft.com/office/drawing/2014/main" id="{80B442C9-A8FA-4FF3-87FA-A28079E12087}"/>
              </a:ext>
            </a:extLst>
          </p:cNvPr>
          <p:cNvSpPr/>
          <p:nvPr/>
        </p:nvSpPr>
        <p:spPr>
          <a:xfrm>
            <a:off x="874541" y="5397504"/>
            <a:ext cx="10442918" cy="523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i="1" dirty="0">
                <a:cs typeface="Segoe UI" panose="020B0502040204020203" pitchFamily="34" charset="0"/>
              </a:rPr>
              <a:t>Congestion signals are processed from packets’ </a:t>
            </a:r>
            <a:r>
              <a:rPr lang="en-US" altLang="zh-CN" sz="2800" b="1" i="1" dirty="0">
                <a:solidFill>
                  <a:srgbClr val="FF0000"/>
                </a:solidFill>
                <a:cs typeface="Segoe UI" panose="020B0502040204020203" pitchFamily="34" charset="0"/>
              </a:rPr>
              <a:t>feedback timestamps</a:t>
            </a:r>
            <a:r>
              <a:rPr lang="en-US" altLang="zh-CN" sz="2800" i="1" dirty="0">
                <a:cs typeface="Segoe UI" panose="020B0502040204020203" pitchFamily="34" charset="0"/>
              </a:rPr>
              <a:t>.</a:t>
            </a:r>
          </a:p>
        </p:txBody>
      </p:sp>
      <p:sp>
        <p:nvSpPr>
          <p:cNvPr id="47" name="TextBox 46">
            <a:extLst>
              <a:ext uri="{FF2B5EF4-FFF2-40B4-BE49-F238E27FC236}">
                <a16:creationId xmlns:a16="http://schemas.microsoft.com/office/drawing/2014/main" id="{D41C2BBB-5E5B-40F6-A554-D4DBA5527CE7}"/>
              </a:ext>
            </a:extLst>
          </p:cNvPr>
          <p:cNvSpPr txBox="1"/>
          <p:nvPr/>
        </p:nvSpPr>
        <p:spPr>
          <a:xfrm>
            <a:off x="3333799" y="3464376"/>
            <a:ext cx="947328" cy="461665"/>
          </a:xfrm>
          <a:prstGeom prst="rect">
            <a:avLst/>
          </a:prstGeom>
          <a:noFill/>
        </p:spPr>
        <p:txBody>
          <a:bodyPr wrap="square">
            <a:spAutoFit/>
          </a:bodyPr>
          <a:lstStyle/>
          <a:p>
            <a:pPr algn="ctr"/>
            <a:r>
              <a:rPr lang="en-US" altLang="zh-CN" sz="2400" dirty="0">
                <a:cs typeface="Segoe UI" panose="020B0502040204020203" pitchFamily="34" charset="0"/>
              </a:rPr>
              <a:t>RTT</a:t>
            </a:r>
            <a:endParaRPr lang="zh-CN" altLang="en-US" sz="2400" dirty="0"/>
          </a:p>
        </p:txBody>
      </p:sp>
      <p:sp>
        <p:nvSpPr>
          <p:cNvPr id="48" name="TextBox 47">
            <a:extLst>
              <a:ext uri="{FF2B5EF4-FFF2-40B4-BE49-F238E27FC236}">
                <a16:creationId xmlns:a16="http://schemas.microsoft.com/office/drawing/2014/main" id="{68D695C8-73CD-4F83-A516-B5955E2CBAA8}"/>
              </a:ext>
            </a:extLst>
          </p:cNvPr>
          <p:cNvSpPr txBox="1"/>
          <p:nvPr/>
        </p:nvSpPr>
        <p:spPr>
          <a:xfrm>
            <a:off x="5619625" y="3464376"/>
            <a:ext cx="2232764" cy="461665"/>
          </a:xfrm>
          <a:prstGeom prst="rect">
            <a:avLst/>
          </a:prstGeom>
          <a:noFill/>
        </p:spPr>
        <p:txBody>
          <a:bodyPr wrap="square">
            <a:spAutoFit/>
          </a:bodyPr>
          <a:lstStyle/>
          <a:p>
            <a:pPr algn="ctr"/>
            <a:r>
              <a:rPr lang="en-US" altLang="zh-CN" sz="2400" dirty="0">
                <a:cs typeface="Segoe UI" panose="020B0502040204020203" pitchFamily="34" charset="0"/>
              </a:rPr>
              <a:t>delay gradients</a:t>
            </a:r>
            <a:endParaRPr lang="zh-CN" altLang="en-US" sz="2400" dirty="0"/>
          </a:p>
        </p:txBody>
      </p:sp>
      <p:sp>
        <p:nvSpPr>
          <p:cNvPr id="49" name="TextBox 48">
            <a:extLst>
              <a:ext uri="{FF2B5EF4-FFF2-40B4-BE49-F238E27FC236}">
                <a16:creationId xmlns:a16="http://schemas.microsoft.com/office/drawing/2014/main" id="{29552436-20F4-4101-B601-4BE3E8FE5F90}"/>
              </a:ext>
            </a:extLst>
          </p:cNvPr>
          <p:cNvSpPr txBox="1"/>
          <p:nvPr/>
        </p:nvSpPr>
        <p:spPr>
          <a:xfrm>
            <a:off x="8047974" y="3464376"/>
            <a:ext cx="1689579" cy="461665"/>
          </a:xfrm>
          <a:prstGeom prst="rect">
            <a:avLst/>
          </a:prstGeom>
          <a:noFill/>
        </p:spPr>
        <p:txBody>
          <a:bodyPr wrap="square">
            <a:spAutoFit/>
          </a:bodyPr>
          <a:lstStyle/>
          <a:p>
            <a:pPr algn="ctr"/>
            <a:r>
              <a:rPr lang="en-US" altLang="zh-CN" sz="2400" dirty="0">
                <a:cs typeface="Segoe UI" panose="020B0502040204020203" pitchFamily="34" charset="0"/>
              </a:rPr>
              <a:t>packet loss</a:t>
            </a:r>
            <a:endParaRPr lang="zh-CN" altLang="en-US" sz="2400" dirty="0"/>
          </a:p>
        </p:txBody>
      </p:sp>
      <p:sp>
        <p:nvSpPr>
          <p:cNvPr id="50" name="TextBox 49">
            <a:extLst>
              <a:ext uri="{FF2B5EF4-FFF2-40B4-BE49-F238E27FC236}">
                <a16:creationId xmlns:a16="http://schemas.microsoft.com/office/drawing/2014/main" id="{D01B4CE4-0410-4BF0-A6E9-DE553EFA65B8}"/>
              </a:ext>
            </a:extLst>
          </p:cNvPr>
          <p:cNvSpPr txBox="1"/>
          <p:nvPr/>
        </p:nvSpPr>
        <p:spPr>
          <a:xfrm>
            <a:off x="9933139" y="3464375"/>
            <a:ext cx="1839891" cy="461665"/>
          </a:xfrm>
          <a:prstGeom prst="rect">
            <a:avLst/>
          </a:prstGeom>
          <a:noFill/>
        </p:spPr>
        <p:txBody>
          <a:bodyPr wrap="square">
            <a:spAutoFit/>
          </a:bodyPr>
          <a:lstStyle/>
          <a:p>
            <a:pPr algn="ctr"/>
            <a:r>
              <a:rPr lang="en-US" altLang="zh-CN" sz="2400" dirty="0">
                <a:cs typeface="Segoe UI" panose="020B0502040204020203" pitchFamily="34" charset="0"/>
              </a:rPr>
              <a:t>delivery rate</a:t>
            </a:r>
            <a:endParaRPr lang="zh-CN" altLang="en-US" sz="2400" dirty="0"/>
          </a:p>
        </p:txBody>
      </p:sp>
      <p:cxnSp>
        <p:nvCxnSpPr>
          <p:cNvPr id="9" name="Straight Connector 8">
            <a:extLst>
              <a:ext uri="{FF2B5EF4-FFF2-40B4-BE49-F238E27FC236}">
                <a16:creationId xmlns:a16="http://schemas.microsoft.com/office/drawing/2014/main" id="{56656E65-BDFC-47C9-AFE0-41229F6AA93D}"/>
              </a:ext>
            </a:extLst>
          </p:cNvPr>
          <p:cNvCxnSpPr>
            <a:cxnSpLocks/>
            <a:stCxn id="24" idx="2"/>
            <a:endCxn id="47" idx="0"/>
          </p:cNvCxnSpPr>
          <p:nvPr/>
        </p:nvCxnSpPr>
        <p:spPr>
          <a:xfrm flipH="1">
            <a:off x="3807463" y="2069926"/>
            <a:ext cx="286399" cy="1394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3AE84DA-FC17-4A33-9DBF-6050AA1C946F}"/>
              </a:ext>
            </a:extLst>
          </p:cNvPr>
          <p:cNvCxnSpPr>
            <a:cxnSpLocks/>
            <a:stCxn id="25" idx="2"/>
            <a:endCxn id="50" idx="0"/>
          </p:cNvCxnSpPr>
          <p:nvPr/>
        </p:nvCxnSpPr>
        <p:spPr>
          <a:xfrm>
            <a:off x="5823639" y="2069926"/>
            <a:ext cx="5029446" cy="13944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114CE67-E260-45CD-91E8-1E6287634F88}"/>
              </a:ext>
            </a:extLst>
          </p:cNvPr>
          <p:cNvSpPr txBox="1"/>
          <p:nvPr/>
        </p:nvSpPr>
        <p:spPr>
          <a:xfrm>
            <a:off x="4476712" y="3464375"/>
            <a:ext cx="947328" cy="461665"/>
          </a:xfrm>
          <a:prstGeom prst="rect">
            <a:avLst/>
          </a:prstGeom>
          <a:noFill/>
        </p:spPr>
        <p:txBody>
          <a:bodyPr wrap="square">
            <a:spAutoFit/>
          </a:bodyPr>
          <a:lstStyle/>
          <a:p>
            <a:pPr algn="ctr"/>
            <a:r>
              <a:rPr lang="en-US" altLang="zh-CN" sz="2400" dirty="0">
                <a:cs typeface="Segoe UI" panose="020B0502040204020203" pitchFamily="34" charset="0"/>
              </a:rPr>
              <a:t>ECN</a:t>
            </a:r>
            <a:endParaRPr lang="zh-CN" altLang="en-US" sz="2400" dirty="0"/>
          </a:p>
        </p:txBody>
      </p:sp>
      <p:cxnSp>
        <p:nvCxnSpPr>
          <p:cNvPr id="70" name="Straight Connector 69">
            <a:extLst>
              <a:ext uri="{FF2B5EF4-FFF2-40B4-BE49-F238E27FC236}">
                <a16:creationId xmlns:a16="http://schemas.microsoft.com/office/drawing/2014/main" id="{C837B6D7-99D1-4825-A32B-F739FA6E0D9A}"/>
              </a:ext>
            </a:extLst>
          </p:cNvPr>
          <p:cNvCxnSpPr>
            <a:cxnSpLocks/>
            <a:stCxn id="27" idx="2"/>
            <a:endCxn id="48" idx="0"/>
          </p:cNvCxnSpPr>
          <p:nvPr/>
        </p:nvCxnSpPr>
        <p:spPr>
          <a:xfrm flipH="1">
            <a:off x="6736007" y="2069926"/>
            <a:ext cx="817408" cy="1394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753B64B-2C34-436B-97F3-75E46BFD9E7F}"/>
              </a:ext>
            </a:extLst>
          </p:cNvPr>
          <p:cNvCxnSpPr>
            <a:cxnSpLocks/>
            <a:stCxn id="27" idx="2"/>
            <a:endCxn id="50" idx="0"/>
          </p:cNvCxnSpPr>
          <p:nvPr/>
        </p:nvCxnSpPr>
        <p:spPr>
          <a:xfrm>
            <a:off x="7553415" y="2069926"/>
            <a:ext cx="3299670" cy="13944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A0CF3C8-9E1D-47D9-87E5-C7681B95EECA}"/>
              </a:ext>
            </a:extLst>
          </p:cNvPr>
          <p:cNvCxnSpPr>
            <a:cxnSpLocks/>
            <a:stCxn id="28" idx="2"/>
            <a:endCxn id="47" idx="0"/>
          </p:cNvCxnSpPr>
          <p:nvPr/>
        </p:nvCxnSpPr>
        <p:spPr>
          <a:xfrm flipH="1">
            <a:off x="3807463" y="2069926"/>
            <a:ext cx="5475728" cy="1394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070A1EB-B345-4C85-85FB-82D6A932C972}"/>
              </a:ext>
            </a:extLst>
          </p:cNvPr>
          <p:cNvCxnSpPr>
            <a:cxnSpLocks/>
            <a:stCxn id="28" idx="2"/>
            <a:endCxn id="69" idx="0"/>
          </p:cNvCxnSpPr>
          <p:nvPr/>
        </p:nvCxnSpPr>
        <p:spPr>
          <a:xfrm flipH="1">
            <a:off x="4950376" y="2069926"/>
            <a:ext cx="4332815" cy="13944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B550D33-59D6-4118-912D-185A0D5CCEE4}"/>
              </a:ext>
            </a:extLst>
          </p:cNvPr>
          <p:cNvCxnSpPr>
            <a:cxnSpLocks/>
            <a:stCxn id="30" idx="2"/>
            <a:endCxn id="69" idx="0"/>
          </p:cNvCxnSpPr>
          <p:nvPr/>
        </p:nvCxnSpPr>
        <p:spPr>
          <a:xfrm flipH="1">
            <a:off x="4950376" y="2069926"/>
            <a:ext cx="6062592" cy="13944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ED7E3DA-0F56-4248-9813-C673FAF08CB0}"/>
              </a:ext>
            </a:extLst>
          </p:cNvPr>
          <p:cNvCxnSpPr>
            <a:cxnSpLocks/>
            <a:stCxn id="30" idx="2"/>
            <a:endCxn id="47" idx="0"/>
          </p:cNvCxnSpPr>
          <p:nvPr/>
        </p:nvCxnSpPr>
        <p:spPr>
          <a:xfrm flipH="1">
            <a:off x="3807463" y="2069926"/>
            <a:ext cx="7205505" cy="1394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DD8EE5F-8866-40D8-9846-814DF171E848}"/>
              </a:ext>
            </a:extLst>
          </p:cNvPr>
          <p:cNvCxnSpPr>
            <a:cxnSpLocks/>
            <a:stCxn id="24" idx="2"/>
            <a:endCxn id="49" idx="0"/>
          </p:cNvCxnSpPr>
          <p:nvPr/>
        </p:nvCxnSpPr>
        <p:spPr>
          <a:xfrm>
            <a:off x="4093862" y="2069926"/>
            <a:ext cx="4798902" cy="13944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64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50"/>
                                        <p:tgtEl>
                                          <p:spTgt spid="24"/>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50"/>
                                        <p:tgtEl>
                                          <p:spTgt spid="25"/>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250"/>
                                        <p:tgtEl>
                                          <p:spTgt spid="27"/>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250"/>
                                        <p:tgtEl>
                                          <p:spTgt spid="28"/>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25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250"/>
                                        <p:tgtEl>
                                          <p:spTgt spid="47"/>
                                        </p:tgtEl>
                                      </p:cBhvr>
                                    </p:animEffect>
                                  </p:childTnLst>
                                </p:cTn>
                              </p:par>
                            </p:childTnLst>
                          </p:cTn>
                        </p:par>
                        <p:par>
                          <p:cTn id="37" fill="hold">
                            <p:stCondLst>
                              <p:cond delay="750"/>
                            </p:stCondLst>
                            <p:childTnLst>
                              <p:par>
                                <p:cTn id="38" presetID="10" presetClass="entr" presetSubtype="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250"/>
                                        <p:tgtEl>
                                          <p:spTgt spid="69"/>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childTnLst>
                          </p:cTn>
                        </p:par>
                        <p:par>
                          <p:cTn id="45" fill="hold">
                            <p:stCondLst>
                              <p:cond delay="1250"/>
                            </p:stCondLst>
                            <p:childTnLst>
                              <p:par>
                                <p:cTn id="46" presetID="10" presetClass="entr" presetSubtype="0"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250"/>
                                        <p:tgtEl>
                                          <p:spTgt spid="49"/>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250"/>
                                        <p:tgtEl>
                                          <p:spTgt spid="50"/>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up)">
                                      <p:cBhvr>
                                        <p:cTn id="56" dur="250"/>
                                        <p:tgtEl>
                                          <p:spTgt spid="9"/>
                                        </p:tgtEl>
                                      </p:cBhvr>
                                    </p:animEffect>
                                  </p:childTnLst>
                                </p:cTn>
                              </p:par>
                            </p:childTnLst>
                          </p:cTn>
                        </p:par>
                        <p:par>
                          <p:cTn id="57" fill="hold">
                            <p:stCondLst>
                              <p:cond delay="2000"/>
                            </p:stCondLst>
                            <p:childTnLst>
                              <p:par>
                                <p:cTn id="58" presetID="22" presetClass="entr" presetSubtype="1"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up)">
                                      <p:cBhvr>
                                        <p:cTn id="60" dur="250"/>
                                        <p:tgtEl>
                                          <p:spTgt spid="52"/>
                                        </p:tgtEl>
                                      </p:cBhvr>
                                    </p:animEffect>
                                  </p:childTnLst>
                                </p:cTn>
                              </p:par>
                            </p:childTnLst>
                          </p:cTn>
                        </p:par>
                        <p:par>
                          <p:cTn id="61" fill="hold">
                            <p:stCondLst>
                              <p:cond delay="2250"/>
                            </p:stCondLst>
                            <p:childTnLst>
                              <p:par>
                                <p:cTn id="62" presetID="22" presetClass="entr" presetSubtype="1"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up)">
                                      <p:cBhvr>
                                        <p:cTn id="64" dur="250"/>
                                        <p:tgtEl>
                                          <p:spTgt spid="70"/>
                                        </p:tgtEl>
                                      </p:cBhvr>
                                    </p:animEffect>
                                  </p:childTnLst>
                                </p:cTn>
                              </p:par>
                            </p:childTnLst>
                          </p:cTn>
                        </p:par>
                        <p:par>
                          <p:cTn id="65" fill="hold">
                            <p:stCondLst>
                              <p:cond delay="2500"/>
                            </p:stCondLst>
                            <p:childTnLst>
                              <p:par>
                                <p:cTn id="66" presetID="22" presetClass="entr" presetSubtype="1"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up)">
                                      <p:cBhvr>
                                        <p:cTn id="68" dur="250"/>
                                        <p:tgtEl>
                                          <p:spTgt spid="71"/>
                                        </p:tgtEl>
                                      </p:cBhvr>
                                    </p:animEffect>
                                  </p:childTnLst>
                                </p:cTn>
                              </p:par>
                            </p:childTnLst>
                          </p:cTn>
                        </p:par>
                        <p:par>
                          <p:cTn id="69" fill="hold">
                            <p:stCondLst>
                              <p:cond delay="2750"/>
                            </p:stCondLst>
                            <p:childTnLst>
                              <p:par>
                                <p:cTn id="70" presetID="22" presetClass="entr" presetSubtype="1" fill="hold" nodeType="afterEffect">
                                  <p:stCondLst>
                                    <p:cond delay="0"/>
                                  </p:stCondLst>
                                  <p:childTnLst>
                                    <p:set>
                                      <p:cBhvr>
                                        <p:cTn id="71" dur="1" fill="hold">
                                          <p:stCondLst>
                                            <p:cond delay="0"/>
                                          </p:stCondLst>
                                        </p:cTn>
                                        <p:tgtEl>
                                          <p:spTgt spid="72"/>
                                        </p:tgtEl>
                                        <p:attrNameLst>
                                          <p:attrName>style.visibility</p:attrName>
                                        </p:attrNameLst>
                                      </p:cBhvr>
                                      <p:to>
                                        <p:strVal val="visible"/>
                                      </p:to>
                                    </p:set>
                                    <p:animEffect transition="in" filter="wipe(up)">
                                      <p:cBhvr>
                                        <p:cTn id="72" dur="250"/>
                                        <p:tgtEl>
                                          <p:spTgt spid="72"/>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wipe(up)">
                                      <p:cBhvr>
                                        <p:cTn id="76" dur="250"/>
                                        <p:tgtEl>
                                          <p:spTgt spid="73"/>
                                        </p:tgtEl>
                                      </p:cBhvr>
                                    </p:animEffect>
                                  </p:childTnLst>
                                </p:cTn>
                              </p:par>
                            </p:childTnLst>
                          </p:cTn>
                        </p:par>
                        <p:par>
                          <p:cTn id="77" fill="hold">
                            <p:stCondLst>
                              <p:cond delay="3250"/>
                            </p:stCondLst>
                            <p:childTnLst>
                              <p:par>
                                <p:cTn id="78" presetID="22" presetClass="entr" presetSubtype="1" fill="hold"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wipe(up)">
                                      <p:cBhvr>
                                        <p:cTn id="80" dur="250"/>
                                        <p:tgtEl>
                                          <p:spTgt spid="78"/>
                                        </p:tgtEl>
                                      </p:cBhvr>
                                    </p:animEffect>
                                  </p:childTnLst>
                                </p:cTn>
                              </p:par>
                            </p:childTnLst>
                          </p:cTn>
                        </p:par>
                        <p:par>
                          <p:cTn id="81" fill="hold">
                            <p:stCondLst>
                              <p:cond delay="3500"/>
                            </p:stCondLst>
                            <p:childTnLst>
                              <p:par>
                                <p:cTn id="82" presetID="22" presetClass="entr" presetSubtype="1" fill="hold" nodeType="afterEffect">
                                  <p:stCondLst>
                                    <p:cond delay="0"/>
                                  </p:stCondLst>
                                  <p:childTnLst>
                                    <p:set>
                                      <p:cBhvr>
                                        <p:cTn id="83" dur="1" fill="hold">
                                          <p:stCondLst>
                                            <p:cond delay="0"/>
                                          </p:stCondLst>
                                        </p:cTn>
                                        <p:tgtEl>
                                          <p:spTgt spid="79"/>
                                        </p:tgtEl>
                                        <p:attrNameLst>
                                          <p:attrName>style.visibility</p:attrName>
                                        </p:attrNameLst>
                                      </p:cBhvr>
                                      <p:to>
                                        <p:strVal val="visible"/>
                                      </p:to>
                                    </p:set>
                                    <p:animEffect transition="in" filter="wipe(up)">
                                      <p:cBhvr>
                                        <p:cTn id="84" dur="250"/>
                                        <p:tgtEl>
                                          <p:spTgt spid="79"/>
                                        </p:tgtEl>
                                      </p:cBhvr>
                                    </p:animEffect>
                                  </p:childTnLst>
                                </p:cTn>
                              </p:par>
                            </p:childTnLst>
                          </p:cTn>
                        </p:par>
                        <p:par>
                          <p:cTn id="85" fill="hold">
                            <p:stCondLst>
                              <p:cond delay="3750"/>
                            </p:stCondLst>
                            <p:childTnLst>
                              <p:par>
                                <p:cTn id="86" presetID="22" presetClass="entr" presetSubtype="1" fill="hold"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up)">
                                      <p:cBhvr>
                                        <p:cTn id="88" dur="250"/>
                                        <p:tgtEl>
                                          <p:spTgt spid="84"/>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wipe(left)">
                                      <p:cBhvr>
                                        <p:cTn id="93" dur="500"/>
                                        <p:tgtEl>
                                          <p:spTgt spid="31"/>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45">
                                            <p:bg/>
                                          </p:spTgt>
                                        </p:tgtEl>
                                        <p:attrNameLst>
                                          <p:attrName>style.visibility</p:attrName>
                                        </p:attrNameLst>
                                      </p:cBhvr>
                                      <p:to>
                                        <p:strVal val="visible"/>
                                      </p:to>
                                    </p:set>
                                    <p:animEffect transition="in" filter="wipe(left)">
                                      <p:cBhvr>
                                        <p:cTn id="98" dur="500"/>
                                        <p:tgtEl>
                                          <p:spTgt spid="45">
                                            <p:bg/>
                                          </p:spTgt>
                                        </p:tgtEl>
                                      </p:cBhvr>
                                    </p:animEffect>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45">
                                            <p:txEl>
                                              <p:pRg st="0" end="0"/>
                                            </p:txEl>
                                          </p:spTgt>
                                        </p:tgtEl>
                                        <p:attrNameLst>
                                          <p:attrName>style.visibility</p:attrName>
                                        </p:attrNameLst>
                                      </p:cBhvr>
                                      <p:to>
                                        <p:strVal val="visible"/>
                                      </p:to>
                                    </p:set>
                                    <p:animEffect transition="in" filter="wipe(left)">
                                      <p:cBhvr>
                                        <p:cTn id="102"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28" grpId="0"/>
      <p:bldP spid="30" grpId="0"/>
      <p:bldP spid="31" grpId="0"/>
      <p:bldP spid="44" grpId="0"/>
      <p:bldP spid="45" grpId="0" uiExpand="1" build="p" animBg="1"/>
      <p:bldP spid="47" grpId="0"/>
      <p:bldP spid="48" grpId="0"/>
      <p:bldP spid="49" grpId="0"/>
      <p:bldP spid="50" grpId="0"/>
      <p:bldP spid="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19</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Fortune Teller</a:t>
            </a:r>
            <a:endParaRPr lang="zh-CN" altLang="en-US" dirty="0"/>
          </a:p>
        </p:txBody>
      </p:sp>
      <p:grpSp>
        <p:nvGrpSpPr>
          <p:cNvPr id="32" name="Group 31">
            <a:extLst>
              <a:ext uri="{FF2B5EF4-FFF2-40B4-BE49-F238E27FC236}">
                <a16:creationId xmlns:a16="http://schemas.microsoft.com/office/drawing/2014/main" id="{D4BBFF80-8907-4E9F-9773-6973F6F6FEC5}"/>
              </a:ext>
            </a:extLst>
          </p:cNvPr>
          <p:cNvGrpSpPr/>
          <p:nvPr/>
        </p:nvGrpSpPr>
        <p:grpSpPr>
          <a:xfrm>
            <a:off x="2540410" y="2257424"/>
            <a:ext cx="7111175" cy="1535964"/>
            <a:chOff x="2437072" y="3126216"/>
            <a:chExt cx="7111175" cy="1535964"/>
          </a:xfrm>
        </p:grpSpPr>
        <p:sp>
          <p:nvSpPr>
            <p:cNvPr id="33" name="矩形 12">
              <a:extLst>
                <a:ext uri="{FF2B5EF4-FFF2-40B4-BE49-F238E27FC236}">
                  <a16:creationId xmlns:a16="http://schemas.microsoft.com/office/drawing/2014/main" id="{10DA46C3-4515-4621-AC4C-AA38DDDD587A}"/>
                </a:ext>
              </a:extLst>
            </p:cNvPr>
            <p:cNvSpPr/>
            <p:nvPr/>
          </p:nvSpPr>
          <p:spPr>
            <a:xfrm>
              <a:off x="4390053" y="4272123"/>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sp>
          <p:nvSpPr>
            <p:cNvPr id="34" name="矩形 16">
              <a:extLst>
                <a:ext uri="{FF2B5EF4-FFF2-40B4-BE49-F238E27FC236}">
                  <a16:creationId xmlns:a16="http://schemas.microsoft.com/office/drawing/2014/main" id="{354D998B-8993-45A3-8D3C-55219A57197E}"/>
                </a:ext>
              </a:extLst>
            </p:cNvPr>
            <p:cNvSpPr/>
            <p:nvPr/>
          </p:nvSpPr>
          <p:spPr>
            <a:xfrm>
              <a:off x="3906058" y="4272123"/>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sp>
          <p:nvSpPr>
            <p:cNvPr id="35" name="矩形 17">
              <a:extLst>
                <a:ext uri="{FF2B5EF4-FFF2-40B4-BE49-F238E27FC236}">
                  <a16:creationId xmlns:a16="http://schemas.microsoft.com/office/drawing/2014/main" id="{2EA73E61-E61A-4063-A32C-5BD426037B66}"/>
                </a:ext>
              </a:extLst>
            </p:cNvPr>
            <p:cNvSpPr/>
            <p:nvPr/>
          </p:nvSpPr>
          <p:spPr>
            <a:xfrm>
              <a:off x="3664061" y="4272123"/>
              <a:ext cx="213514" cy="25403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sp>
          <p:nvSpPr>
            <p:cNvPr id="36" name="矩形 18">
              <a:extLst>
                <a:ext uri="{FF2B5EF4-FFF2-40B4-BE49-F238E27FC236}">
                  <a16:creationId xmlns:a16="http://schemas.microsoft.com/office/drawing/2014/main" id="{30AF92DB-0091-4A7F-AF6A-8C29C35DDA35}"/>
                </a:ext>
              </a:extLst>
            </p:cNvPr>
            <p:cNvSpPr/>
            <p:nvPr/>
          </p:nvSpPr>
          <p:spPr>
            <a:xfrm>
              <a:off x="4148056" y="4272123"/>
              <a:ext cx="213514" cy="25403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cxnSp>
          <p:nvCxnSpPr>
            <p:cNvPr id="37" name="直线箭头连接符 9">
              <a:extLst>
                <a:ext uri="{FF2B5EF4-FFF2-40B4-BE49-F238E27FC236}">
                  <a16:creationId xmlns:a16="http://schemas.microsoft.com/office/drawing/2014/main" id="{20991100-4CCF-463E-939A-BC3029BBEDE2}"/>
                </a:ext>
              </a:extLst>
            </p:cNvPr>
            <p:cNvCxnSpPr>
              <a:cxnSpLocks/>
            </p:cNvCxnSpPr>
            <p:nvPr/>
          </p:nvCxnSpPr>
          <p:spPr>
            <a:xfrm flipV="1">
              <a:off x="3877575" y="4388763"/>
              <a:ext cx="1007507"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38" name="Picture 37">
              <a:extLst>
                <a:ext uri="{FF2B5EF4-FFF2-40B4-BE49-F238E27FC236}">
                  <a16:creationId xmlns:a16="http://schemas.microsoft.com/office/drawing/2014/main" id="{860650A2-7225-4D8A-ADE2-958D459829B1}"/>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8478644" y="4115231"/>
              <a:ext cx="711254" cy="542984"/>
            </a:xfrm>
            <a:prstGeom prst="rect">
              <a:avLst/>
            </a:prstGeom>
          </p:spPr>
        </p:pic>
        <p:cxnSp>
          <p:nvCxnSpPr>
            <p:cNvPr id="39" name="直线箭头连接符 9">
              <a:extLst>
                <a:ext uri="{FF2B5EF4-FFF2-40B4-BE49-F238E27FC236}">
                  <a16:creationId xmlns:a16="http://schemas.microsoft.com/office/drawing/2014/main" id="{A1408A82-BA23-4D3B-B0B1-0DB5AF8D5921}"/>
                </a:ext>
              </a:extLst>
            </p:cNvPr>
            <p:cNvCxnSpPr>
              <a:cxnSpLocks/>
            </p:cNvCxnSpPr>
            <p:nvPr/>
          </p:nvCxnSpPr>
          <p:spPr>
            <a:xfrm>
              <a:off x="6164263" y="4363424"/>
              <a:ext cx="2186505"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40" name="TextBox 39">
              <a:extLst>
                <a:ext uri="{FF2B5EF4-FFF2-40B4-BE49-F238E27FC236}">
                  <a16:creationId xmlns:a16="http://schemas.microsoft.com/office/drawing/2014/main" id="{452DE960-396F-4676-AF3A-2AE4C4A2D95B}"/>
                </a:ext>
              </a:extLst>
            </p:cNvPr>
            <p:cNvSpPr txBox="1"/>
            <p:nvPr/>
          </p:nvSpPr>
          <p:spPr>
            <a:xfrm>
              <a:off x="5810283" y="3951048"/>
              <a:ext cx="2769297" cy="381323"/>
            </a:xfrm>
            <a:prstGeom prst="rect">
              <a:avLst/>
            </a:prstGeom>
            <a:noFill/>
          </p:spPr>
          <p:txBody>
            <a:bodyPr wrap="square" rtlCol="0">
              <a:spAutoFit/>
            </a:bodyPr>
            <a:lstStyle/>
            <a:p>
              <a:pPr algn="ctr">
                <a:lnSpc>
                  <a:spcPct val="75000"/>
                </a:lnSpc>
              </a:pPr>
              <a:r>
                <a:rPr lang="en-US" altLang="zh-CN" sz="2400" dirty="0">
                  <a:latin typeface="+mj-lt"/>
                  <a:ea typeface="Open Sans SemiCondensed SemiCon" pitchFamily="2" charset="0"/>
                  <a:cs typeface="Open Sans SemiCondensed SemiCon" pitchFamily="2" charset="0"/>
                </a:rPr>
                <a:t>Downlink wireless</a:t>
              </a:r>
              <a:endParaRPr lang="zh-CN" altLang="en-US" sz="2400" dirty="0">
                <a:latin typeface="+mj-lt"/>
                <a:cs typeface="Open Sans SemiCondensed SemiCon" pitchFamily="2" charset="0"/>
              </a:endParaRPr>
            </a:p>
          </p:txBody>
        </p:sp>
        <p:grpSp>
          <p:nvGrpSpPr>
            <p:cNvPr id="41" name="Group 40">
              <a:extLst>
                <a:ext uri="{FF2B5EF4-FFF2-40B4-BE49-F238E27FC236}">
                  <a16:creationId xmlns:a16="http://schemas.microsoft.com/office/drawing/2014/main" id="{D0E25EB9-BB5F-4066-8884-9B3C6847631B}"/>
                </a:ext>
              </a:extLst>
            </p:cNvPr>
            <p:cNvGrpSpPr/>
            <p:nvPr/>
          </p:nvGrpSpPr>
          <p:grpSpPr>
            <a:xfrm>
              <a:off x="3532795" y="4255222"/>
              <a:ext cx="1103256" cy="288465"/>
              <a:chOff x="5386608" y="3740915"/>
              <a:chExt cx="1103256" cy="288465"/>
            </a:xfrm>
          </p:grpSpPr>
          <p:cxnSp>
            <p:nvCxnSpPr>
              <p:cNvPr id="54" name="直接连接符 13">
                <a:extLst>
                  <a:ext uri="{FF2B5EF4-FFF2-40B4-BE49-F238E27FC236}">
                    <a16:creationId xmlns:a16="http://schemas.microsoft.com/office/drawing/2014/main" id="{E54B6E27-B07B-418C-9C2A-2ACCC21F0CB8}"/>
                  </a:ext>
                </a:extLst>
              </p:cNvPr>
              <p:cNvCxnSpPr/>
              <p:nvPr/>
            </p:nvCxnSpPr>
            <p:spPr>
              <a:xfrm>
                <a:off x="5386608" y="3740915"/>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14">
                <a:extLst>
                  <a:ext uri="{FF2B5EF4-FFF2-40B4-BE49-F238E27FC236}">
                    <a16:creationId xmlns:a16="http://schemas.microsoft.com/office/drawing/2014/main" id="{BDE9AA9A-6FD0-4AA3-AF9D-0C2B6F764EBE}"/>
                  </a:ext>
                </a:extLst>
              </p:cNvPr>
              <p:cNvCxnSpPr/>
              <p:nvPr/>
            </p:nvCxnSpPr>
            <p:spPr>
              <a:xfrm>
                <a:off x="5386618" y="4029380"/>
                <a:ext cx="11032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15">
                <a:extLst>
                  <a:ext uri="{FF2B5EF4-FFF2-40B4-BE49-F238E27FC236}">
                    <a16:creationId xmlns:a16="http://schemas.microsoft.com/office/drawing/2014/main" id="{6CD33E77-76E3-4EF7-A8E5-FFA6F3A8BAAA}"/>
                  </a:ext>
                </a:extLst>
              </p:cNvPr>
              <p:cNvCxnSpPr>
                <a:cxnSpLocks/>
              </p:cNvCxnSpPr>
              <p:nvPr/>
            </p:nvCxnSpPr>
            <p:spPr>
              <a:xfrm flipV="1">
                <a:off x="6489147" y="3740915"/>
                <a:ext cx="0" cy="2884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D68C9BFC-7C34-4F4C-A16A-3182625226B1}"/>
                </a:ext>
              </a:extLst>
            </p:cNvPr>
            <p:cNvSpPr/>
            <p:nvPr/>
          </p:nvSpPr>
          <p:spPr>
            <a:xfrm>
              <a:off x="8110653" y="3129069"/>
              <a:ext cx="1437594"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latin typeface="+mj-lt"/>
                  <a:ea typeface="Open Sans SemiCondensed SemiCon" pitchFamily="2" charset="0"/>
                  <a:cs typeface="Open Sans SemiCondensed SemiCon" pitchFamily="2" charset="0"/>
                </a:rPr>
                <a:t>Receiver</a:t>
              </a:r>
            </a:p>
          </p:txBody>
        </p:sp>
        <p:sp>
          <p:nvSpPr>
            <p:cNvPr id="43" name="Rectangle 42">
              <a:extLst>
                <a:ext uri="{FF2B5EF4-FFF2-40B4-BE49-F238E27FC236}">
                  <a16:creationId xmlns:a16="http://schemas.microsoft.com/office/drawing/2014/main" id="{46396455-6E79-47E7-9B73-660C0603BCE2}"/>
                </a:ext>
              </a:extLst>
            </p:cNvPr>
            <p:cNvSpPr/>
            <p:nvPr/>
          </p:nvSpPr>
          <p:spPr>
            <a:xfrm>
              <a:off x="2689915" y="3126216"/>
              <a:ext cx="2916276" cy="599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altLang="zh-CN" sz="2400" i="1" dirty="0">
                  <a:solidFill>
                    <a:schemeClr val="tx1"/>
                  </a:solidFill>
                  <a:latin typeface="+mj-lt"/>
                  <a:ea typeface="Open Sans SemiCondensed SemiCon" pitchFamily="2" charset="0"/>
                  <a:cs typeface="Open Sans SemiCondensed SemiCon" pitchFamily="2" charset="0"/>
                </a:rPr>
                <a:t>Last-mile </a:t>
              </a:r>
            </a:p>
            <a:p>
              <a:pPr algn="ctr">
                <a:lnSpc>
                  <a:spcPct val="75000"/>
                </a:lnSpc>
              </a:pPr>
              <a:r>
                <a:rPr lang="en-US" altLang="zh-CN" sz="2400" i="1" dirty="0">
                  <a:solidFill>
                    <a:schemeClr val="tx1"/>
                  </a:solidFill>
                  <a:latin typeface="+mj-lt"/>
                  <a:ea typeface="Open Sans SemiCondensed SemiCon" pitchFamily="2" charset="0"/>
                  <a:cs typeface="Open Sans SemiCondensed SemiCon" pitchFamily="2" charset="0"/>
                </a:rPr>
                <a:t>access point</a:t>
              </a:r>
            </a:p>
          </p:txBody>
        </p:sp>
        <p:sp>
          <p:nvSpPr>
            <p:cNvPr id="46" name="TextBox 45">
              <a:extLst>
                <a:ext uri="{FF2B5EF4-FFF2-40B4-BE49-F238E27FC236}">
                  <a16:creationId xmlns:a16="http://schemas.microsoft.com/office/drawing/2014/main" id="{65CB2F7C-DE56-45CC-93DD-9AB933056BCA}"/>
                </a:ext>
              </a:extLst>
            </p:cNvPr>
            <p:cNvSpPr txBox="1"/>
            <p:nvPr/>
          </p:nvSpPr>
          <p:spPr>
            <a:xfrm>
              <a:off x="2689921" y="3811885"/>
              <a:ext cx="2916270" cy="461665"/>
            </a:xfrm>
            <a:prstGeom prst="rect">
              <a:avLst/>
            </a:prstGeom>
            <a:noFill/>
          </p:spPr>
          <p:txBody>
            <a:bodyPr wrap="square" rtlCol="0">
              <a:spAutoFit/>
            </a:bodyPr>
            <a:lstStyle/>
            <a:p>
              <a:pPr algn="ctr"/>
              <a:r>
                <a:rPr lang="en-US" altLang="zh-CN" sz="2400" dirty="0">
                  <a:latin typeface="+mj-lt"/>
                  <a:ea typeface="Open Sans SemiCondensed SemiCon" pitchFamily="2" charset="0"/>
                  <a:cs typeface="Open Sans SemiCondensed SemiCon" pitchFamily="2" charset="0"/>
                </a:rPr>
                <a:t>Downlink queue</a:t>
              </a:r>
              <a:endParaRPr lang="zh-CN" altLang="en-US" sz="2400" dirty="0">
                <a:latin typeface="+mj-lt"/>
                <a:cs typeface="Open Sans SemiCondensed SemiCon" pitchFamily="2" charset="0"/>
              </a:endParaRPr>
            </a:p>
          </p:txBody>
        </p:sp>
        <p:pic>
          <p:nvPicPr>
            <p:cNvPr id="51" name="Picture 50">
              <a:extLst>
                <a:ext uri="{FF2B5EF4-FFF2-40B4-BE49-F238E27FC236}">
                  <a16:creationId xmlns:a16="http://schemas.microsoft.com/office/drawing/2014/main" id="{63292C54-B7D9-4A1D-AA26-BF6C5CE86647}"/>
                </a:ext>
              </a:extLst>
            </p:cNvPr>
            <p:cNvPicPr>
              <a:picLocks noChangeAspect="1"/>
            </p:cNvPicPr>
            <p:nvPr/>
          </p:nvPicPr>
          <p:blipFill>
            <a:blip r:embed="rId4"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5199965" y="4199843"/>
              <a:ext cx="649225" cy="418727"/>
            </a:xfrm>
            <a:prstGeom prst="rect">
              <a:avLst/>
            </a:prstGeom>
          </p:spPr>
        </p:pic>
        <p:pic>
          <p:nvPicPr>
            <p:cNvPr id="53" name="Picture 52">
              <a:extLst>
                <a:ext uri="{FF2B5EF4-FFF2-40B4-BE49-F238E27FC236}">
                  <a16:creationId xmlns:a16="http://schemas.microsoft.com/office/drawing/2014/main" id="{F29C1F55-CDE0-4E0B-8FC4-B644A3A0B99B}"/>
                </a:ext>
              </a:extLst>
            </p:cNvPr>
            <p:cNvPicPr>
              <a:picLocks noChangeAspect="1"/>
            </p:cNvPicPr>
            <p:nvPr/>
          </p:nvPicPr>
          <p:blipFill>
            <a:blip r:embed="rId5" cstate="screen">
              <a:biLevel thresh="75000"/>
              <a:extLst>
                <a:ext uri="{28A0092B-C50C-407E-A947-70E740481C1C}">
                  <a14:useLocalDpi xmlns:a14="http://schemas.microsoft.com/office/drawing/2010/main"/>
                </a:ext>
              </a:extLst>
            </a:blip>
            <a:stretch>
              <a:fillRect/>
            </a:stretch>
          </p:blipFill>
          <p:spPr>
            <a:xfrm>
              <a:off x="2437072" y="4136099"/>
              <a:ext cx="609521" cy="526081"/>
            </a:xfrm>
            <a:prstGeom prst="rect">
              <a:avLst/>
            </a:prstGeom>
          </p:spPr>
        </p:pic>
      </p:grpSp>
      <p:sp>
        <p:nvSpPr>
          <p:cNvPr id="57" name="TextBox 56">
            <a:extLst>
              <a:ext uri="{FF2B5EF4-FFF2-40B4-BE49-F238E27FC236}">
                <a16:creationId xmlns:a16="http://schemas.microsoft.com/office/drawing/2014/main" id="{2CEBC863-5D1B-4C12-9066-BDB3755662BE}"/>
              </a:ext>
            </a:extLst>
          </p:cNvPr>
          <p:cNvSpPr txBox="1"/>
          <p:nvPr/>
        </p:nvSpPr>
        <p:spPr>
          <a:xfrm>
            <a:off x="3600187" y="4660479"/>
            <a:ext cx="5006628" cy="461665"/>
          </a:xfrm>
          <a:prstGeom prst="rect">
            <a:avLst/>
          </a:prstGeom>
          <a:noFill/>
        </p:spPr>
        <p:txBody>
          <a:bodyPr wrap="none" rtlCol="0">
            <a:spAutoFit/>
          </a:bodyPr>
          <a:lstStyle/>
          <a:p>
            <a:pPr algn="ctr"/>
            <a:r>
              <a:rPr lang="en-US" altLang="zh-CN" sz="2400" i="1" dirty="0">
                <a:latin typeface="+mj-lt"/>
                <a:cs typeface="Segoe UI" panose="020B0502040204020203" pitchFamily="34" charset="0"/>
              </a:rPr>
              <a:t>feedback = </a:t>
            </a:r>
            <a:r>
              <a:rPr lang="en-US" altLang="zh-CN" sz="2400" i="1" dirty="0" err="1">
                <a:latin typeface="+mj-lt"/>
                <a:cs typeface="Segoe UI" panose="020B0502040204020203" pitchFamily="34" charset="0"/>
              </a:rPr>
              <a:t>curTime</a:t>
            </a:r>
            <a:r>
              <a:rPr lang="en-US" altLang="zh-CN" sz="2400" i="1" dirty="0">
                <a:latin typeface="+mj-lt"/>
                <a:cs typeface="Segoe UI" panose="020B0502040204020203" pitchFamily="34" charset="0"/>
              </a:rPr>
              <a:t> + </a:t>
            </a:r>
            <a:r>
              <a:rPr lang="en-US" altLang="zh-CN" sz="2400" i="1" dirty="0" err="1">
                <a:latin typeface="+mj-lt"/>
                <a:cs typeface="Segoe UI" panose="020B0502040204020203" pitchFamily="34" charset="0"/>
              </a:rPr>
              <a:t>qDelay</a:t>
            </a:r>
            <a:r>
              <a:rPr lang="en-US" altLang="zh-CN" sz="2400" i="1" dirty="0">
                <a:latin typeface="+mj-lt"/>
                <a:cs typeface="Segoe UI" panose="020B0502040204020203" pitchFamily="34" charset="0"/>
              </a:rPr>
              <a:t> + </a:t>
            </a:r>
            <a:r>
              <a:rPr lang="en-US" altLang="zh-CN" sz="2400" i="1" dirty="0" err="1">
                <a:latin typeface="+mj-lt"/>
                <a:cs typeface="Segoe UI" panose="020B0502040204020203" pitchFamily="34" charset="0"/>
              </a:rPr>
              <a:t>txDelay</a:t>
            </a:r>
            <a:endParaRPr lang="zh-CN" altLang="en-US" sz="2400" i="1" dirty="0">
              <a:latin typeface="+mj-lt"/>
              <a:cs typeface="Segoe UI" panose="020B0502040204020203" pitchFamily="34" charset="0"/>
            </a:endParaRP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EE2B9C3B-DB6A-4A55-8F00-EC09022E6108}"/>
                  </a:ext>
                </a:extLst>
              </p:cNvPr>
              <p:cNvSpPr txBox="1"/>
              <p:nvPr/>
            </p:nvSpPr>
            <p:spPr>
              <a:xfrm>
                <a:off x="6348243" y="4488829"/>
                <a:ext cx="947079" cy="804964"/>
              </a:xfrm>
              <a:prstGeom prst="rect">
                <a:avLst/>
              </a:prstGeom>
              <a:solidFill>
                <a:srgbClr val="F5F6F6"/>
              </a:solidFill>
            </p:spPr>
            <p:txBody>
              <a:bodyPr wrap="square" rtlCol="0">
                <a:spAutoFit/>
              </a:bodyPr>
              <a:lstStyle/>
              <a:p>
                <a:pPr algn="r"/>
                <a14:m>
                  <m:oMathPara xmlns:m="http://schemas.openxmlformats.org/officeDocument/2006/math">
                    <m:oMathParaPr>
                      <m:jc m:val="centerGroup"/>
                    </m:oMathParaPr>
                    <m:oMath xmlns:m="http://schemas.openxmlformats.org/officeDocument/2006/math">
                      <m:f>
                        <m:fPr>
                          <m:ctrlPr>
                            <a:rPr lang="en-US" altLang="zh-CN" sz="2400" b="0" i="1" smtClean="0">
                              <a:latin typeface="Cambria Math" panose="02040503050406030204" pitchFamily="18" charset="0"/>
                              <a:cs typeface="Segoe UI" panose="020B0502040204020203" pitchFamily="34" charset="0"/>
                            </a:rPr>
                          </m:ctrlPr>
                        </m:fPr>
                        <m:num>
                          <m:r>
                            <m:rPr>
                              <m:nor/>
                            </m:rPr>
                            <a:rPr lang="en-US" altLang="zh-CN" sz="2400" b="0" i="1" smtClean="0">
                              <a:latin typeface="+mj-lt"/>
                              <a:cs typeface="Segoe UI" panose="020B0502040204020203" pitchFamily="34" charset="0"/>
                            </a:rPr>
                            <m:t>qSize</m:t>
                          </m:r>
                        </m:num>
                        <m:den>
                          <m:r>
                            <m:rPr>
                              <m:nor/>
                            </m:rPr>
                            <a:rPr lang="en-US" altLang="zh-CN" sz="2400" b="0" i="1" smtClean="0">
                              <a:latin typeface="+mj-lt"/>
                              <a:cs typeface="Segoe UI" panose="020B0502040204020203" pitchFamily="34" charset="0"/>
                            </a:rPr>
                            <m:t>txRate</m:t>
                          </m:r>
                        </m:den>
                      </m:f>
                    </m:oMath>
                  </m:oMathPara>
                </a14:m>
                <a:endParaRPr lang="zh-CN" altLang="en-US" sz="2400" i="1" dirty="0">
                  <a:latin typeface="+mj-lt"/>
                  <a:cs typeface="Segoe UI" panose="020B0502040204020203" pitchFamily="34" charset="0"/>
                </a:endParaRPr>
              </a:p>
            </p:txBody>
          </p:sp>
        </mc:Choice>
        <mc:Fallback xmlns="">
          <p:sp>
            <p:nvSpPr>
              <p:cNvPr id="58" name="TextBox 57">
                <a:extLst>
                  <a:ext uri="{FF2B5EF4-FFF2-40B4-BE49-F238E27FC236}">
                    <a16:creationId xmlns:a16="http://schemas.microsoft.com/office/drawing/2014/main" id="{EE2B9C3B-DB6A-4A55-8F00-EC09022E6108}"/>
                  </a:ext>
                </a:extLst>
              </p:cNvPr>
              <p:cNvSpPr txBox="1">
                <a:spLocks noRot="1" noChangeAspect="1" noMove="1" noResize="1" noEditPoints="1" noAdjustHandles="1" noChangeArrowheads="1" noChangeShapeType="1" noTextEdit="1"/>
              </p:cNvSpPr>
              <p:nvPr/>
            </p:nvSpPr>
            <p:spPr>
              <a:xfrm>
                <a:off x="6348243" y="4488829"/>
                <a:ext cx="947079" cy="804964"/>
              </a:xfrm>
              <a:prstGeom prst="rect">
                <a:avLst/>
              </a:prstGeom>
              <a:blipFill>
                <a:blip r:embed="rId6"/>
                <a:stretch>
                  <a:fillRect/>
                </a:stretch>
              </a:blipFill>
            </p:spPr>
            <p:txBody>
              <a:bodyPr/>
              <a:lstStyle/>
              <a:p>
                <a:r>
                  <a:rPr lang="zh-CN" altLang="en-US">
                    <a:noFill/>
                  </a:rPr>
                  <a:t> </a:t>
                </a:r>
              </a:p>
            </p:txBody>
          </p:sp>
        </mc:Fallback>
      </mc:AlternateContent>
      <p:sp>
        <p:nvSpPr>
          <p:cNvPr id="28" name="Rectangle 27">
            <a:extLst>
              <a:ext uri="{FF2B5EF4-FFF2-40B4-BE49-F238E27FC236}">
                <a16:creationId xmlns:a16="http://schemas.microsoft.com/office/drawing/2014/main" id="{9BD7F8B8-17C4-4E5C-AD76-F3E5E2F21952}"/>
              </a:ext>
            </a:extLst>
          </p:cNvPr>
          <p:cNvSpPr/>
          <p:nvPr/>
        </p:nvSpPr>
        <p:spPr>
          <a:xfrm>
            <a:off x="874776" y="1451044"/>
            <a:ext cx="10442448" cy="523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i="1" dirty="0">
                <a:cs typeface="Segoe UI" panose="020B0502040204020203" pitchFamily="34" charset="0"/>
              </a:rPr>
              <a:t>Congestion signals are processed from packets’ </a:t>
            </a:r>
            <a:r>
              <a:rPr lang="en-US" altLang="zh-CN" sz="2800" b="1" i="1" dirty="0">
                <a:solidFill>
                  <a:srgbClr val="FF0000"/>
                </a:solidFill>
                <a:cs typeface="Segoe UI" panose="020B0502040204020203" pitchFamily="34" charset="0"/>
              </a:rPr>
              <a:t>feedback timestamps</a:t>
            </a:r>
            <a:r>
              <a:rPr lang="en-US" altLang="zh-CN" sz="2800" i="1" dirty="0">
                <a:cs typeface="Segoe UI" panose="020B0502040204020203" pitchFamily="34" charset="0"/>
              </a:rPr>
              <a:t>.</a:t>
            </a:r>
          </a:p>
        </p:txBody>
      </p:sp>
      <p:sp>
        <p:nvSpPr>
          <p:cNvPr id="30" name="Rectangle 29">
            <a:extLst>
              <a:ext uri="{FF2B5EF4-FFF2-40B4-BE49-F238E27FC236}">
                <a16:creationId xmlns:a16="http://schemas.microsoft.com/office/drawing/2014/main" id="{598B24D3-72C4-406B-AE32-7D285F1CA411}"/>
              </a:ext>
            </a:extLst>
          </p:cNvPr>
          <p:cNvSpPr/>
          <p:nvPr/>
        </p:nvSpPr>
        <p:spPr>
          <a:xfrm>
            <a:off x="1853417" y="3941799"/>
            <a:ext cx="8485162" cy="5232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800" i="1" dirty="0">
                <a:cs typeface="Segoe UI" panose="020B0502040204020203" pitchFamily="34" charset="0"/>
              </a:rPr>
              <a:t>One packet should know its </a:t>
            </a:r>
            <a:r>
              <a:rPr lang="en-US" altLang="zh-CN" sz="2800" b="1" i="1" dirty="0">
                <a:solidFill>
                  <a:srgbClr val="FF0000"/>
                </a:solidFill>
                <a:cs typeface="Segoe UI" panose="020B0502040204020203" pitchFamily="34" charset="0"/>
              </a:rPr>
              <a:t>feedback time</a:t>
            </a:r>
            <a:r>
              <a:rPr lang="en-US" altLang="zh-CN" sz="2800" i="1" dirty="0">
                <a:cs typeface="Segoe UI" panose="020B0502040204020203" pitchFamily="34" charset="0"/>
              </a:rPr>
              <a:t> upon arrival!</a:t>
            </a:r>
            <a:endParaRPr lang="zh-CN" altLang="en-US" sz="2800" i="1" dirty="0">
              <a:cs typeface="Segoe UI" panose="020B0502040204020203" pitchFamily="34" charset="0"/>
            </a:endParaRPr>
          </a:p>
        </p:txBody>
      </p:sp>
    </p:spTree>
    <p:extLst>
      <p:ext uri="{BB962C8B-B14F-4D97-AF65-F5344CB8AC3E}">
        <p14:creationId xmlns:p14="http://schemas.microsoft.com/office/powerpoint/2010/main" val="18529486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
                                            <p:bg/>
                                          </p:spTgt>
                                        </p:tgtEl>
                                        <p:attrNameLst>
                                          <p:attrName>style.visibility</p:attrName>
                                        </p:attrNameLst>
                                      </p:cBhvr>
                                      <p:to>
                                        <p:strVal val="visible"/>
                                      </p:to>
                                    </p:set>
                                    <p:animEffect transition="in" filter="wipe(left)">
                                      <p:cBhvr>
                                        <p:cTn id="16" dur="500"/>
                                        <p:tgtEl>
                                          <p:spTgt spid="30">
                                            <p:bg/>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wipe(left)">
                                      <p:cBhvr>
                                        <p:cTn id="19" dur="500"/>
                                        <p:tgtEl>
                                          <p:spTgt spid="30">
                                            <p:txEl>
                                              <p:pRg st="0" end="0"/>
                                            </p:txEl>
                                          </p:spTgt>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left)">
                                      <p:cBhvr>
                                        <p:cTn id="2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30"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20</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Evaluation</a:t>
            </a:r>
            <a:br>
              <a:rPr lang="en-US" altLang="zh-CN" dirty="0"/>
            </a:br>
            <a:r>
              <a:rPr lang="en-US" altLang="zh-CN" sz="2800" dirty="0"/>
              <a:t>Trace-driven Simulation</a:t>
            </a:r>
            <a:endParaRPr lang="zh-CN" altLang="en-US" dirty="0"/>
          </a:p>
        </p:txBody>
      </p:sp>
      <p:sp>
        <p:nvSpPr>
          <p:cNvPr id="25" name="Content Placeholder 8">
            <a:extLst>
              <a:ext uri="{FF2B5EF4-FFF2-40B4-BE49-F238E27FC236}">
                <a16:creationId xmlns:a16="http://schemas.microsoft.com/office/drawing/2014/main" id="{37FE1FF5-C48E-46F3-B096-CB8472C05BDD}"/>
              </a:ext>
            </a:extLst>
          </p:cNvPr>
          <p:cNvSpPr txBox="1">
            <a:spLocks/>
          </p:cNvSpPr>
          <p:nvPr/>
        </p:nvSpPr>
        <p:spPr>
          <a:xfrm>
            <a:off x="368370" y="1334641"/>
            <a:ext cx="10515600" cy="494003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NS-3 Simulation</a:t>
            </a:r>
          </a:p>
          <a:p>
            <a:r>
              <a:rPr lang="en-US" altLang="zh-CN" dirty="0" err="1"/>
              <a:t>Zhuge</a:t>
            </a:r>
            <a:r>
              <a:rPr lang="en-US" altLang="zh-CN" dirty="0"/>
              <a:t> application:</a:t>
            </a:r>
          </a:p>
          <a:p>
            <a:pPr lvl="1"/>
            <a:r>
              <a:rPr lang="en-US" altLang="zh-CN" dirty="0"/>
              <a:t>WebRTC (UDP) with GCC</a:t>
            </a:r>
          </a:p>
          <a:p>
            <a:r>
              <a:rPr lang="en-US" altLang="zh-CN" dirty="0"/>
              <a:t>5 sets of bandwidth traces: </a:t>
            </a:r>
          </a:p>
          <a:p>
            <a:pPr lvl="1"/>
            <a:r>
              <a:rPr lang="en-US" altLang="zh-CN" dirty="0"/>
              <a:t>two </a:t>
            </a:r>
            <a:r>
              <a:rPr lang="en-US" altLang="zh-CN" dirty="0" err="1"/>
              <a:t>WiFi</a:t>
            </a:r>
            <a:r>
              <a:rPr lang="en-US" altLang="zh-CN" dirty="0"/>
              <a:t> (W1, W2)</a:t>
            </a:r>
          </a:p>
          <a:p>
            <a:pPr lvl="1"/>
            <a:r>
              <a:rPr lang="en-US" altLang="zh-CN" dirty="0"/>
              <a:t>three cellular (C1, C2, C3)</a:t>
            </a:r>
          </a:p>
          <a:p>
            <a:r>
              <a:rPr lang="en-US" altLang="zh-CN" dirty="0"/>
              <a:t>Baselines:</a:t>
            </a:r>
          </a:p>
          <a:p>
            <a:pPr lvl="1"/>
            <a:r>
              <a:rPr lang="en-US" altLang="zh-CN" dirty="0"/>
              <a:t>FIFO</a:t>
            </a:r>
          </a:p>
          <a:p>
            <a:pPr lvl="1"/>
            <a:r>
              <a:rPr lang="en-US" altLang="zh-CN" dirty="0" err="1"/>
              <a:t>CoDel</a:t>
            </a:r>
            <a:r>
              <a:rPr lang="en-US" altLang="zh-CN" dirty="0"/>
              <a:t> [Queue’12]</a:t>
            </a:r>
          </a:p>
          <a:p>
            <a:r>
              <a:rPr lang="en-US" altLang="zh-CN" dirty="0"/>
              <a:t>Metrics</a:t>
            </a:r>
          </a:p>
          <a:p>
            <a:pPr lvl="1"/>
            <a:r>
              <a:rPr lang="en-US" altLang="zh-CN" dirty="0"/>
              <a:t>Network RTT</a:t>
            </a:r>
          </a:p>
          <a:p>
            <a:pPr lvl="1"/>
            <a:endParaRPr lang="en-US" altLang="zh-CN" dirty="0"/>
          </a:p>
        </p:txBody>
      </p:sp>
      <p:sp>
        <p:nvSpPr>
          <p:cNvPr id="5" name="TextBox 4">
            <a:extLst>
              <a:ext uri="{FF2B5EF4-FFF2-40B4-BE49-F238E27FC236}">
                <a16:creationId xmlns:a16="http://schemas.microsoft.com/office/drawing/2014/main" id="{F2B585C9-E63A-4AC2-8C07-0E32329005C8}"/>
              </a:ext>
            </a:extLst>
          </p:cNvPr>
          <p:cNvSpPr txBox="1"/>
          <p:nvPr/>
        </p:nvSpPr>
        <p:spPr>
          <a:xfrm>
            <a:off x="8973692" y="3917855"/>
            <a:ext cx="2238113" cy="690638"/>
          </a:xfrm>
          <a:prstGeom prst="rect">
            <a:avLst/>
          </a:prstGeom>
          <a:noFill/>
        </p:spPr>
        <p:txBody>
          <a:bodyPr wrap="none" rtlCol="0">
            <a:spAutoFit/>
          </a:bodyPr>
          <a:lstStyle/>
          <a:p>
            <a:pPr algn="ctr">
              <a:lnSpc>
                <a:spcPct val="80000"/>
              </a:lnSpc>
            </a:pPr>
            <a:r>
              <a:rPr lang="en-US" altLang="zh-CN" sz="2400" dirty="0"/>
              <a:t>Bandwidth limit</a:t>
            </a:r>
          </a:p>
          <a:p>
            <a:pPr algn="ctr">
              <a:lnSpc>
                <a:spcPct val="80000"/>
              </a:lnSpc>
            </a:pPr>
            <a:r>
              <a:rPr lang="en-US" altLang="zh-CN" sz="2400" dirty="0"/>
              <a:t>(from traces)</a:t>
            </a:r>
            <a:endParaRPr lang="zh-CN" altLang="en-US" sz="2400" dirty="0"/>
          </a:p>
        </p:txBody>
      </p:sp>
      <p:cxnSp>
        <p:nvCxnSpPr>
          <p:cNvPr id="44" name="直线箭头连接符 9">
            <a:extLst>
              <a:ext uri="{FF2B5EF4-FFF2-40B4-BE49-F238E27FC236}">
                <a16:creationId xmlns:a16="http://schemas.microsoft.com/office/drawing/2014/main" id="{87FF3699-FBF8-462A-8F40-C314F670A407}"/>
              </a:ext>
            </a:extLst>
          </p:cNvPr>
          <p:cNvCxnSpPr>
            <a:cxnSpLocks/>
            <a:stCxn id="5" idx="0"/>
            <a:endCxn id="4" idx="2"/>
          </p:cNvCxnSpPr>
          <p:nvPr/>
        </p:nvCxnSpPr>
        <p:spPr>
          <a:xfrm flipH="1" flipV="1">
            <a:off x="10092183" y="2682020"/>
            <a:ext cx="566" cy="1235835"/>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grpSp>
        <p:nvGrpSpPr>
          <p:cNvPr id="10" name="Group 9">
            <a:extLst>
              <a:ext uri="{FF2B5EF4-FFF2-40B4-BE49-F238E27FC236}">
                <a16:creationId xmlns:a16="http://schemas.microsoft.com/office/drawing/2014/main" id="{5AD1A7FC-1E9E-49DF-A1E6-2855664B03E9}"/>
              </a:ext>
            </a:extLst>
          </p:cNvPr>
          <p:cNvGrpSpPr/>
          <p:nvPr/>
        </p:nvGrpSpPr>
        <p:grpSpPr>
          <a:xfrm>
            <a:off x="5455920" y="1757615"/>
            <a:ext cx="6507365" cy="1356850"/>
            <a:chOff x="5455920" y="1757615"/>
            <a:chExt cx="6507365" cy="1356850"/>
          </a:xfrm>
        </p:grpSpPr>
        <p:pic>
          <p:nvPicPr>
            <p:cNvPr id="26" name="Picture 25">
              <a:extLst>
                <a:ext uri="{FF2B5EF4-FFF2-40B4-BE49-F238E27FC236}">
                  <a16:creationId xmlns:a16="http://schemas.microsoft.com/office/drawing/2014/main" id="{20DCDC7E-C14C-4BA5-9CBE-A053D9793D6E}"/>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10967578" y="2096400"/>
              <a:ext cx="711254" cy="542984"/>
            </a:xfrm>
            <a:prstGeom prst="rect">
              <a:avLst/>
            </a:prstGeom>
          </p:spPr>
        </p:pic>
        <p:pic>
          <p:nvPicPr>
            <p:cNvPr id="27" name="图片 4">
              <a:extLst>
                <a:ext uri="{FF2B5EF4-FFF2-40B4-BE49-F238E27FC236}">
                  <a16:creationId xmlns:a16="http://schemas.microsoft.com/office/drawing/2014/main" id="{B90EC67C-AA89-45CA-8A44-B4C82D9BB528}"/>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5626170" y="2096400"/>
              <a:ext cx="981725" cy="585620"/>
            </a:xfrm>
            <a:prstGeom prst="rect">
              <a:avLst/>
            </a:prstGeom>
          </p:spPr>
        </p:pic>
        <p:cxnSp>
          <p:nvCxnSpPr>
            <p:cNvPr id="28" name="直线箭头连接符 9">
              <a:extLst>
                <a:ext uri="{FF2B5EF4-FFF2-40B4-BE49-F238E27FC236}">
                  <a16:creationId xmlns:a16="http://schemas.microsoft.com/office/drawing/2014/main" id="{2A133C47-46D6-4C5D-881F-79F638E0F300}"/>
                </a:ext>
              </a:extLst>
            </p:cNvPr>
            <p:cNvCxnSpPr>
              <a:cxnSpLocks/>
            </p:cNvCxnSpPr>
            <p:nvPr/>
          </p:nvCxnSpPr>
          <p:spPr>
            <a:xfrm>
              <a:off x="6696457" y="2389210"/>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30" name="Picture 29">
              <a:extLst>
                <a:ext uri="{FF2B5EF4-FFF2-40B4-BE49-F238E27FC236}">
                  <a16:creationId xmlns:a16="http://schemas.microsoft.com/office/drawing/2014/main" id="{155EF9DA-E93E-42AB-83E0-58D3B19327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0049" y="1757615"/>
              <a:ext cx="955375" cy="955375"/>
            </a:xfrm>
            <a:prstGeom prst="rect">
              <a:avLst/>
            </a:prstGeom>
          </p:spPr>
        </p:pic>
        <p:cxnSp>
          <p:nvCxnSpPr>
            <p:cNvPr id="31" name="直线箭头连接符 9">
              <a:extLst>
                <a:ext uri="{FF2B5EF4-FFF2-40B4-BE49-F238E27FC236}">
                  <a16:creationId xmlns:a16="http://schemas.microsoft.com/office/drawing/2014/main" id="{1D748C1F-45FB-43A7-81AB-4394EC7F4AA5}"/>
                </a:ext>
              </a:extLst>
            </p:cNvPr>
            <p:cNvCxnSpPr>
              <a:cxnSpLocks/>
            </p:cNvCxnSpPr>
            <p:nvPr/>
          </p:nvCxnSpPr>
          <p:spPr>
            <a:xfrm>
              <a:off x="9326295" y="2372302"/>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47" name="Rectangle 46">
              <a:extLst>
                <a:ext uri="{FF2B5EF4-FFF2-40B4-BE49-F238E27FC236}">
                  <a16:creationId xmlns:a16="http://schemas.microsoft.com/office/drawing/2014/main" id="{F7CC66B3-0077-4164-B2B3-A9DD218D2A8D}"/>
                </a:ext>
              </a:extLst>
            </p:cNvPr>
            <p:cNvSpPr/>
            <p:nvPr/>
          </p:nvSpPr>
          <p:spPr>
            <a:xfrm>
              <a:off x="5455920" y="2748705"/>
              <a:ext cx="128016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Sender</a:t>
              </a:r>
            </a:p>
          </p:txBody>
        </p:sp>
        <p:sp>
          <p:nvSpPr>
            <p:cNvPr id="48" name="Rectangle 47">
              <a:extLst>
                <a:ext uri="{FF2B5EF4-FFF2-40B4-BE49-F238E27FC236}">
                  <a16:creationId xmlns:a16="http://schemas.microsoft.com/office/drawing/2014/main" id="{F74B2F8F-B776-41DC-9F7C-A1039F6E60A4}"/>
                </a:ext>
              </a:extLst>
            </p:cNvPr>
            <p:cNvSpPr/>
            <p:nvPr/>
          </p:nvSpPr>
          <p:spPr>
            <a:xfrm>
              <a:off x="10683125" y="2748705"/>
              <a:ext cx="128016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Receiver</a:t>
              </a:r>
            </a:p>
          </p:txBody>
        </p:sp>
        <p:sp>
          <p:nvSpPr>
            <p:cNvPr id="49" name="Rectangle 48">
              <a:extLst>
                <a:ext uri="{FF2B5EF4-FFF2-40B4-BE49-F238E27FC236}">
                  <a16:creationId xmlns:a16="http://schemas.microsoft.com/office/drawing/2014/main" id="{672C56A5-C327-423E-A9B3-AD0DAFF5338E}"/>
                </a:ext>
              </a:extLst>
            </p:cNvPr>
            <p:cNvSpPr/>
            <p:nvPr/>
          </p:nvSpPr>
          <p:spPr>
            <a:xfrm>
              <a:off x="8147656" y="2748705"/>
              <a:ext cx="128016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Router</a:t>
              </a:r>
            </a:p>
          </p:txBody>
        </p:sp>
      </p:grpSp>
      <p:sp>
        <p:nvSpPr>
          <p:cNvPr id="9" name="Rectangle 8">
            <a:extLst>
              <a:ext uri="{FF2B5EF4-FFF2-40B4-BE49-F238E27FC236}">
                <a16:creationId xmlns:a16="http://schemas.microsoft.com/office/drawing/2014/main" id="{4E7583DD-075A-472E-823D-0A52B91E114A}"/>
              </a:ext>
            </a:extLst>
          </p:cNvPr>
          <p:cNvSpPr/>
          <p:nvPr/>
        </p:nvSpPr>
        <p:spPr>
          <a:xfrm>
            <a:off x="8163679" y="1716189"/>
            <a:ext cx="1197936" cy="14729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3">
            <a:extLst>
              <a:ext uri="{FF2B5EF4-FFF2-40B4-BE49-F238E27FC236}">
                <a16:creationId xmlns:a16="http://schemas.microsoft.com/office/drawing/2014/main" id="{61261745-957C-44E8-94F9-7AB3313CAF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770116" y="2058525"/>
            <a:ext cx="644134" cy="623495"/>
          </a:xfrm>
          <a:prstGeom prst="rect">
            <a:avLst/>
          </a:prstGeom>
        </p:spPr>
      </p:pic>
    </p:spTree>
    <p:extLst>
      <p:ext uri="{BB962C8B-B14F-4D97-AF65-F5344CB8AC3E}">
        <p14:creationId xmlns:p14="http://schemas.microsoft.com/office/powerpoint/2010/main" val="24944227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wipe(left)">
                                      <p:cBhvr>
                                        <p:cTn id="12" dur="500"/>
                                        <p:tgtEl>
                                          <p:spTgt spid="25">
                                            <p:txEl>
                                              <p:pRg st="1" end="1"/>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5">
                                            <p:txEl>
                                              <p:pRg st="2" end="2"/>
                                            </p:txEl>
                                          </p:spTgt>
                                        </p:tgtEl>
                                        <p:attrNameLst>
                                          <p:attrName>style.visibility</p:attrName>
                                        </p:attrNameLst>
                                      </p:cBhvr>
                                      <p:to>
                                        <p:strVal val="visible"/>
                                      </p:to>
                                    </p:set>
                                    <p:animEffect transition="in" filter="wipe(left)">
                                      <p:cBhvr>
                                        <p:cTn id="16" dur="500"/>
                                        <p:tgtEl>
                                          <p:spTgt spid="25">
                                            <p:txEl>
                                              <p:pRg st="2" end="2"/>
                                            </p:txEl>
                                          </p:spTgt>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5">
                                            <p:txEl>
                                              <p:pRg st="3" end="3"/>
                                            </p:txEl>
                                          </p:spTgt>
                                        </p:tgtEl>
                                        <p:attrNameLst>
                                          <p:attrName>style.visibility</p:attrName>
                                        </p:attrNameLst>
                                      </p:cBhvr>
                                      <p:to>
                                        <p:strVal val="visible"/>
                                      </p:to>
                                    </p:set>
                                    <p:animEffect transition="in" filter="wipe(left)">
                                      <p:cBhvr>
                                        <p:cTn id="25" dur="500"/>
                                        <p:tgtEl>
                                          <p:spTgt spid="25">
                                            <p:txEl>
                                              <p:pRg st="3" end="3"/>
                                            </p:tx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5">
                                            <p:txEl>
                                              <p:pRg st="4" end="4"/>
                                            </p:txEl>
                                          </p:spTgt>
                                        </p:tgtEl>
                                        <p:attrNameLst>
                                          <p:attrName>style.visibility</p:attrName>
                                        </p:attrNameLst>
                                      </p:cBhvr>
                                      <p:to>
                                        <p:strVal val="visible"/>
                                      </p:to>
                                    </p:set>
                                    <p:animEffect transition="in" filter="wipe(left)">
                                      <p:cBhvr>
                                        <p:cTn id="29" dur="500"/>
                                        <p:tgtEl>
                                          <p:spTgt spid="25">
                                            <p:txEl>
                                              <p:pRg st="4" end="4"/>
                                            </p:tx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5">
                                            <p:txEl>
                                              <p:pRg st="5" end="5"/>
                                            </p:txEl>
                                          </p:spTgt>
                                        </p:tgtEl>
                                        <p:attrNameLst>
                                          <p:attrName>style.visibility</p:attrName>
                                        </p:attrNameLst>
                                      </p:cBhvr>
                                      <p:to>
                                        <p:strVal val="visible"/>
                                      </p:to>
                                    </p:set>
                                    <p:animEffect transition="in" filter="wipe(left)">
                                      <p:cBhvr>
                                        <p:cTn id="33" dur="500"/>
                                        <p:tgtEl>
                                          <p:spTgt spid="25">
                                            <p:txEl>
                                              <p:pRg st="5" end="5"/>
                                            </p:txEl>
                                          </p:spTgt>
                                        </p:tgtEl>
                                      </p:cBhvr>
                                    </p:animEffect>
                                  </p:childTnLst>
                                </p:cTn>
                              </p:par>
                            </p:childTnLst>
                          </p:cTn>
                        </p:par>
                        <p:par>
                          <p:cTn id="34" fill="hold">
                            <p:stCondLst>
                              <p:cond delay="1500"/>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down)">
                                      <p:cBhvr>
                                        <p:cTn id="41" dur="500"/>
                                        <p:tgtEl>
                                          <p:spTgt spid="44"/>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5">
                                            <p:txEl>
                                              <p:pRg st="6" end="6"/>
                                            </p:txEl>
                                          </p:spTgt>
                                        </p:tgtEl>
                                        <p:attrNameLst>
                                          <p:attrName>style.visibility</p:attrName>
                                        </p:attrNameLst>
                                      </p:cBhvr>
                                      <p:to>
                                        <p:strVal val="visible"/>
                                      </p:to>
                                    </p:set>
                                    <p:animEffect transition="in" filter="wipe(left)">
                                      <p:cBhvr>
                                        <p:cTn id="50" dur="500"/>
                                        <p:tgtEl>
                                          <p:spTgt spid="25">
                                            <p:txEl>
                                              <p:pRg st="6" end="6"/>
                                            </p:txEl>
                                          </p:spTgt>
                                        </p:tgtEl>
                                      </p:cBhvr>
                                    </p:animEffect>
                                  </p:childTnLst>
                                </p:cTn>
                              </p:par>
                              <p:par>
                                <p:cTn id="51" presetID="1" presetClass="exit" presetSubtype="0" fill="hold" grpId="1" nodeType="withEffect">
                                  <p:stCondLst>
                                    <p:cond delay="0"/>
                                  </p:stCondLst>
                                  <p:childTnLst>
                                    <p:set>
                                      <p:cBhvr>
                                        <p:cTn id="52" dur="1" fill="hold">
                                          <p:stCondLst>
                                            <p:cond delay="0"/>
                                          </p:stCondLst>
                                        </p:cTn>
                                        <p:tgtEl>
                                          <p:spTgt spid="5"/>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44"/>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4"/>
                                        </p:tgtEl>
                                        <p:attrNameLst>
                                          <p:attrName>style.visibility</p:attrName>
                                        </p:attrNameLst>
                                      </p:cBhvr>
                                      <p:to>
                                        <p:strVal val="hidden"/>
                                      </p:to>
                                    </p:se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5">
                                            <p:txEl>
                                              <p:pRg st="7" end="7"/>
                                            </p:txEl>
                                          </p:spTgt>
                                        </p:tgtEl>
                                        <p:attrNameLst>
                                          <p:attrName>style.visibility</p:attrName>
                                        </p:attrNameLst>
                                      </p:cBhvr>
                                      <p:to>
                                        <p:strVal val="visible"/>
                                      </p:to>
                                    </p:set>
                                    <p:animEffect transition="in" filter="wipe(left)">
                                      <p:cBhvr>
                                        <p:cTn id="60" dur="500"/>
                                        <p:tgtEl>
                                          <p:spTgt spid="25">
                                            <p:txEl>
                                              <p:pRg st="7" end="7"/>
                                            </p:txEl>
                                          </p:spTgt>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25">
                                            <p:txEl>
                                              <p:pRg st="8" end="8"/>
                                            </p:txEl>
                                          </p:spTgt>
                                        </p:tgtEl>
                                        <p:attrNameLst>
                                          <p:attrName>style.visibility</p:attrName>
                                        </p:attrNameLst>
                                      </p:cBhvr>
                                      <p:to>
                                        <p:strVal val="visible"/>
                                      </p:to>
                                    </p:set>
                                    <p:animEffect transition="in" filter="wipe(left)">
                                      <p:cBhvr>
                                        <p:cTn id="64" dur="500"/>
                                        <p:tgtEl>
                                          <p:spTgt spid="25">
                                            <p:txEl>
                                              <p:pRg st="8" end="8"/>
                                            </p:txEl>
                                          </p:spTgt>
                                        </p:tgtEl>
                                      </p:cBhvr>
                                    </p:animEffect>
                                  </p:childTnLst>
                                </p:cTn>
                              </p:par>
                            </p:childTnLst>
                          </p:cTn>
                        </p:par>
                        <p:par>
                          <p:cTn id="65" fill="hold">
                            <p:stCondLst>
                              <p:cond delay="1500"/>
                            </p:stCondLst>
                            <p:childTnLst>
                              <p:par>
                                <p:cTn id="66" presetID="21" presetClass="entr" presetSubtype="1"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heel(1)">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5">
                                            <p:txEl>
                                              <p:pRg st="9" end="9"/>
                                            </p:txEl>
                                          </p:spTgt>
                                        </p:tgtEl>
                                        <p:attrNameLst>
                                          <p:attrName>style.visibility</p:attrName>
                                        </p:attrNameLst>
                                      </p:cBhvr>
                                      <p:to>
                                        <p:strVal val="visible"/>
                                      </p:to>
                                    </p:set>
                                    <p:animEffect transition="in" filter="wipe(left)">
                                      <p:cBhvr>
                                        <p:cTn id="73" dur="500"/>
                                        <p:tgtEl>
                                          <p:spTgt spid="25">
                                            <p:txEl>
                                              <p:pRg st="9" end="9"/>
                                            </p:txEl>
                                          </p:spTgt>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25">
                                            <p:txEl>
                                              <p:pRg st="10" end="10"/>
                                            </p:txEl>
                                          </p:spTgt>
                                        </p:tgtEl>
                                        <p:attrNameLst>
                                          <p:attrName>style.visibility</p:attrName>
                                        </p:attrNameLst>
                                      </p:cBhvr>
                                      <p:to>
                                        <p:strVal val="visible"/>
                                      </p:to>
                                    </p:set>
                                    <p:animEffect transition="in" filter="wipe(left)">
                                      <p:cBhvr>
                                        <p:cTn id="77" dur="500"/>
                                        <p:tgtEl>
                                          <p:spTgt spid="2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P spid="5" grpId="0"/>
      <p:bldP spid="5" grpId="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21</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Evaluation</a:t>
            </a:r>
            <a:br>
              <a:rPr lang="en-US" altLang="zh-CN" dirty="0"/>
            </a:br>
            <a:r>
              <a:rPr lang="en-US" altLang="zh-CN" sz="2800" dirty="0"/>
              <a:t>Trace-driven Simulation</a:t>
            </a:r>
            <a:endParaRPr lang="zh-CN" altLang="en-US" dirty="0"/>
          </a:p>
        </p:txBody>
      </p:sp>
      <p:sp>
        <p:nvSpPr>
          <p:cNvPr id="25" name="Content Placeholder 8">
            <a:extLst>
              <a:ext uri="{FF2B5EF4-FFF2-40B4-BE49-F238E27FC236}">
                <a16:creationId xmlns:a16="http://schemas.microsoft.com/office/drawing/2014/main" id="{37FE1FF5-C48E-46F3-B096-CB8472C05BDD}"/>
              </a:ext>
            </a:extLst>
          </p:cNvPr>
          <p:cNvSpPr txBox="1">
            <a:spLocks/>
          </p:cNvSpPr>
          <p:nvPr/>
        </p:nvSpPr>
        <p:spPr>
          <a:xfrm>
            <a:off x="368370" y="1334641"/>
            <a:ext cx="10515600" cy="494003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NS-3 Simulation</a:t>
            </a:r>
          </a:p>
          <a:p>
            <a:r>
              <a:rPr lang="en-US" altLang="zh-CN" dirty="0" err="1"/>
              <a:t>Zhuge</a:t>
            </a:r>
            <a:r>
              <a:rPr lang="en-US" altLang="zh-CN" dirty="0"/>
              <a:t> application:</a:t>
            </a:r>
          </a:p>
          <a:p>
            <a:pPr lvl="1"/>
            <a:r>
              <a:rPr lang="en-US" altLang="zh-CN" dirty="0"/>
              <a:t>WebRTC (UDP) with GCC</a:t>
            </a:r>
          </a:p>
          <a:p>
            <a:r>
              <a:rPr lang="en-US" altLang="zh-CN" dirty="0"/>
              <a:t>5 sets of bandwidth traces: </a:t>
            </a:r>
          </a:p>
          <a:p>
            <a:pPr lvl="1"/>
            <a:r>
              <a:rPr lang="en-US" altLang="zh-CN" dirty="0"/>
              <a:t>two </a:t>
            </a:r>
            <a:r>
              <a:rPr lang="en-US" altLang="zh-CN" dirty="0" err="1"/>
              <a:t>WiFi</a:t>
            </a:r>
            <a:r>
              <a:rPr lang="en-US" altLang="zh-CN" dirty="0"/>
              <a:t> (W1, W2)</a:t>
            </a:r>
          </a:p>
          <a:p>
            <a:pPr lvl="1"/>
            <a:r>
              <a:rPr lang="en-US" altLang="zh-CN" dirty="0"/>
              <a:t>three cellular (C1, C2, C3)</a:t>
            </a:r>
          </a:p>
          <a:p>
            <a:r>
              <a:rPr lang="en-US" altLang="zh-CN" dirty="0"/>
              <a:t>Baselines:</a:t>
            </a:r>
          </a:p>
          <a:p>
            <a:pPr lvl="1"/>
            <a:r>
              <a:rPr lang="en-US" altLang="zh-CN" dirty="0"/>
              <a:t>FIFO</a:t>
            </a:r>
          </a:p>
          <a:p>
            <a:pPr lvl="1"/>
            <a:r>
              <a:rPr lang="en-US" altLang="zh-CN" dirty="0" err="1"/>
              <a:t>CoDel</a:t>
            </a:r>
            <a:r>
              <a:rPr lang="en-US" altLang="zh-CN" dirty="0"/>
              <a:t> [Queue’12]</a:t>
            </a:r>
          </a:p>
          <a:p>
            <a:r>
              <a:rPr lang="en-US" altLang="zh-CN" dirty="0"/>
              <a:t>Metrics</a:t>
            </a:r>
          </a:p>
          <a:p>
            <a:pPr lvl="1"/>
            <a:r>
              <a:rPr lang="en-US" altLang="zh-CN" b="1" dirty="0">
                <a:solidFill>
                  <a:srgbClr val="FF0000"/>
                </a:solidFill>
              </a:rPr>
              <a:t>P(Network RTT &gt; 200ms)</a:t>
            </a:r>
          </a:p>
        </p:txBody>
      </p:sp>
      <p:graphicFrame>
        <p:nvGraphicFramePr>
          <p:cNvPr id="7" name="Chart 6">
            <a:extLst>
              <a:ext uri="{FF2B5EF4-FFF2-40B4-BE49-F238E27FC236}">
                <a16:creationId xmlns:a16="http://schemas.microsoft.com/office/drawing/2014/main" id="{30CC78A3-EF39-4847-9ABB-591075DDDC2C}"/>
              </a:ext>
            </a:extLst>
          </p:cNvPr>
          <p:cNvGraphicFramePr/>
          <p:nvPr>
            <p:extLst>
              <p:ext uri="{D42A27DB-BD31-4B8C-83A1-F6EECF244321}">
                <p14:modId xmlns:p14="http://schemas.microsoft.com/office/powerpoint/2010/main" val="192043652"/>
              </p:ext>
            </p:extLst>
          </p:nvPr>
        </p:nvGraphicFramePr>
        <p:xfrm>
          <a:off x="4711638" y="1466864"/>
          <a:ext cx="4211145" cy="41887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7A0F93F7-0BF4-4372-97E0-9A42044EEC37}"/>
              </a:ext>
            </a:extLst>
          </p:cNvPr>
          <p:cNvSpPr txBox="1"/>
          <p:nvPr/>
        </p:nvSpPr>
        <p:spPr>
          <a:xfrm>
            <a:off x="8733492" y="1668998"/>
            <a:ext cx="3131071" cy="986104"/>
          </a:xfrm>
          <a:prstGeom prst="rect">
            <a:avLst/>
          </a:prstGeom>
          <a:noFill/>
        </p:spPr>
        <p:txBody>
          <a:bodyPr wrap="square" rtlCol="0">
            <a:spAutoFit/>
          </a:bodyPr>
          <a:lstStyle/>
          <a:p>
            <a:pPr>
              <a:lnSpc>
                <a:spcPct val="80000"/>
              </a:lnSpc>
            </a:pPr>
            <a:r>
              <a:rPr lang="en-US" altLang="zh-CN" sz="2400" dirty="0">
                <a:solidFill>
                  <a:srgbClr val="4285F4"/>
                </a:solidFill>
              </a:rPr>
              <a:t>GCC does not respond to packet losses unless the loss rate is high.</a:t>
            </a:r>
          </a:p>
        </p:txBody>
      </p:sp>
      <p:grpSp>
        <p:nvGrpSpPr>
          <p:cNvPr id="11" name="Group 10">
            <a:extLst>
              <a:ext uri="{FF2B5EF4-FFF2-40B4-BE49-F238E27FC236}">
                <a16:creationId xmlns:a16="http://schemas.microsoft.com/office/drawing/2014/main" id="{3B390F33-532E-4E28-BC18-F8F3A9229DEC}"/>
              </a:ext>
            </a:extLst>
          </p:cNvPr>
          <p:cNvGrpSpPr/>
          <p:nvPr/>
        </p:nvGrpSpPr>
        <p:grpSpPr>
          <a:xfrm>
            <a:off x="6892611" y="1325159"/>
            <a:ext cx="2168320" cy="2698895"/>
            <a:chOff x="7218919" y="2035542"/>
            <a:chExt cx="2168320" cy="2111479"/>
          </a:xfrm>
        </p:grpSpPr>
        <p:sp>
          <p:nvSpPr>
            <p:cNvPr id="10" name="Freeform: Shape 9">
              <a:extLst>
                <a:ext uri="{FF2B5EF4-FFF2-40B4-BE49-F238E27FC236}">
                  <a16:creationId xmlns:a16="http://schemas.microsoft.com/office/drawing/2014/main" id="{A9CED6DF-C0EB-43C6-9C6E-B67E6B8E3D8B}"/>
                </a:ext>
              </a:extLst>
            </p:cNvPr>
            <p:cNvSpPr/>
            <p:nvPr/>
          </p:nvSpPr>
          <p:spPr>
            <a:xfrm>
              <a:off x="7218919" y="2035542"/>
              <a:ext cx="2168319" cy="2111479"/>
            </a:xfrm>
            <a:custGeom>
              <a:avLst/>
              <a:gdLst>
                <a:gd name="connsiteX0" fmla="*/ 0 w 2310774"/>
                <a:gd name="connsiteY0" fmla="*/ 2122050 h 2122050"/>
                <a:gd name="connsiteX1" fmla="*/ 1256737 w 2310774"/>
                <a:gd name="connsiteY1" fmla="*/ 162622 h 2122050"/>
                <a:gd name="connsiteX2" fmla="*/ 2310774 w 2310774"/>
                <a:gd name="connsiteY2" fmla="*/ 248206 h 2122050"/>
              </a:gdLst>
              <a:ahLst/>
              <a:cxnLst>
                <a:cxn ang="0">
                  <a:pos x="connsiteX0" y="connsiteY0"/>
                </a:cxn>
                <a:cxn ang="0">
                  <a:pos x="connsiteX1" y="connsiteY1"/>
                </a:cxn>
                <a:cxn ang="0">
                  <a:pos x="connsiteX2" y="connsiteY2"/>
                </a:cxn>
              </a:cxnLst>
              <a:rect l="l" t="t" r="r" b="b"/>
              <a:pathLst>
                <a:path w="2310774" h="2122050">
                  <a:moveTo>
                    <a:pt x="0" y="2122050"/>
                  </a:moveTo>
                  <a:cubicBezTo>
                    <a:pt x="435804" y="1298489"/>
                    <a:pt x="871608" y="474929"/>
                    <a:pt x="1256737" y="162622"/>
                  </a:cubicBezTo>
                  <a:cubicBezTo>
                    <a:pt x="1641866" y="-149685"/>
                    <a:pt x="1976320" y="49260"/>
                    <a:pt x="2310774" y="248206"/>
                  </a:cubicBezTo>
                </a:path>
              </a:pathLst>
            </a:custGeom>
            <a:noFill/>
            <a:ln>
              <a:solidFill>
                <a:srgbClr val="4285F4"/>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Shape 22">
              <a:extLst>
                <a:ext uri="{FF2B5EF4-FFF2-40B4-BE49-F238E27FC236}">
                  <a16:creationId xmlns:a16="http://schemas.microsoft.com/office/drawing/2014/main" id="{7B8EDD6D-2DAD-48DD-BA64-514F3BBAAF75}"/>
                </a:ext>
              </a:extLst>
            </p:cNvPr>
            <p:cNvSpPr/>
            <p:nvPr/>
          </p:nvSpPr>
          <p:spPr>
            <a:xfrm>
              <a:off x="8320177" y="2115417"/>
              <a:ext cx="1067062" cy="1428772"/>
            </a:xfrm>
            <a:custGeom>
              <a:avLst/>
              <a:gdLst>
                <a:gd name="connsiteX0" fmla="*/ 0 w 2310774"/>
                <a:gd name="connsiteY0" fmla="*/ 2122050 h 2122050"/>
                <a:gd name="connsiteX1" fmla="*/ 1256737 w 2310774"/>
                <a:gd name="connsiteY1" fmla="*/ 162622 h 2122050"/>
                <a:gd name="connsiteX2" fmla="*/ 2310774 w 2310774"/>
                <a:gd name="connsiteY2" fmla="*/ 248206 h 2122050"/>
                <a:gd name="connsiteX0" fmla="*/ 42151 w 1168259"/>
                <a:gd name="connsiteY0" fmla="*/ 1558996 h 1558996"/>
                <a:gd name="connsiteX1" fmla="*/ 114222 w 1168259"/>
                <a:gd name="connsiteY1" fmla="*/ 162622 h 1558996"/>
                <a:gd name="connsiteX2" fmla="*/ 1168259 w 1168259"/>
                <a:gd name="connsiteY2" fmla="*/ 248206 h 1558996"/>
                <a:gd name="connsiteX0" fmla="*/ 0 w 1126108"/>
                <a:gd name="connsiteY0" fmla="*/ 1680828 h 1680828"/>
                <a:gd name="connsiteX1" fmla="*/ 472966 w 1126108"/>
                <a:gd name="connsiteY1" fmla="*/ 122294 h 1680828"/>
                <a:gd name="connsiteX2" fmla="*/ 1126108 w 1126108"/>
                <a:gd name="connsiteY2" fmla="*/ 370038 h 1680828"/>
                <a:gd name="connsiteX0" fmla="*/ 0 w 1126108"/>
                <a:gd name="connsiteY0" fmla="*/ 1641806 h 1641806"/>
                <a:gd name="connsiteX1" fmla="*/ 472966 w 1126108"/>
                <a:gd name="connsiteY1" fmla="*/ 83272 h 1641806"/>
                <a:gd name="connsiteX2" fmla="*/ 1126108 w 1126108"/>
                <a:gd name="connsiteY2" fmla="*/ 331016 h 1641806"/>
                <a:gd name="connsiteX0" fmla="*/ 0 w 1126108"/>
                <a:gd name="connsiteY0" fmla="*/ 1641806 h 1641806"/>
                <a:gd name="connsiteX1" fmla="*/ 472966 w 1126108"/>
                <a:gd name="connsiteY1" fmla="*/ 83272 h 1641806"/>
                <a:gd name="connsiteX2" fmla="*/ 1126108 w 1126108"/>
                <a:gd name="connsiteY2" fmla="*/ 331016 h 1641806"/>
                <a:gd name="connsiteX0" fmla="*/ 0 w 1126108"/>
                <a:gd name="connsiteY0" fmla="*/ 1561731 h 1561731"/>
                <a:gd name="connsiteX1" fmla="*/ 472966 w 1126108"/>
                <a:gd name="connsiteY1" fmla="*/ 3197 h 1561731"/>
                <a:gd name="connsiteX2" fmla="*/ 1126108 w 1126108"/>
                <a:gd name="connsiteY2" fmla="*/ 250941 h 1561731"/>
                <a:gd name="connsiteX0" fmla="*/ 0 w 1126108"/>
                <a:gd name="connsiteY0" fmla="*/ 1484146 h 1484146"/>
                <a:gd name="connsiteX1" fmla="*/ 472966 w 1126108"/>
                <a:gd name="connsiteY1" fmla="*/ 11196 h 1484146"/>
                <a:gd name="connsiteX2" fmla="*/ 1126108 w 1126108"/>
                <a:gd name="connsiteY2" fmla="*/ 173356 h 1484146"/>
                <a:gd name="connsiteX0" fmla="*/ 0 w 1126108"/>
                <a:gd name="connsiteY0" fmla="*/ 1474339 h 1474339"/>
                <a:gd name="connsiteX1" fmla="*/ 472966 w 1126108"/>
                <a:gd name="connsiteY1" fmla="*/ 1389 h 1474339"/>
                <a:gd name="connsiteX2" fmla="*/ 1126108 w 1126108"/>
                <a:gd name="connsiteY2" fmla="*/ 163549 h 1474339"/>
                <a:gd name="connsiteX0" fmla="*/ 0 w 1126108"/>
                <a:gd name="connsiteY0" fmla="*/ 1572305 h 1572305"/>
                <a:gd name="connsiteX1" fmla="*/ 472966 w 1126108"/>
                <a:gd name="connsiteY1" fmla="*/ 99355 h 1572305"/>
                <a:gd name="connsiteX2" fmla="*/ 1126108 w 1126108"/>
                <a:gd name="connsiteY2" fmla="*/ 261515 h 1572305"/>
                <a:gd name="connsiteX0" fmla="*/ 80 w 1126188"/>
                <a:gd name="connsiteY0" fmla="*/ 1572305 h 1572305"/>
                <a:gd name="connsiteX1" fmla="*/ 473046 w 1126188"/>
                <a:gd name="connsiteY1" fmla="*/ 99355 h 1572305"/>
                <a:gd name="connsiteX2" fmla="*/ 1126188 w 1126188"/>
                <a:gd name="connsiteY2" fmla="*/ 261515 h 1572305"/>
                <a:gd name="connsiteX0" fmla="*/ 80 w 1126188"/>
                <a:gd name="connsiteY0" fmla="*/ 1572305 h 1572305"/>
                <a:gd name="connsiteX1" fmla="*/ 473046 w 1126188"/>
                <a:gd name="connsiteY1" fmla="*/ 99355 h 1572305"/>
                <a:gd name="connsiteX2" fmla="*/ 1126188 w 1126188"/>
                <a:gd name="connsiteY2" fmla="*/ 261515 h 1572305"/>
                <a:gd name="connsiteX0" fmla="*/ 93 w 1126201"/>
                <a:gd name="connsiteY0" fmla="*/ 1486455 h 1486455"/>
                <a:gd name="connsiteX1" fmla="*/ 473059 w 1126201"/>
                <a:gd name="connsiteY1" fmla="*/ 13505 h 1486455"/>
                <a:gd name="connsiteX2" fmla="*/ 1126201 w 1126201"/>
                <a:gd name="connsiteY2" fmla="*/ 175665 h 1486455"/>
                <a:gd name="connsiteX0" fmla="*/ 93 w 1126201"/>
                <a:gd name="connsiteY0" fmla="*/ 1478983 h 1478983"/>
                <a:gd name="connsiteX1" fmla="*/ 473059 w 1126201"/>
                <a:gd name="connsiteY1" fmla="*/ 6033 h 1478983"/>
                <a:gd name="connsiteX2" fmla="*/ 1126201 w 1126201"/>
                <a:gd name="connsiteY2" fmla="*/ 168193 h 1478983"/>
                <a:gd name="connsiteX0" fmla="*/ 93 w 1126201"/>
                <a:gd name="connsiteY0" fmla="*/ 1476640 h 1476640"/>
                <a:gd name="connsiteX1" fmla="*/ 473059 w 1126201"/>
                <a:gd name="connsiteY1" fmla="*/ 3690 h 1476640"/>
                <a:gd name="connsiteX2" fmla="*/ 1126201 w 1126201"/>
                <a:gd name="connsiteY2" fmla="*/ 165850 h 1476640"/>
              </a:gdLst>
              <a:ahLst/>
              <a:cxnLst>
                <a:cxn ang="0">
                  <a:pos x="connsiteX0" y="connsiteY0"/>
                </a:cxn>
                <a:cxn ang="0">
                  <a:pos x="connsiteX1" y="connsiteY1"/>
                </a:cxn>
                <a:cxn ang="0">
                  <a:pos x="connsiteX2" y="connsiteY2"/>
                </a:cxn>
              </a:cxnLst>
              <a:rect l="l" t="t" r="r" b="b"/>
              <a:pathLst>
                <a:path w="1126201" h="1476640">
                  <a:moveTo>
                    <a:pt x="93" y="1476640"/>
                  </a:moveTo>
                  <a:cubicBezTo>
                    <a:pt x="-5538" y="936859"/>
                    <a:pt x="244834" y="28464"/>
                    <a:pt x="473059" y="3690"/>
                  </a:cubicBezTo>
                  <a:cubicBezTo>
                    <a:pt x="701284" y="-21084"/>
                    <a:pt x="913367" y="84019"/>
                    <a:pt x="1126201" y="165850"/>
                  </a:cubicBezTo>
                </a:path>
              </a:pathLst>
            </a:custGeom>
            <a:noFill/>
            <a:ln>
              <a:solidFill>
                <a:srgbClr val="4285F4"/>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Shape 23">
              <a:extLst>
                <a:ext uri="{FF2B5EF4-FFF2-40B4-BE49-F238E27FC236}">
                  <a16:creationId xmlns:a16="http://schemas.microsoft.com/office/drawing/2014/main" id="{27979114-AFC9-4E8D-8E4F-BE49B90B0DAE}"/>
                </a:ext>
              </a:extLst>
            </p:cNvPr>
            <p:cNvSpPr/>
            <p:nvPr/>
          </p:nvSpPr>
          <p:spPr>
            <a:xfrm>
              <a:off x="8859890" y="2268156"/>
              <a:ext cx="527349" cy="155609"/>
            </a:xfrm>
            <a:custGeom>
              <a:avLst/>
              <a:gdLst>
                <a:gd name="connsiteX0" fmla="*/ 0 w 2310774"/>
                <a:gd name="connsiteY0" fmla="*/ 2122050 h 2122050"/>
                <a:gd name="connsiteX1" fmla="*/ 1256737 w 2310774"/>
                <a:gd name="connsiteY1" fmla="*/ 162622 h 2122050"/>
                <a:gd name="connsiteX2" fmla="*/ 2310774 w 2310774"/>
                <a:gd name="connsiteY2" fmla="*/ 248206 h 2122050"/>
                <a:gd name="connsiteX0" fmla="*/ 601404 w 1123918"/>
                <a:gd name="connsiteY0" fmla="*/ 482436 h 482436"/>
                <a:gd name="connsiteX1" fmla="*/ 69881 w 1123918"/>
                <a:gd name="connsiteY1" fmla="*/ 162622 h 482436"/>
                <a:gd name="connsiteX2" fmla="*/ 1123918 w 1123918"/>
                <a:gd name="connsiteY2" fmla="*/ 248206 h 482436"/>
                <a:gd name="connsiteX0" fmla="*/ 0 w 522514"/>
                <a:gd name="connsiteY0" fmla="*/ 234230 h 234230"/>
                <a:gd name="connsiteX1" fmla="*/ 522514 w 522514"/>
                <a:gd name="connsiteY1" fmla="*/ 0 h 234230"/>
                <a:gd name="connsiteX0" fmla="*/ 0 w 522514"/>
                <a:gd name="connsiteY0" fmla="*/ 234230 h 234230"/>
                <a:gd name="connsiteX1" fmla="*/ 522514 w 522514"/>
                <a:gd name="connsiteY1" fmla="*/ 0 h 234230"/>
                <a:gd name="connsiteX0" fmla="*/ 0 w 522514"/>
                <a:gd name="connsiteY0" fmla="*/ 249821 h 249821"/>
                <a:gd name="connsiteX1" fmla="*/ 522514 w 522514"/>
                <a:gd name="connsiteY1" fmla="*/ 15591 h 249821"/>
              </a:gdLst>
              <a:ahLst/>
              <a:cxnLst>
                <a:cxn ang="0">
                  <a:pos x="connsiteX0" y="connsiteY0"/>
                </a:cxn>
                <a:cxn ang="0">
                  <a:pos x="connsiteX1" y="connsiteY1"/>
                </a:cxn>
              </a:cxnLst>
              <a:rect l="l" t="t" r="r" b="b"/>
              <a:pathLst>
                <a:path w="522514" h="249821">
                  <a:moveTo>
                    <a:pt x="0" y="249821"/>
                  </a:moveTo>
                  <a:cubicBezTo>
                    <a:pt x="84083" y="-17443"/>
                    <a:pt x="181679" y="-18943"/>
                    <a:pt x="522514" y="15591"/>
                  </a:cubicBezTo>
                </a:path>
              </a:pathLst>
            </a:custGeom>
            <a:noFill/>
            <a:ln>
              <a:solidFill>
                <a:srgbClr val="4285F4"/>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TextBox 31">
            <a:extLst>
              <a:ext uri="{FF2B5EF4-FFF2-40B4-BE49-F238E27FC236}">
                <a16:creationId xmlns:a16="http://schemas.microsoft.com/office/drawing/2014/main" id="{AE7E922E-076A-41AA-B132-E96BF82527FD}"/>
              </a:ext>
            </a:extLst>
          </p:cNvPr>
          <p:cNvSpPr txBox="1"/>
          <p:nvPr/>
        </p:nvSpPr>
        <p:spPr>
          <a:xfrm>
            <a:off x="8733492" y="2876477"/>
            <a:ext cx="2965906" cy="986104"/>
          </a:xfrm>
          <a:prstGeom prst="rect">
            <a:avLst/>
          </a:prstGeom>
          <a:noFill/>
        </p:spPr>
        <p:txBody>
          <a:bodyPr wrap="square" rtlCol="0">
            <a:spAutoFit/>
          </a:bodyPr>
          <a:lstStyle/>
          <a:p>
            <a:pPr>
              <a:lnSpc>
                <a:spcPct val="80000"/>
              </a:lnSpc>
            </a:pPr>
            <a:r>
              <a:rPr lang="en-US" altLang="zh-CN" sz="2400" dirty="0" err="1">
                <a:solidFill>
                  <a:srgbClr val="0F9D58"/>
                </a:solidFill>
              </a:rPr>
              <a:t>Zhuge</a:t>
            </a:r>
            <a:r>
              <a:rPr lang="en-US" altLang="zh-CN" sz="2400" dirty="0">
                <a:solidFill>
                  <a:srgbClr val="0F9D58"/>
                </a:solidFill>
              </a:rPr>
              <a:t> outperforms the better of FIFO and </a:t>
            </a:r>
            <a:r>
              <a:rPr lang="en-US" altLang="zh-CN" sz="2400" dirty="0" err="1">
                <a:solidFill>
                  <a:srgbClr val="0F9D58"/>
                </a:solidFill>
              </a:rPr>
              <a:t>CoDel</a:t>
            </a:r>
            <a:r>
              <a:rPr lang="en-US" altLang="zh-CN" sz="2400" dirty="0">
                <a:solidFill>
                  <a:srgbClr val="0F9D58"/>
                </a:solidFill>
              </a:rPr>
              <a:t> by 45%-75%.</a:t>
            </a:r>
          </a:p>
        </p:txBody>
      </p:sp>
      <p:sp>
        <p:nvSpPr>
          <p:cNvPr id="12" name="TextBox 11">
            <a:extLst>
              <a:ext uri="{FF2B5EF4-FFF2-40B4-BE49-F238E27FC236}">
                <a16:creationId xmlns:a16="http://schemas.microsoft.com/office/drawing/2014/main" id="{844791EC-51E1-4BF9-B4FE-4595FB558A91}"/>
              </a:ext>
            </a:extLst>
          </p:cNvPr>
          <p:cNvSpPr txBox="1"/>
          <p:nvPr/>
        </p:nvSpPr>
        <p:spPr>
          <a:xfrm>
            <a:off x="7095109" y="5581566"/>
            <a:ext cx="3655348" cy="830997"/>
          </a:xfrm>
          <a:prstGeom prst="rect">
            <a:avLst/>
          </a:prstGeom>
          <a:noFill/>
        </p:spPr>
        <p:txBody>
          <a:bodyPr wrap="square" rtlCol="0">
            <a:spAutoFit/>
          </a:bodyPr>
          <a:lstStyle/>
          <a:p>
            <a:pPr algn="ctr"/>
            <a:r>
              <a:rPr lang="en-US" altLang="zh-CN" sz="2400" dirty="0" err="1"/>
              <a:t>minRTT</a:t>
            </a:r>
            <a:r>
              <a:rPr lang="en-US" altLang="zh-CN" sz="2400" dirty="0"/>
              <a:t>  = 50ms</a:t>
            </a:r>
          </a:p>
          <a:p>
            <a:pPr algn="ctr"/>
            <a:r>
              <a:rPr lang="en-US" altLang="zh-CN" sz="2400" dirty="0"/>
              <a:t>Distributions in the paper</a:t>
            </a:r>
            <a:endParaRPr lang="zh-CN" altLang="en-US" sz="2400" dirty="0"/>
          </a:p>
        </p:txBody>
      </p:sp>
    </p:spTree>
    <p:extLst>
      <p:ext uri="{BB962C8B-B14F-4D97-AF65-F5344CB8AC3E}">
        <p14:creationId xmlns:p14="http://schemas.microsoft.com/office/powerpoint/2010/main" val="294789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7" dur="500"/>
                                        <p:tgtEl>
                                          <p:spTgt spid="7">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15" dur="500"/>
                                        <p:tgtEl>
                                          <p:spTgt spid="7">
                                            <p:graphicEl>
                                              <a:chart seriesIdx="0"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19" dur="500"/>
                                        <p:tgtEl>
                                          <p:spTgt spid="7">
                                            <p:graphicEl>
                                              <a:chart seriesIdx="1" categoryIdx="-4" bldStep="series"/>
                                            </p:graphic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wipe(down)">
                                      <p:cBhvr>
                                        <p:cTn id="32" dur="500"/>
                                        <p:tgtEl>
                                          <p:spTgt spid="7">
                                            <p:graphicEl>
                                              <a:chart seriesIdx="2" categoryIdx="-4" bldStep="series"/>
                                            </p:graphicEl>
                                          </p:spTgt>
                                        </p:tgtEl>
                                      </p:cBhvr>
                                    </p:animEffect>
                                  </p:childTnLst>
                                </p:cTn>
                              </p:par>
                              <p:par>
                                <p:cTn id="33" presetID="1" presetClass="exit" presetSubtype="0" fill="hold" nodeType="withEffect">
                                  <p:stCondLst>
                                    <p:cond delay="0"/>
                                  </p:stCondLst>
                                  <p:childTnLst>
                                    <p:set>
                                      <p:cBhvr>
                                        <p:cTn id="34" dur="1" fill="hold">
                                          <p:stCondLst>
                                            <p:cond delay="0"/>
                                          </p:stCondLst>
                                        </p:cTn>
                                        <p:tgtEl>
                                          <p:spTgt spid="11"/>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
                                        </p:tgtEl>
                                        <p:attrNameLst>
                                          <p:attrName>style.visibility</p:attrName>
                                        </p:attrNameLst>
                                      </p:cBhvr>
                                      <p:to>
                                        <p:strVal val="hidden"/>
                                      </p:to>
                                    </p:se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P spid="8" grpId="0"/>
      <p:bldP spid="8" grpId="1"/>
      <p:bldP spid="32"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22</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Evaluation</a:t>
            </a:r>
            <a:br>
              <a:rPr lang="en-US" altLang="zh-CN" dirty="0"/>
            </a:br>
            <a:r>
              <a:rPr lang="en-US" altLang="zh-CN" sz="2800" dirty="0"/>
              <a:t>… and more!</a:t>
            </a:r>
            <a:endParaRPr lang="zh-CN" altLang="en-US" dirty="0"/>
          </a:p>
        </p:txBody>
      </p:sp>
      <p:sp>
        <p:nvSpPr>
          <p:cNvPr id="25" name="Content Placeholder 8">
            <a:extLst>
              <a:ext uri="{FF2B5EF4-FFF2-40B4-BE49-F238E27FC236}">
                <a16:creationId xmlns:a16="http://schemas.microsoft.com/office/drawing/2014/main" id="{37FE1FF5-C48E-46F3-B096-CB8472C05BDD}"/>
              </a:ext>
            </a:extLst>
          </p:cNvPr>
          <p:cNvSpPr txBox="1">
            <a:spLocks/>
          </p:cNvSpPr>
          <p:nvPr/>
        </p:nvSpPr>
        <p:spPr>
          <a:xfrm>
            <a:off x="368370" y="1334641"/>
            <a:ext cx="11310462" cy="494003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err="1"/>
              <a:t>Zhuge</a:t>
            </a:r>
            <a:r>
              <a:rPr lang="en-US" altLang="zh-CN" dirty="0"/>
              <a:t> works with TCP-based applications.</a:t>
            </a:r>
          </a:p>
          <a:p>
            <a:r>
              <a:rPr lang="en-US" altLang="zh-CN" dirty="0"/>
              <a:t>Microbenchmarks under flow competition and wireless interference.</a:t>
            </a:r>
          </a:p>
          <a:p>
            <a:r>
              <a:rPr lang="en-US" altLang="zh-CN" dirty="0"/>
              <a:t>Accuracy of Fortune Teller in delay prediction.</a:t>
            </a:r>
          </a:p>
          <a:p>
            <a:r>
              <a:rPr lang="en-US" altLang="zh-CN" dirty="0"/>
              <a:t>Inter-queue and intra-queue fairness.</a:t>
            </a:r>
          </a:p>
          <a:p>
            <a:r>
              <a:rPr lang="en-US" altLang="zh-CN" dirty="0"/>
              <a:t>Performance with commercial (</a:t>
            </a:r>
            <a:r>
              <a:rPr lang="en-US" altLang="zh-CN" dirty="0" err="1"/>
              <a:t>OpenWrt</a:t>
            </a:r>
            <a:r>
              <a:rPr lang="en-US" altLang="zh-CN" dirty="0"/>
              <a:t>) routers (</a:t>
            </a:r>
            <a:r>
              <a:rPr lang="en-US" altLang="zh-CN" dirty="0" err="1"/>
              <a:t>Netgear</a:t>
            </a:r>
            <a:r>
              <a:rPr lang="en-US" altLang="zh-CN" dirty="0"/>
              <a:t> / TP-Link)</a:t>
            </a:r>
          </a:p>
          <a:p>
            <a:r>
              <a:rPr lang="en-US" altLang="zh-CN" dirty="0"/>
              <a:t>Computational overhead on routers.</a:t>
            </a:r>
          </a:p>
          <a:p>
            <a:endParaRPr lang="en-US" altLang="zh-CN" dirty="0"/>
          </a:p>
          <a:p>
            <a:pPr lvl="1"/>
            <a:endParaRPr lang="en-US" altLang="zh-CN" dirty="0"/>
          </a:p>
        </p:txBody>
      </p:sp>
      <p:sp>
        <p:nvSpPr>
          <p:cNvPr id="7" name="Rectangle 6">
            <a:extLst>
              <a:ext uri="{FF2B5EF4-FFF2-40B4-BE49-F238E27FC236}">
                <a16:creationId xmlns:a16="http://schemas.microsoft.com/office/drawing/2014/main" id="{977A161C-E683-45AE-A1E6-FC9570887F80}"/>
              </a:ext>
            </a:extLst>
          </p:cNvPr>
          <p:cNvSpPr/>
          <p:nvPr/>
        </p:nvSpPr>
        <p:spPr>
          <a:xfrm>
            <a:off x="2370195" y="4651567"/>
            <a:ext cx="7306811" cy="87179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3200" i="1" dirty="0">
                <a:cs typeface="Segoe UI" panose="020B0502040204020203" pitchFamily="34" charset="0"/>
              </a:rPr>
              <a:t>Please refer to the paper for details!</a:t>
            </a:r>
            <a:endParaRPr lang="zh-CN" altLang="en-US" sz="3200" i="1" dirty="0">
              <a:cs typeface="Segoe UI" panose="020B0502040204020203" pitchFamily="34" charset="0"/>
            </a:endParaRPr>
          </a:p>
        </p:txBody>
      </p:sp>
    </p:spTree>
    <p:extLst>
      <p:ext uri="{BB962C8B-B14F-4D97-AF65-F5344CB8AC3E}">
        <p14:creationId xmlns:p14="http://schemas.microsoft.com/office/powerpoint/2010/main" val="37005663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animEffect transition="in" filter="wipe(left)">
                                      <p:cBhvr>
                                        <p:cTn id="11" dur="500"/>
                                        <p:tgtEl>
                                          <p:spTgt spid="2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xEl>
                                              <p:pRg st="2" end="2"/>
                                            </p:txEl>
                                          </p:spTgt>
                                        </p:tgtEl>
                                        <p:attrNameLst>
                                          <p:attrName>style.visibility</p:attrName>
                                        </p:attrNameLst>
                                      </p:cBhvr>
                                      <p:to>
                                        <p:strVal val="visible"/>
                                      </p:to>
                                    </p:set>
                                    <p:animEffect transition="in" filter="wipe(left)">
                                      <p:cBhvr>
                                        <p:cTn id="15" dur="500"/>
                                        <p:tgtEl>
                                          <p:spTgt spid="2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xEl>
                                              <p:pRg st="3" end="3"/>
                                            </p:txEl>
                                          </p:spTgt>
                                        </p:tgtEl>
                                        <p:attrNameLst>
                                          <p:attrName>style.visibility</p:attrName>
                                        </p:attrNameLst>
                                      </p:cBhvr>
                                      <p:to>
                                        <p:strVal val="visible"/>
                                      </p:to>
                                    </p:set>
                                    <p:animEffect transition="in" filter="wipe(left)">
                                      <p:cBhvr>
                                        <p:cTn id="19" dur="500"/>
                                        <p:tgtEl>
                                          <p:spTgt spid="2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5">
                                            <p:txEl>
                                              <p:pRg st="4" end="4"/>
                                            </p:txEl>
                                          </p:spTgt>
                                        </p:tgtEl>
                                        <p:attrNameLst>
                                          <p:attrName>style.visibility</p:attrName>
                                        </p:attrNameLst>
                                      </p:cBhvr>
                                      <p:to>
                                        <p:strVal val="visible"/>
                                      </p:to>
                                    </p:set>
                                    <p:animEffect transition="in" filter="wipe(left)">
                                      <p:cBhvr>
                                        <p:cTn id="23" dur="500"/>
                                        <p:tgtEl>
                                          <p:spTgt spid="25">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5">
                                            <p:txEl>
                                              <p:pRg st="5" end="5"/>
                                            </p:txEl>
                                          </p:spTgt>
                                        </p:tgtEl>
                                        <p:attrNameLst>
                                          <p:attrName>style.visibility</p:attrName>
                                        </p:attrNameLst>
                                      </p:cBhvr>
                                      <p:to>
                                        <p:strVal val="visible"/>
                                      </p:to>
                                    </p:set>
                                    <p:animEffect transition="in" filter="wipe(left)">
                                      <p:cBhvr>
                                        <p:cTn id="27" dur="500"/>
                                        <p:tgtEl>
                                          <p:spTgt spid="25">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23</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Takeaway</a:t>
            </a:r>
            <a:endParaRPr lang="zh-CN" altLang="en-US" dirty="0"/>
          </a:p>
        </p:txBody>
      </p:sp>
      <p:sp>
        <p:nvSpPr>
          <p:cNvPr id="25" name="Content Placeholder 8">
            <a:extLst>
              <a:ext uri="{FF2B5EF4-FFF2-40B4-BE49-F238E27FC236}">
                <a16:creationId xmlns:a16="http://schemas.microsoft.com/office/drawing/2014/main" id="{37FE1FF5-C48E-46F3-B096-CB8472C05BDD}"/>
              </a:ext>
            </a:extLst>
          </p:cNvPr>
          <p:cNvSpPr txBox="1">
            <a:spLocks/>
          </p:cNvSpPr>
          <p:nvPr/>
        </p:nvSpPr>
        <p:spPr>
          <a:xfrm>
            <a:off x="368370" y="1334641"/>
            <a:ext cx="11310462" cy="494003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The </a:t>
            </a:r>
            <a:r>
              <a:rPr lang="en-US" altLang="zh-CN" i="1" dirty="0">
                <a:solidFill>
                  <a:srgbClr val="FF0000"/>
                </a:solidFill>
              </a:rPr>
              <a:t>inflated control loop </a:t>
            </a:r>
            <a:r>
              <a:rPr lang="en-US" altLang="zh-CN" dirty="0"/>
              <a:t>affects the tail latency in wireless.</a:t>
            </a:r>
          </a:p>
          <a:p>
            <a:r>
              <a:rPr lang="en-US" altLang="zh-CN" dirty="0" err="1"/>
              <a:t>Zhuge</a:t>
            </a:r>
            <a:r>
              <a:rPr lang="en-US" altLang="zh-CN" dirty="0"/>
              <a:t> </a:t>
            </a:r>
            <a:r>
              <a:rPr lang="en-US" altLang="zh-CN" i="1" dirty="0">
                <a:solidFill>
                  <a:srgbClr val="FF0000"/>
                </a:solidFill>
              </a:rPr>
              <a:t>decouples the control loop from the data path</a:t>
            </a:r>
            <a:r>
              <a:rPr lang="en-US" altLang="zh-CN" dirty="0"/>
              <a:t>.</a:t>
            </a:r>
          </a:p>
          <a:p>
            <a:r>
              <a:rPr lang="en-US" altLang="zh-CN" dirty="0" err="1"/>
              <a:t>Zhuge</a:t>
            </a:r>
            <a:r>
              <a:rPr lang="en-US" altLang="zh-CN" dirty="0"/>
              <a:t> is </a:t>
            </a:r>
            <a:r>
              <a:rPr lang="en-US" altLang="zh-CN" i="1" dirty="0">
                <a:solidFill>
                  <a:srgbClr val="FF0000"/>
                </a:solidFill>
              </a:rPr>
              <a:t>deployable</a:t>
            </a:r>
            <a:r>
              <a:rPr lang="en-US" altLang="zh-CN" dirty="0"/>
              <a:t> and </a:t>
            </a:r>
            <a:r>
              <a:rPr lang="en-US" altLang="zh-CN" i="1" dirty="0">
                <a:solidFill>
                  <a:srgbClr val="FF0000"/>
                </a:solidFill>
              </a:rPr>
              <a:t>generalizable </a:t>
            </a:r>
            <a:r>
              <a:rPr lang="en-US" altLang="zh-CN" dirty="0"/>
              <a:t>for different CCAs, protocols, apps.</a:t>
            </a:r>
          </a:p>
          <a:p>
            <a:r>
              <a:rPr lang="en-US" altLang="zh-CN" dirty="0" err="1"/>
              <a:t>Zhuge</a:t>
            </a:r>
            <a:r>
              <a:rPr lang="en-US" altLang="zh-CN" dirty="0"/>
              <a:t> improves the application performance by 17%-95%.</a:t>
            </a:r>
          </a:p>
          <a:p>
            <a:endParaRPr lang="en-US" altLang="zh-CN" dirty="0"/>
          </a:p>
          <a:p>
            <a:pPr lvl="1"/>
            <a:endParaRPr lang="en-US" altLang="zh-CN" dirty="0"/>
          </a:p>
        </p:txBody>
      </p:sp>
      <p:pic>
        <p:nvPicPr>
          <p:cNvPr id="6" name="Picture 5">
            <a:extLst>
              <a:ext uri="{FF2B5EF4-FFF2-40B4-BE49-F238E27FC236}">
                <a16:creationId xmlns:a16="http://schemas.microsoft.com/office/drawing/2014/main" id="{B70FF8C8-30F1-4365-B74E-C9CA295685DA}"/>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8531945" y="4803542"/>
            <a:ext cx="711254" cy="542984"/>
          </a:xfrm>
          <a:prstGeom prst="rect">
            <a:avLst/>
          </a:prstGeom>
        </p:spPr>
      </p:pic>
      <p:pic>
        <p:nvPicPr>
          <p:cNvPr id="8" name="图片 4">
            <a:extLst>
              <a:ext uri="{FF2B5EF4-FFF2-40B4-BE49-F238E27FC236}">
                <a16:creationId xmlns:a16="http://schemas.microsoft.com/office/drawing/2014/main" id="{A79F213F-0169-4D2E-8601-80A941CF7EC6}"/>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3190537" y="4803542"/>
            <a:ext cx="981725" cy="585620"/>
          </a:xfrm>
          <a:prstGeom prst="rect">
            <a:avLst/>
          </a:prstGeom>
        </p:spPr>
      </p:pic>
      <p:cxnSp>
        <p:nvCxnSpPr>
          <p:cNvPr id="9" name="直线箭头连接符 9">
            <a:extLst>
              <a:ext uri="{FF2B5EF4-FFF2-40B4-BE49-F238E27FC236}">
                <a16:creationId xmlns:a16="http://schemas.microsoft.com/office/drawing/2014/main" id="{1B58DB7B-4E5B-4176-AFC0-5BD37DF68C2A}"/>
              </a:ext>
            </a:extLst>
          </p:cNvPr>
          <p:cNvCxnSpPr>
            <a:cxnSpLocks/>
          </p:cNvCxnSpPr>
          <p:nvPr/>
        </p:nvCxnSpPr>
        <p:spPr>
          <a:xfrm>
            <a:off x="4260824" y="5096352"/>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19917928-C0EA-4491-ACB4-4BA7827F0D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4416" y="4464757"/>
            <a:ext cx="955375" cy="955375"/>
          </a:xfrm>
          <a:prstGeom prst="rect">
            <a:avLst/>
          </a:prstGeom>
        </p:spPr>
      </p:pic>
      <p:sp>
        <p:nvSpPr>
          <p:cNvPr id="11" name="Freeform: Shape 10">
            <a:extLst>
              <a:ext uri="{FF2B5EF4-FFF2-40B4-BE49-F238E27FC236}">
                <a16:creationId xmlns:a16="http://schemas.microsoft.com/office/drawing/2014/main" id="{87F373FA-E4AF-4EE7-B148-61FA58A42B1C}"/>
              </a:ext>
            </a:extLst>
          </p:cNvPr>
          <p:cNvSpPr/>
          <p:nvPr/>
        </p:nvSpPr>
        <p:spPr>
          <a:xfrm>
            <a:off x="4100677" y="4461333"/>
            <a:ext cx="4415522" cy="592487"/>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5522"/>
              <a:gd name="connsiteY0" fmla="*/ 592487 h 592487"/>
              <a:gd name="connsiteX1" fmla="*/ 4415425 w 4415522"/>
              <a:gd name="connsiteY1" fmla="*/ 360756 h 592487"/>
              <a:gd name="connsiteX2" fmla="*/ 2292263 w 4415522"/>
              <a:gd name="connsiteY2" fmla="*/ 16290 h 592487"/>
              <a:gd name="connsiteX3" fmla="*/ 0 w 4415522"/>
              <a:gd name="connsiteY3" fmla="*/ 316914 h 592487"/>
            </a:gdLst>
            <a:ahLst/>
            <a:cxnLst>
              <a:cxn ang="0">
                <a:pos x="connsiteX0" y="connsiteY0"/>
              </a:cxn>
              <a:cxn ang="0">
                <a:pos x="connsiteX1" y="connsiteY1"/>
              </a:cxn>
              <a:cxn ang="0">
                <a:pos x="connsiteX2" y="connsiteY2"/>
              </a:cxn>
              <a:cxn ang="0">
                <a:pos x="connsiteX3" y="connsiteY3"/>
              </a:cxn>
            </a:cxnLst>
            <a:rect l="l" t="t" r="r" b="b"/>
            <a:pathLst>
              <a:path w="4415522" h="592487">
                <a:moveTo>
                  <a:pt x="2736937" y="592487"/>
                </a:moveTo>
                <a:cubicBezTo>
                  <a:pt x="3529208" y="564825"/>
                  <a:pt x="4401855" y="644679"/>
                  <a:pt x="4415425" y="360756"/>
                </a:cubicBezTo>
                <a:cubicBezTo>
                  <a:pt x="4428995" y="76833"/>
                  <a:pt x="3028167" y="23597"/>
                  <a:pt x="2292263" y="16290"/>
                </a:cubicBezTo>
                <a:cubicBezTo>
                  <a:pt x="1556359" y="8983"/>
                  <a:pt x="451982" y="-92269"/>
                  <a:pt x="0" y="316914"/>
                </a:cubicBezTo>
              </a:path>
            </a:pathLst>
          </a:custGeom>
          <a:noFill/>
          <a:ln w="19050">
            <a:solidFill>
              <a:srgbClr val="DB4437"/>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Shape 11">
            <a:extLst>
              <a:ext uri="{FF2B5EF4-FFF2-40B4-BE49-F238E27FC236}">
                <a16:creationId xmlns:a16="http://schemas.microsoft.com/office/drawing/2014/main" id="{734C009A-2F5F-481A-8B68-203BD9F1AAC8}"/>
              </a:ext>
            </a:extLst>
          </p:cNvPr>
          <p:cNvSpPr/>
          <p:nvPr/>
        </p:nvSpPr>
        <p:spPr>
          <a:xfrm>
            <a:off x="4263500" y="4659975"/>
            <a:ext cx="1628418" cy="275994"/>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9464"/>
              <a:gd name="connsiteY0" fmla="*/ 576596 h 576596"/>
              <a:gd name="connsiteX1" fmla="*/ 4415425 w 4419464"/>
              <a:gd name="connsiteY1" fmla="*/ 344865 h 576596"/>
              <a:gd name="connsiteX2" fmla="*/ 2292263 w 4419464"/>
              <a:gd name="connsiteY2" fmla="*/ 399 h 576596"/>
              <a:gd name="connsiteX3" fmla="*/ 0 w 4419464"/>
              <a:gd name="connsiteY3" fmla="*/ 301023 h 576596"/>
              <a:gd name="connsiteX0" fmla="*/ 2736937 w 2736937"/>
              <a:gd name="connsiteY0" fmla="*/ 576596 h 576596"/>
              <a:gd name="connsiteX1" fmla="*/ 2292263 w 2736937"/>
              <a:gd name="connsiteY1" fmla="*/ 399 h 576596"/>
              <a:gd name="connsiteX2" fmla="*/ 0 w 2736937"/>
              <a:gd name="connsiteY2" fmla="*/ 301023 h 576596"/>
              <a:gd name="connsiteX0" fmla="*/ 2736937 w 2736937"/>
              <a:gd name="connsiteY0" fmla="*/ 275573 h 275573"/>
              <a:gd name="connsiteX1" fmla="*/ 0 w 2736937"/>
              <a:gd name="connsiteY1" fmla="*/ 0 h 275573"/>
              <a:gd name="connsiteX0" fmla="*/ 1841326 w 1841326"/>
              <a:gd name="connsiteY0" fmla="*/ 6264 h 6264"/>
              <a:gd name="connsiteX1" fmla="*/ 0 w 1841326"/>
              <a:gd name="connsiteY1" fmla="*/ 0 h 6264"/>
              <a:gd name="connsiteX0" fmla="*/ 9728 w 9728"/>
              <a:gd name="connsiteY0" fmla="*/ 10000 h 10000"/>
              <a:gd name="connsiteX1" fmla="*/ 0 w 9728"/>
              <a:gd name="connsiteY1" fmla="*/ 0 h 10000"/>
              <a:gd name="connsiteX0" fmla="*/ 10000 w 10000"/>
              <a:gd name="connsiteY0" fmla="*/ 292189 h 292189"/>
              <a:gd name="connsiteX1" fmla="*/ 0 w 10000"/>
              <a:gd name="connsiteY1" fmla="*/ 282189 h 292189"/>
              <a:gd name="connsiteX0" fmla="*/ 10000 w 10000"/>
              <a:gd name="connsiteY0" fmla="*/ 292189 h 292189"/>
              <a:gd name="connsiteX1" fmla="*/ 0 w 10000"/>
              <a:gd name="connsiteY1" fmla="*/ 282189 h 292189"/>
              <a:gd name="connsiteX0" fmla="*/ 10000 w 10000"/>
              <a:gd name="connsiteY0" fmla="*/ 451913 h 451913"/>
              <a:gd name="connsiteX1" fmla="*/ 0 w 10000"/>
              <a:gd name="connsiteY1" fmla="*/ 441913 h 451913"/>
              <a:gd name="connsiteX0" fmla="*/ 9091 w 9091"/>
              <a:gd name="connsiteY0" fmla="*/ 481219 h 481219"/>
              <a:gd name="connsiteX1" fmla="*/ 0 w 9091"/>
              <a:gd name="connsiteY1" fmla="*/ 411229 h 481219"/>
              <a:gd name="connsiteX0" fmla="*/ 10000 w 10000"/>
              <a:gd name="connsiteY0" fmla="*/ 9156 h 9156"/>
              <a:gd name="connsiteX1" fmla="*/ 0 w 10000"/>
              <a:gd name="connsiteY1" fmla="*/ 7702 h 9156"/>
            </a:gdLst>
            <a:ahLst/>
            <a:cxnLst>
              <a:cxn ang="0">
                <a:pos x="connsiteX0" y="connsiteY0"/>
              </a:cxn>
              <a:cxn ang="0">
                <a:pos x="connsiteX1" y="connsiteY1"/>
              </a:cxn>
            </a:cxnLst>
            <a:rect l="l" t="t" r="r" b="b"/>
            <a:pathLst>
              <a:path w="10000" h="9156">
                <a:moveTo>
                  <a:pt x="10000" y="9156"/>
                </a:moveTo>
                <a:cubicBezTo>
                  <a:pt x="6372" y="-4419"/>
                  <a:pt x="3127" y="-1164"/>
                  <a:pt x="0" y="7702"/>
                </a:cubicBezTo>
              </a:path>
            </a:pathLst>
          </a:custGeom>
          <a:noFill/>
          <a:ln w="19050">
            <a:solidFill>
              <a:srgbClr val="0F9D58"/>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线箭头连接符 9">
            <a:extLst>
              <a:ext uri="{FF2B5EF4-FFF2-40B4-BE49-F238E27FC236}">
                <a16:creationId xmlns:a16="http://schemas.microsoft.com/office/drawing/2014/main" id="{B917BA00-CF79-4193-B8BF-DB5C5C0085FE}"/>
              </a:ext>
            </a:extLst>
          </p:cNvPr>
          <p:cNvCxnSpPr>
            <a:cxnSpLocks/>
          </p:cNvCxnSpPr>
          <p:nvPr/>
        </p:nvCxnSpPr>
        <p:spPr>
          <a:xfrm>
            <a:off x="6829791" y="5096352"/>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294024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xEl>
                                              <p:pRg st="0" end="0"/>
                                            </p:txEl>
                                          </p:spTgt>
                                        </p:tgtEl>
                                        <p:attrNameLst>
                                          <p:attrName>style.visibility</p:attrName>
                                        </p:attrNameLst>
                                      </p:cBhvr>
                                      <p:to>
                                        <p:strVal val="visible"/>
                                      </p:to>
                                    </p:set>
                                    <p:animEffect transition="in" filter="wipe(left)">
                                      <p:cBhvr>
                                        <p:cTn id="26" dur="500"/>
                                        <p:tgtEl>
                                          <p:spTgt spid="25">
                                            <p:txEl>
                                              <p:pRg st="0" end="0"/>
                                            </p:txEl>
                                          </p:spTgt>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5">
                                            <p:txEl>
                                              <p:pRg st="1" end="1"/>
                                            </p:txEl>
                                          </p:spTgt>
                                        </p:tgtEl>
                                        <p:attrNameLst>
                                          <p:attrName>style.visibility</p:attrName>
                                        </p:attrNameLst>
                                      </p:cBhvr>
                                      <p:to>
                                        <p:strVal val="visible"/>
                                      </p:to>
                                    </p:set>
                                    <p:animEffect transition="in" filter="wipe(left)">
                                      <p:cBhvr>
                                        <p:cTn id="35" dur="500"/>
                                        <p:tgtEl>
                                          <p:spTgt spid="25">
                                            <p:txEl>
                                              <p:pRg st="1" end="1"/>
                                            </p:txEl>
                                          </p:spTgt>
                                        </p:tgtEl>
                                      </p:cBhvr>
                                    </p:animEffect>
                                  </p:childTnLst>
                                </p:cTn>
                              </p:par>
                            </p:childTnLst>
                          </p:cTn>
                        </p:par>
                        <p:par>
                          <p:cTn id="36" fill="hold">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righ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xEl>
                                              <p:pRg st="2" end="2"/>
                                            </p:txEl>
                                          </p:spTgt>
                                        </p:tgtEl>
                                        <p:attrNameLst>
                                          <p:attrName>style.visibility</p:attrName>
                                        </p:attrNameLst>
                                      </p:cBhvr>
                                      <p:to>
                                        <p:strVal val="visible"/>
                                      </p:to>
                                    </p:set>
                                    <p:animEffect transition="in" filter="wipe(left)">
                                      <p:cBhvr>
                                        <p:cTn id="44" dur="500"/>
                                        <p:tgtEl>
                                          <p:spTgt spid="25">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5">
                                            <p:txEl>
                                              <p:pRg st="3" end="3"/>
                                            </p:txEl>
                                          </p:spTgt>
                                        </p:tgtEl>
                                        <p:attrNameLst>
                                          <p:attrName>style.visibility</p:attrName>
                                        </p:attrNameLst>
                                      </p:cBhvr>
                                      <p:to>
                                        <p:strVal val="visible"/>
                                      </p:to>
                                    </p:set>
                                    <p:animEffect transition="in" filter="wipe(left)">
                                      <p:cBhvr>
                                        <p:cTn id="49" dur="500"/>
                                        <p:tgtEl>
                                          <p:spTgt spid="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a:extLst>
              <a:ext uri="{FF2B5EF4-FFF2-40B4-BE49-F238E27FC236}">
                <a16:creationId xmlns:a16="http://schemas.microsoft.com/office/drawing/2014/main" id="{01C6CCF2-0B1C-4611-AFC4-9A7C79545580}"/>
              </a:ext>
            </a:extLst>
          </p:cNvPr>
          <p:cNvSpPr>
            <a:spLocks noChangeArrowheads="1"/>
          </p:cNvSpPr>
          <p:nvPr/>
        </p:nvSpPr>
        <p:spPr bwMode="auto">
          <a:xfrm>
            <a:off x="6733" y="2348442"/>
            <a:ext cx="121852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defRPr/>
            </a:pPr>
            <a:r>
              <a:rPr lang="en-US" altLang="zh-CN" sz="3600" b="1" dirty="0">
                <a:solidFill>
                  <a:srgbClr val="660874"/>
                </a:solidFill>
                <a:latin typeface="+mn-lt"/>
                <a:ea typeface="黑体" panose="02010609060101010101" charset="-122"/>
                <a:sym typeface="微软雅黑" panose="020B0503020204020204" pitchFamily="34" charset="-122"/>
              </a:rPr>
              <a:t>Achieving Consistent Low Latency for Wireless Real-Time Communications with the Shortest Control Loop</a:t>
            </a:r>
          </a:p>
        </p:txBody>
      </p:sp>
      <p:sp>
        <p:nvSpPr>
          <p:cNvPr id="10" name="Rectangle 20">
            <a:extLst>
              <a:ext uri="{FF2B5EF4-FFF2-40B4-BE49-F238E27FC236}">
                <a16:creationId xmlns:a16="http://schemas.microsoft.com/office/drawing/2014/main" id="{C8BD6CA7-8212-494A-A98E-401943E7630B}"/>
              </a:ext>
            </a:extLst>
          </p:cNvPr>
          <p:cNvSpPr>
            <a:spLocks noChangeArrowheads="1"/>
          </p:cNvSpPr>
          <p:nvPr/>
        </p:nvSpPr>
        <p:spPr bwMode="auto">
          <a:xfrm>
            <a:off x="4945846" y="3866535"/>
            <a:ext cx="230030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dirty="0">
                <a:solidFill>
                  <a:schemeClr val="tx1">
                    <a:lumMod val="75000"/>
                    <a:lumOff val="25000"/>
                  </a:schemeClr>
                </a:solidFill>
                <a:latin typeface="+mn-lt"/>
                <a:ea typeface="微软雅黑" panose="020B0503020204020204" pitchFamily="34" charset="-122"/>
                <a:sym typeface="宋体" panose="02010600030101010101" pitchFamily="2" charset="-122"/>
              </a:rPr>
              <a:t>Thank you!</a:t>
            </a:r>
          </a:p>
          <a:p>
            <a:pPr algn="ctr" eaLnBrk="1" hangingPunct="1">
              <a:spcBef>
                <a:spcPct val="0"/>
              </a:spcBef>
              <a:buFont typeface="Arial" panose="020B0604020202020204" pitchFamily="34" charset="0"/>
              <a:buNone/>
            </a:pPr>
            <a:r>
              <a:rPr lang="en-US" altLang="zh-CN" sz="2800" dirty="0">
                <a:solidFill>
                  <a:schemeClr val="tx1">
                    <a:lumMod val="75000"/>
                    <a:lumOff val="25000"/>
                  </a:schemeClr>
                </a:solidFill>
                <a:latin typeface="+mn-lt"/>
                <a:ea typeface="微软雅黑" panose="020B0503020204020204" pitchFamily="34" charset="-122"/>
                <a:sym typeface="宋体" panose="02010600030101010101" pitchFamily="2" charset="-122"/>
              </a:rPr>
              <a:t>Zili Meng</a:t>
            </a:r>
          </a:p>
          <a:p>
            <a:pPr algn="ctr" eaLnBrk="1" hangingPunct="1">
              <a:spcBef>
                <a:spcPct val="0"/>
              </a:spcBef>
              <a:buFont typeface="Arial" panose="020B0604020202020204" pitchFamily="34" charset="0"/>
              <a:buNone/>
            </a:pPr>
            <a:r>
              <a:rPr lang="en-US" altLang="zh-CN" sz="2800" dirty="0">
                <a:solidFill>
                  <a:schemeClr val="tx1">
                    <a:lumMod val="75000"/>
                    <a:lumOff val="25000"/>
                  </a:schemeClr>
                </a:solidFill>
                <a:latin typeface="+mn-lt"/>
                <a:ea typeface="微软雅黑" panose="020B0503020204020204" pitchFamily="34" charset="-122"/>
                <a:sym typeface="宋体" panose="02010600030101010101" pitchFamily="2" charset="-122"/>
              </a:rPr>
              <a:t>zilim@ieee.org</a:t>
            </a:r>
            <a:endParaRPr lang="zh-CN" altLang="en-US" sz="2800" dirty="0">
              <a:solidFill>
                <a:schemeClr val="tx1">
                  <a:lumMod val="75000"/>
                  <a:lumOff val="25000"/>
                </a:schemeClr>
              </a:solidFill>
              <a:latin typeface="+mn-lt"/>
              <a:ea typeface="微软雅黑" panose="020B0503020204020204" pitchFamily="34" charset="-122"/>
              <a:sym typeface="宋体" panose="02010600030101010101" pitchFamily="2" charset="-122"/>
            </a:endParaRPr>
          </a:p>
        </p:txBody>
      </p:sp>
      <p:cxnSp>
        <p:nvCxnSpPr>
          <p:cNvPr id="11" name="直接连接符 24">
            <a:extLst>
              <a:ext uri="{FF2B5EF4-FFF2-40B4-BE49-F238E27FC236}">
                <a16:creationId xmlns:a16="http://schemas.microsoft.com/office/drawing/2014/main" id="{6C2E3336-3E71-4FFB-A20F-C9018FFFAA30}"/>
              </a:ext>
            </a:extLst>
          </p:cNvPr>
          <p:cNvCxnSpPr/>
          <p:nvPr/>
        </p:nvCxnSpPr>
        <p:spPr>
          <a:xfrm>
            <a:off x="3205655" y="3684215"/>
            <a:ext cx="6022427" cy="0"/>
          </a:xfrm>
          <a:prstGeom prst="line">
            <a:avLst/>
          </a:prstGeom>
          <a:ln w="28575">
            <a:solidFill>
              <a:srgbClr val="660874">
                <a:alpha val="51000"/>
              </a:srgb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A7EF2674-09A4-48A5-BBC2-0328E84C9D6C}"/>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8531945" y="1596408"/>
            <a:ext cx="711254" cy="542984"/>
          </a:xfrm>
          <a:prstGeom prst="rect">
            <a:avLst/>
          </a:prstGeom>
        </p:spPr>
      </p:pic>
      <p:pic>
        <p:nvPicPr>
          <p:cNvPr id="16" name="图片 4">
            <a:extLst>
              <a:ext uri="{FF2B5EF4-FFF2-40B4-BE49-F238E27FC236}">
                <a16:creationId xmlns:a16="http://schemas.microsoft.com/office/drawing/2014/main" id="{FB2A843B-E1D0-4B25-A08D-D1E1106A94DB}"/>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3190537" y="1596408"/>
            <a:ext cx="981725" cy="585620"/>
          </a:xfrm>
          <a:prstGeom prst="rect">
            <a:avLst/>
          </a:prstGeom>
        </p:spPr>
      </p:pic>
      <p:cxnSp>
        <p:nvCxnSpPr>
          <p:cNvPr id="23" name="直线箭头连接符 9">
            <a:extLst>
              <a:ext uri="{FF2B5EF4-FFF2-40B4-BE49-F238E27FC236}">
                <a16:creationId xmlns:a16="http://schemas.microsoft.com/office/drawing/2014/main" id="{710045CC-DF48-42DB-90A8-6CDAEC792114}"/>
              </a:ext>
            </a:extLst>
          </p:cNvPr>
          <p:cNvCxnSpPr>
            <a:cxnSpLocks/>
          </p:cNvCxnSpPr>
          <p:nvPr/>
        </p:nvCxnSpPr>
        <p:spPr>
          <a:xfrm>
            <a:off x="4260824" y="1889218"/>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28" name="Picture 27">
            <a:extLst>
              <a:ext uri="{FF2B5EF4-FFF2-40B4-BE49-F238E27FC236}">
                <a16:creationId xmlns:a16="http://schemas.microsoft.com/office/drawing/2014/main" id="{402681CB-2EBD-41DC-A205-D96DE4A7F2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4416" y="1257623"/>
            <a:ext cx="955375" cy="955375"/>
          </a:xfrm>
          <a:prstGeom prst="rect">
            <a:avLst/>
          </a:prstGeom>
        </p:spPr>
      </p:pic>
      <p:sp>
        <p:nvSpPr>
          <p:cNvPr id="29" name="Freeform: Shape 28">
            <a:extLst>
              <a:ext uri="{FF2B5EF4-FFF2-40B4-BE49-F238E27FC236}">
                <a16:creationId xmlns:a16="http://schemas.microsoft.com/office/drawing/2014/main" id="{37E2BB3A-C748-41DA-B0F9-B95BCE0410AF}"/>
              </a:ext>
            </a:extLst>
          </p:cNvPr>
          <p:cNvSpPr/>
          <p:nvPr/>
        </p:nvSpPr>
        <p:spPr>
          <a:xfrm>
            <a:off x="4100677" y="1254199"/>
            <a:ext cx="4415522" cy="592487"/>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5522"/>
              <a:gd name="connsiteY0" fmla="*/ 592487 h 592487"/>
              <a:gd name="connsiteX1" fmla="*/ 4415425 w 4415522"/>
              <a:gd name="connsiteY1" fmla="*/ 360756 h 592487"/>
              <a:gd name="connsiteX2" fmla="*/ 2292263 w 4415522"/>
              <a:gd name="connsiteY2" fmla="*/ 16290 h 592487"/>
              <a:gd name="connsiteX3" fmla="*/ 0 w 4415522"/>
              <a:gd name="connsiteY3" fmla="*/ 316914 h 592487"/>
            </a:gdLst>
            <a:ahLst/>
            <a:cxnLst>
              <a:cxn ang="0">
                <a:pos x="connsiteX0" y="connsiteY0"/>
              </a:cxn>
              <a:cxn ang="0">
                <a:pos x="connsiteX1" y="connsiteY1"/>
              </a:cxn>
              <a:cxn ang="0">
                <a:pos x="connsiteX2" y="connsiteY2"/>
              </a:cxn>
              <a:cxn ang="0">
                <a:pos x="connsiteX3" y="connsiteY3"/>
              </a:cxn>
            </a:cxnLst>
            <a:rect l="l" t="t" r="r" b="b"/>
            <a:pathLst>
              <a:path w="4415522" h="592487">
                <a:moveTo>
                  <a:pt x="2736937" y="592487"/>
                </a:moveTo>
                <a:cubicBezTo>
                  <a:pt x="3529208" y="564825"/>
                  <a:pt x="4401855" y="644679"/>
                  <a:pt x="4415425" y="360756"/>
                </a:cubicBezTo>
                <a:cubicBezTo>
                  <a:pt x="4428995" y="76833"/>
                  <a:pt x="3028167" y="23597"/>
                  <a:pt x="2292263" y="16290"/>
                </a:cubicBezTo>
                <a:cubicBezTo>
                  <a:pt x="1556359" y="8983"/>
                  <a:pt x="451982" y="-92269"/>
                  <a:pt x="0" y="316914"/>
                </a:cubicBezTo>
              </a:path>
            </a:pathLst>
          </a:custGeom>
          <a:noFill/>
          <a:ln w="19050">
            <a:solidFill>
              <a:srgbClr val="DB4437"/>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Shape 29">
            <a:extLst>
              <a:ext uri="{FF2B5EF4-FFF2-40B4-BE49-F238E27FC236}">
                <a16:creationId xmlns:a16="http://schemas.microsoft.com/office/drawing/2014/main" id="{EFF84974-137A-4C69-BE4E-5A2B68062495}"/>
              </a:ext>
            </a:extLst>
          </p:cNvPr>
          <p:cNvSpPr/>
          <p:nvPr/>
        </p:nvSpPr>
        <p:spPr>
          <a:xfrm>
            <a:off x="4263500" y="1452841"/>
            <a:ext cx="1628418" cy="275994"/>
          </a:xfrm>
          <a:custGeom>
            <a:avLst/>
            <a:gdLst>
              <a:gd name="connsiteX0" fmla="*/ 2736937 w 4309100"/>
              <a:gd name="connsiteY0" fmla="*/ 497601 h 497601"/>
              <a:gd name="connsiteX1" fmla="*/ 4308954 w 4309100"/>
              <a:gd name="connsiteY1" fmla="*/ 359815 h 497601"/>
              <a:gd name="connsiteX2" fmla="*/ 2661781 w 4309100"/>
              <a:gd name="connsiteY2" fmla="*/ 2823 h 497601"/>
              <a:gd name="connsiteX3" fmla="*/ 0 w 4309100"/>
              <a:gd name="connsiteY3" fmla="*/ 222028 h 497601"/>
              <a:gd name="connsiteX0" fmla="*/ 2736937 w 4309100"/>
              <a:gd name="connsiteY0" fmla="*/ 501507 h 501507"/>
              <a:gd name="connsiteX1" fmla="*/ 4308954 w 4309100"/>
              <a:gd name="connsiteY1" fmla="*/ 363721 h 501507"/>
              <a:gd name="connsiteX2" fmla="*/ 2661781 w 4309100"/>
              <a:gd name="connsiteY2" fmla="*/ 6729 h 501507"/>
              <a:gd name="connsiteX3" fmla="*/ 0 w 4309100"/>
              <a:gd name="connsiteY3" fmla="*/ 225934 h 501507"/>
              <a:gd name="connsiteX0" fmla="*/ 2736937 w 4309571"/>
              <a:gd name="connsiteY0" fmla="*/ 554829 h 554829"/>
              <a:gd name="connsiteX1" fmla="*/ 4308954 w 4309571"/>
              <a:gd name="connsiteY1" fmla="*/ 417043 h 554829"/>
              <a:gd name="connsiteX2" fmla="*/ 2580362 w 4309571"/>
              <a:gd name="connsiteY2" fmla="*/ 3684 h 554829"/>
              <a:gd name="connsiteX3" fmla="*/ 0 w 4309571"/>
              <a:gd name="connsiteY3" fmla="*/ 279256 h 554829"/>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9221 h 579221"/>
              <a:gd name="connsiteX1" fmla="*/ 4308954 w 4313458"/>
              <a:gd name="connsiteY1" fmla="*/ 441435 h 579221"/>
              <a:gd name="connsiteX2" fmla="*/ 2292263 w 4313458"/>
              <a:gd name="connsiteY2" fmla="*/ 3024 h 579221"/>
              <a:gd name="connsiteX3" fmla="*/ 0 w 4313458"/>
              <a:gd name="connsiteY3" fmla="*/ 303648 h 579221"/>
              <a:gd name="connsiteX0" fmla="*/ 2736937 w 4313458"/>
              <a:gd name="connsiteY0" fmla="*/ 576344 h 576344"/>
              <a:gd name="connsiteX1" fmla="*/ 4308954 w 4313458"/>
              <a:gd name="connsiteY1" fmla="*/ 438558 h 576344"/>
              <a:gd name="connsiteX2" fmla="*/ 2292263 w 4313458"/>
              <a:gd name="connsiteY2" fmla="*/ 147 h 576344"/>
              <a:gd name="connsiteX3" fmla="*/ 0 w 4313458"/>
              <a:gd name="connsiteY3" fmla="*/ 300771 h 576344"/>
              <a:gd name="connsiteX0" fmla="*/ 2736937 w 4313458"/>
              <a:gd name="connsiteY0" fmla="*/ 576963 h 576963"/>
              <a:gd name="connsiteX1" fmla="*/ 4308954 w 4313458"/>
              <a:gd name="connsiteY1" fmla="*/ 439177 h 576963"/>
              <a:gd name="connsiteX2" fmla="*/ 2292263 w 4313458"/>
              <a:gd name="connsiteY2" fmla="*/ 766 h 576963"/>
              <a:gd name="connsiteX3" fmla="*/ 0 w 4313458"/>
              <a:gd name="connsiteY3" fmla="*/ 301390 h 576963"/>
              <a:gd name="connsiteX0" fmla="*/ 2736937 w 4309059"/>
              <a:gd name="connsiteY0" fmla="*/ 576963 h 604617"/>
              <a:gd name="connsiteX1" fmla="*/ 4308954 w 4309059"/>
              <a:gd name="connsiteY1" fmla="*/ 439177 h 604617"/>
              <a:gd name="connsiteX2" fmla="*/ 2292263 w 4309059"/>
              <a:gd name="connsiteY2" fmla="*/ 766 h 604617"/>
              <a:gd name="connsiteX3" fmla="*/ 0 w 4309059"/>
              <a:gd name="connsiteY3" fmla="*/ 301390 h 604617"/>
              <a:gd name="connsiteX0" fmla="*/ 2736937 w 4334108"/>
              <a:gd name="connsiteY0" fmla="*/ 576596 h 576596"/>
              <a:gd name="connsiteX1" fmla="*/ 4334006 w 4334108"/>
              <a:gd name="connsiteY1" fmla="*/ 344865 h 576596"/>
              <a:gd name="connsiteX2" fmla="*/ 2292263 w 4334108"/>
              <a:gd name="connsiteY2" fmla="*/ 399 h 576596"/>
              <a:gd name="connsiteX3" fmla="*/ 0 w 4334108"/>
              <a:gd name="connsiteY3" fmla="*/ 301023 h 576596"/>
              <a:gd name="connsiteX0" fmla="*/ 2736937 w 4415522"/>
              <a:gd name="connsiteY0" fmla="*/ 576596 h 576596"/>
              <a:gd name="connsiteX1" fmla="*/ 4415425 w 4415522"/>
              <a:gd name="connsiteY1" fmla="*/ 344865 h 576596"/>
              <a:gd name="connsiteX2" fmla="*/ 2292263 w 4415522"/>
              <a:gd name="connsiteY2" fmla="*/ 399 h 576596"/>
              <a:gd name="connsiteX3" fmla="*/ 0 w 4415522"/>
              <a:gd name="connsiteY3" fmla="*/ 301023 h 576596"/>
              <a:gd name="connsiteX0" fmla="*/ 2736937 w 4419464"/>
              <a:gd name="connsiteY0" fmla="*/ 576596 h 576596"/>
              <a:gd name="connsiteX1" fmla="*/ 4415425 w 4419464"/>
              <a:gd name="connsiteY1" fmla="*/ 344865 h 576596"/>
              <a:gd name="connsiteX2" fmla="*/ 2292263 w 4419464"/>
              <a:gd name="connsiteY2" fmla="*/ 399 h 576596"/>
              <a:gd name="connsiteX3" fmla="*/ 0 w 4419464"/>
              <a:gd name="connsiteY3" fmla="*/ 301023 h 576596"/>
              <a:gd name="connsiteX0" fmla="*/ 2736937 w 2736937"/>
              <a:gd name="connsiteY0" fmla="*/ 576596 h 576596"/>
              <a:gd name="connsiteX1" fmla="*/ 2292263 w 2736937"/>
              <a:gd name="connsiteY1" fmla="*/ 399 h 576596"/>
              <a:gd name="connsiteX2" fmla="*/ 0 w 2736937"/>
              <a:gd name="connsiteY2" fmla="*/ 301023 h 576596"/>
              <a:gd name="connsiteX0" fmla="*/ 2736937 w 2736937"/>
              <a:gd name="connsiteY0" fmla="*/ 275573 h 275573"/>
              <a:gd name="connsiteX1" fmla="*/ 0 w 2736937"/>
              <a:gd name="connsiteY1" fmla="*/ 0 h 275573"/>
              <a:gd name="connsiteX0" fmla="*/ 1841326 w 1841326"/>
              <a:gd name="connsiteY0" fmla="*/ 6264 h 6264"/>
              <a:gd name="connsiteX1" fmla="*/ 0 w 1841326"/>
              <a:gd name="connsiteY1" fmla="*/ 0 h 6264"/>
              <a:gd name="connsiteX0" fmla="*/ 9728 w 9728"/>
              <a:gd name="connsiteY0" fmla="*/ 10000 h 10000"/>
              <a:gd name="connsiteX1" fmla="*/ 0 w 9728"/>
              <a:gd name="connsiteY1" fmla="*/ 0 h 10000"/>
              <a:gd name="connsiteX0" fmla="*/ 10000 w 10000"/>
              <a:gd name="connsiteY0" fmla="*/ 292189 h 292189"/>
              <a:gd name="connsiteX1" fmla="*/ 0 w 10000"/>
              <a:gd name="connsiteY1" fmla="*/ 282189 h 292189"/>
              <a:gd name="connsiteX0" fmla="*/ 10000 w 10000"/>
              <a:gd name="connsiteY0" fmla="*/ 292189 h 292189"/>
              <a:gd name="connsiteX1" fmla="*/ 0 w 10000"/>
              <a:gd name="connsiteY1" fmla="*/ 282189 h 292189"/>
              <a:gd name="connsiteX0" fmla="*/ 10000 w 10000"/>
              <a:gd name="connsiteY0" fmla="*/ 451913 h 451913"/>
              <a:gd name="connsiteX1" fmla="*/ 0 w 10000"/>
              <a:gd name="connsiteY1" fmla="*/ 441913 h 451913"/>
              <a:gd name="connsiteX0" fmla="*/ 9091 w 9091"/>
              <a:gd name="connsiteY0" fmla="*/ 481219 h 481219"/>
              <a:gd name="connsiteX1" fmla="*/ 0 w 9091"/>
              <a:gd name="connsiteY1" fmla="*/ 411229 h 481219"/>
              <a:gd name="connsiteX0" fmla="*/ 10000 w 10000"/>
              <a:gd name="connsiteY0" fmla="*/ 9156 h 9156"/>
              <a:gd name="connsiteX1" fmla="*/ 0 w 10000"/>
              <a:gd name="connsiteY1" fmla="*/ 7702 h 9156"/>
            </a:gdLst>
            <a:ahLst/>
            <a:cxnLst>
              <a:cxn ang="0">
                <a:pos x="connsiteX0" y="connsiteY0"/>
              </a:cxn>
              <a:cxn ang="0">
                <a:pos x="connsiteX1" y="connsiteY1"/>
              </a:cxn>
            </a:cxnLst>
            <a:rect l="l" t="t" r="r" b="b"/>
            <a:pathLst>
              <a:path w="10000" h="9156">
                <a:moveTo>
                  <a:pt x="10000" y="9156"/>
                </a:moveTo>
                <a:cubicBezTo>
                  <a:pt x="6372" y="-4419"/>
                  <a:pt x="3127" y="-1164"/>
                  <a:pt x="0" y="7702"/>
                </a:cubicBezTo>
              </a:path>
            </a:pathLst>
          </a:custGeom>
          <a:noFill/>
          <a:ln w="19050">
            <a:solidFill>
              <a:srgbClr val="0F9D58"/>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线箭头连接符 9">
            <a:extLst>
              <a:ext uri="{FF2B5EF4-FFF2-40B4-BE49-F238E27FC236}">
                <a16:creationId xmlns:a16="http://schemas.microsoft.com/office/drawing/2014/main" id="{8C52E816-BBDB-4108-972C-6C76E0F09DD4}"/>
              </a:ext>
            </a:extLst>
          </p:cNvPr>
          <p:cNvCxnSpPr>
            <a:cxnSpLocks/>
          </p:cNvCxnSpPr>
          <p:nvPr/>
        </p:nvCxnSpPr>
        <p:spPr>
          <a:xfrm>
            <a:off x="6829791" y="1889218"/>
            <a:ext cx="1532908"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877353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FFDAD6-0B9B-4933-9FF4-3FC599F1FA24}"/>
              </a:ext>
            </a:extLst>
          </p:cNvPr>
          <p:cNvSpPr>
            <a:spLocks noGrp="1"/>
          </p:cNvSpPr>
          <p:nvPr>
            <p:ph type="sldNum" sz="quarter" idx="12"/>
          </p:nvPr>
        </p:nvSpPr>
        <p:spPr/>
        <p:txBody>
          <a:bodyPr/>
          <a:lstStyle/>
          <a:p>
            <a:fld id="{C18BA5F7-BA8C-4EA6-B87D-B4E10B979194}" type="slidenum">
              <a:rPr lang="zh-CN" altLang="en-US" smtClean="0"/>
              <a:pPr/>
              <a:t>25</a:t>
            </a:fld>
            <a:endParaRPr lang="zh-CN" altLang="en-US"/>
          </a:p>
        </p:txBody>
      </p:sp>
      <p:sp>
        <p:nvSpPr>
          <p:cNvPr id="14" name="Title 13">
            <a:extLst>
              <a:ext uri="{FF2B5EF4-FFF2-40B4-BE49-F238E27FC236}">
                <a16:creationId xmlns:a16="http://schemas.microsoft.com/office/drawing/2014/main" id="{F4F3FF8E-1600-4FB7-856D-3D8C3112B1A7}"/>
              </a:ext>
            </a:extLst>
          </p:cNvPr>
          <p:cNvSpPr>
            <a:spLocks noGrp="1"/>
          </p:cNvSpPr>
          <p:nvPr>
            <p:ph type="title"/>
          </p:nvPr>
        </p:nvSpPr>
        <p:spPr/>
        <p:txBody>
          <a:bodyPr>
            <a:noAutofit/>
          </a:bodyPr>
          <a:lstStyle/>
          <a:p>
            <a:pPr>
              <a:lnSpc>
                <a:spcPct val="80000"/>
              </a:lnSpc>
            </a:pPr>
            <a:r>
              <a:rPr lang="en-US" altLang="zh-CN" dirty="0">
                <a:latin typeface="+mn-lt"/>
              </a:rPr>
              <a:t>Background</a:t>
            </a:r>
            <a:br>
              <a:rPr lang="en-US" altLang="zh-CN" dirty="0">
                <a:latin typeface="+mn-lt"/>
              </a:rPr>
            </a:br>
            <a:r>
              <a:rPr lang="en-US" altLang="zh-CN" sz="2800" dirty="0">
                <a:latin typeface="+mn-lt"/>
              </a:rPr>
              <a:t>Consistent Low Latency</a:t>
            </a:r>
            <a:endParaRPr lang="zh-CN" altLang="en-US" dirty="0">
              <a:latin typeface="+mn-lt"/>
            </a:endParaRPr>
          </a:p>
        </p:txBody>
      </p:sp>
      <p:sp>
        <p:nvSpPr>
          <p:cNvPr id="81" name="Rectangle 80">
            <a:extLst>
              <a:ext uri="{FF2B5EF4-FFF2-40B4-BE49-F238E27FC236}">
                <a16:creationId xmlns:a16="http://schemas.microsoft.com/office/drawing/2014/main" id="{59762F04-7EC6-4956-B845-6D794675EDE5}"/>
              </a:ext>
            </a:extLst>
          </p:cNvPr>
          <p:cNvSpPr/>
          <p:nvPr/>
        </p:nvSpPr>
        <p:spPr>
          <a:xfrm>
            <a:off x="1517070" y="2268673"/>
            <a:ext cx="3166533"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b="1" dirty="0">
                <a:ea typeface="Linux Libertine" panose="02000503000000000000" pitchFamily="2" charset="0"/>
                <a:cs typeface="Segoe UI" panose="020B0502040204020203" pitchFamily="34" charset="0"/>
              </a:rPr>
              <a:t>Low median latency</a:t>
            </a:r>
            <a:endParaRPr lang="zh-CN" altLang="en-US" sz="2400" b="1" dirty="0">
              <a:cs typeface="Segoe UI" panose="020B0502040204020203" pitchFamily="34" charset="0"/>
            </a:endParaRPr>
          </a:p>
        </p:txBody>
      </p:sp>
      <p:sp>
        <p:nvSpPr>
          <p:cNvPr id="82" name="Rectangle 81">
            <a:extLst>
              <a:ext uri="{FF2B5EF4-FFF2-40B4-BE49-F238E27FC236}">
                <a16:creationId xmlns:a16="http://schemas.microsoft.com/office/drawing/2014/main" id="{9125633D-0130-419F-AB44-3C02DBFDF268}"/>
              </a:ext>
            </a:extLst>
          </p:cNvPr>
          <p:cNvSpPr/>
          <p:nvPr/>
        </p:nvSpPr>
        <p:spPr>
          <a:xfrm>
            <a:off x="7349849" y="3160997"/>
            <a:ext cx="2695528" cy="7542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Freeform: Shape 82">
            <a:extLst>
              <a:ext uri="{FF2B5EF4-FFF2-40B4-BE49-F238E27FC236}">
                <a16:creationId xmlns:a16="http://schemas.microsoft.com/office/drawing/2014/main" id="{1AE21D05-C31D-4D56-BCB7-256878F9FB13}"/>
              </a:ext>
            </a:extLst>
          </p:cNvPr>
          <p:cNvSpPr/>
          <p:nvPr/>
        </p:nvSpPr>
        <p:spPr>
          <a:xfrm>
            <a:off x="7384511" y="4811798"/>
            <a:ext cx="2660863" cy="450952"/>
          </a:xfrm>
          <a:custGeom>
            <a:avLst/>
            <a:gdLst>
              <a:gd name="connsiteX0" fmla="*/ 0 w 2803585"/>
              <a:gd name="connsiteY0" fmla="*/ 25975 h 440108"/>
              <a:gd name="connsiteX1" fmla="*/ 767751 w 2803585"/>
              <a:gd name="connsiteY1" fmla="*/ 440043 h 440108"/>
              <a:gd name="connsiteX2" fmla="*/ 1500996 w 2803585"/>
              <a:gd name="connsiteY2" fmla="*/ 95 h 440108"/>
              <a:gd name="connsiteX3" fmla="*/ 2216989 w 2803585"/>
              <a:gd name="connsiteY3" fmla="*/ 396911 h 440108"/>
              <a:gd name="connsiteX4" fmla="*/ 2803585 w 2803585"/>
              <a:gd name="connsiteY4" fmla="*/ 17348 h 440108"/>
              <a:gd name="connsiteX0" fmla="*/ 0 w 2803585"/>
              <a:gd name="connsiteY0" fmla="*/ 25886 h 450954"/>
              <a:gd name="connsiteX1" fmla="*/ 767751 w 2803585"/>
              <a:gd name="connsiteY1" fmla="*/ 439954 h 450954"/>
              <a:gd name="connsiteX2" fmla="*/ 1500996 w 2803585"/>
              <a:gd name="connsiteY2" fmla="*/ 6 h 450954"/>
              <a:gd name="connsiteX3" fmla="*/ 2216989 w 2803585"/>
              <a:gd name="connsiteY3" fmla="*/ 450929 h 450954"/>
              <a:gd name="connsiteX4" fmla="*/ 2803585 w 2803585"/>
              <a:gd name="connsiteY4" fmla="*/ 17259 h 450954"/>
              <a:gd name="connsiteX0" fmla="*/ 0 w 2879334"/>
              <a:gd name="connsiteY0" fmla="*/ 25886 h 450952"/>
              <a:gd name="connsiteX1" fmla="*/ 767751 w 2879334"/>
              <a:gd name="connsiteY1" fmla="*/ 439954 h 450952"/>
              <a:gd name="connsiteX2" fmla="*/ 1500996 w 2879334"/>
              <a:gd name="connsiteY2" fmla="*/ 6 h 450952"/>
              <a:gd name="connsiteX3" fmla="*/ 2216989 w 2879334"/>
              <a:gd name="connsiteY3" fmla="*/ 450929 h 450952"/>
              <a:gd name="connsiteX4" fmla="*/ 2879334 w 2879334"/>
              <a:gd name="connsiteY4" fmla="*/ 6438 h 4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334" h="450952">
                <a:moveTo>
                  <a:pt x="0" y="25886"/>
                </a:moveTo>
                <a:cubicBezTo>
                  <a:pt x="258792" y="235076"/>
                  <a:pt x="517585" y="444267"/>
                  <a:pt x="767751" y="439954"/>
                </a:cubicBezTo>
                <a:cubicBezTo>
                  <a:pt x="1017917" y="435641"/>
                  <a:pt x="1259456" y="-1823"/>
                  <a:pt x="1500996" y="6"/>
                </a:cubicBezTo>
                <a:cubicBezTo>
                  <a:pt x="1742536" y="1835"/>
                  <a:pt x="1999891" y="448054"/>
                  <a:pt x="2216989" y="450929"/>
                </a:cubicBezTo>
                <a:cubicBezTo>
                  <a:pt x="2434087" y="453804"/>
                  <a:pt x="2694585" y="197657"/>
                  <a:pt x="2879334" y="6438"/>
                </a:cubicBezTo>
              </a:path>
            </a:pathLst>
          </a:cu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Group 83">
            <a:extLst>
              <a:ext uri="{FF2B5EF4-FFF2-40B4-BE49-F238E27FC236}">
                <a16:creationId xmlns:a16="http://schemas.microsoft.com/office/drawing/2014/main" id="{1034C585-4928-46C6-87FF-8C595C1CC9CC}"/>
              </a:ext>
            </a:extLst>
          </p:cNvPr>
          <p:cNvGrpSpPr/>
          <p:nvPr/>
        </p:nvGrpSpPr>
        <p:grpSpPr>
          <a:xfrm>
            <a:off x="6740960" y="4145626"/>
            <a:ext cx="4127612" cy="1847777"/>
            <a:chOff x="6740960" y="4145626"/>
            <a:chExt cx="4127612" cy="1847777"/>
          </a:xfrm>
        </p:grpSpPr>
        <p:cxnSp>
          <p:nvCxnSpPr>
            <p:cNvPr id="85" name="Straight Arrow Connector 84">
              <a:extLst>
                <a:ext uri="{FF2B5EF4-FFF2-40B4-BE49-F238E27FC236}">
                  <a16:creationId xmlns:a16="http://schemas.microsoft.com/office/drawing/2014/main" id="{8759924A-79A3-4342-9724-E9AF5EA2840C}"/>
                </a:ext>
              </a:extLst>
            </p:cNvPr>
            <p:cNvCxnSpPr>
              <a:cxnSpLocks/>
            </p:cNvCxnSpPr>
            <p:nvPr/>
          </p:nvCxnSpPr>
          <p:spPr>
            <a:xfrm flipV="1">
              <a:off x="7375728" y="4531444"/>
              <a:ext cx="0" cy="1277293"/>
            </a:xfrm>
            <a:prstGeom prst="straightConnector1">
              <a:avLst/>
            </a:prstGeom>
            <a:ln w="12700">
              <a:tailEnd type="triangle" w="sm" len="lg"/>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351D4C08-97D7-4838-A7F4-58FA62F12B11}"/>
                </a:ext>
              </a:extLst>
            </p:cNvPr>
            <p:cNvCxnSpPr>
              <a:cxnSpLocks/>
            </p:cNvCxnSpPr>
            <p:nvPr/>
          </p:nvCxnSpPr>
          <p:spPr>
            <a:xfrm>
              <a:off x="7375728" y="5808737"/>
              <a:ext cx="2766307" cy="0"/>
            </a:xfrm>
            <a:prstGeom prst="straightConnector1">
              <a:avLst/>
            </a:prstGeom>
            <a:ln w="12700">
              <a:tailEnd type="triangle" w="sm" len="lg"/>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E39C47B1-DBD7-4778-A896-94109CF31765}"/>
                </a:ext>
              </a:extLst>
            </p:cNvPr>
            <p:cNvSpPr txBox="1"/>
            <p:nvPr/>
          </p:nvSpPr>
          <p:spPr>
            <a:xfrm>
              <a:off x="6740960" y="4145626"/>
              <a:ext cx="1269536" cy="369332"/>
            </a:xfrm>
            <a:prstGeom prst="rect">
              <a:avLst/>
            </a:prstGeom>
            <a:noFill/>
          </p:spPr>
          <p:txBody>
            <a:bodyPr wrap="square" rtlCol="0">
              <a:spAutoFit/>
            </a:bodyPr>
            <a:lstStyle/>
            <a:p>
              <a:pPr algn="ctr"/>
              <a:r>
                <a:rPr lang="en-US" altLang="zh-CN" dirty="0">
                  <a:cs typeface="Segoe UI" panose="020B0502040204020203" pitchFamily="34" charset="0"/>
                </a:rPr>
                <a:t>Latency</a:t>
              </a:r>
              <a:endParaRPr lang="zh-CN" altLang="en-US" dirty="0">
                <a:cs typeface="Segoe UI" panose="020B0502040204020203" pitchFamily="34" charset="0"/>
              </a:endParaRPr>
            </a:p>
          </p:txBody>
        </p:sp>
        <p:sp>
          <p:nvSpPr>
            <p:cNvPr id="88" name="TextBox 87">
              <a:extLst>
                <a:ext uri="{FF2B5EF4-FFF2-40B4-BE49-F238E27FC236}">
                  <a16:creationId xmlns:a16="http://schemas.microsoft.com/office/drawing/2014/main" id="{A170C1A0-A52A-4959-8E29-5543BD6A6C75}"/>
                </a:ext>
              </a:extLst>
            </p:cNvPr>
            <p:cNvSpPr txBox="1"/>
            <p:nvPr/>
          </p:nvSpPr>
          <p:spPr>
            <a:xfrm>
              <a:off x="9938265" y="5624071"/>
              <a:ext cx="930307" cy="369332"/>
            </a:xfrm>
            <a:prstGeom prst="rect">
              <a:avLst/>
            </a:prstGeom>
            <a:noFill/>
          </p:spPr>
          <p:txBody>
            <a:bodyPr wrap="square" rtlCol="0">
              <a:spAutoFit/>
            </a:bodyPr>
            <a:lstStyle/>
            <a:p>
              <a:pPr algn="ctr"/>
              <a:r>
                <a:rPr lang="en-US" altLang="zh-CN" dirty="0">
                  <a:cs typeface="Segoe UI" panose="020B0502040204020203" pitchFamily="34" charset="0"/>
                </a:rPr>
                <a:t>Time</a:t>
              </a:r>
              <a:endParaRPr lang="zh-CN" altLang="en-US" dirty="0">
                <a:cs typeface="Segoe UI" panose="020B0502040204020203" pitchFamily="34" charset="0"/>
              </a:endParaRPr>
            </a:p>
          </p:txBody>
        </p:sp>
      </p:grpSp>
      <p:grpSp>
        <p:nvGrpSpPr>
          <p:cNvPr id="89" name="Group 88">
            <a:extLst>
              <a:ext uri="{FF2B5EF4-FFF2-40B4-BE49-F238E27FC236}">
                <a16:creationId xmlns:a16="http://schemas.microsoft.com/office/drawing/2014/main" id="{EF722CC6-2C20-4050-B42C-4A854D496E37}"/>
              </a:ext>
            </a:extLst>
          </p:cNvPr>
          <p:cNvGrpSpPr/>
          <p:nvPr/>
        </p:nvGrpSpPr>
        <p:grpSpPr>
          <a:xfrm>
            <a:off x="7250352" y="2574765"/>
            <a:ext cx="2929180" cy="1406951"/>
            <a:chOff x="7250352" y="2574765"/>
            <a:chExt cx="2929180" cy="1406951"/>
          </a:xfrm>
        </p:grpSpPr>
        <p:grpSp>
          <p:nvGrpSpPr>
            <p:cNvPr id="90" name="Group 89">
              <a:extLst>
                <a:ext uri="{FF2B5EF4-FFF2-40B4-BE49-F238E27FC236}">
                  <a16:creationId xmlns:a16="http://schemas.microsoft.com/office/drawing/2014/main" id="{3E12A455-F130-48A4-AA34-7881D078A9D9}"/>
                </a:ext>
              </a:extLst>
            </p:cNvPr>
            <p:cNvGrpSpPr/>
            <p:nvPr/>
          </p:nvGrpSpPr>
          <p:grpSpPr>
            <a:xfrm>
              <a:off x="7349849" y="3094530"/>
              <a:ext cx="2792186" cy="887186"/>
              <a:chOff x="7927521" y="1992086"/>
              <a:chExt cx="2792186" cy="887186"/>
            </a:xfrm>
          </p:grpSpPr>
          <p:cxnSp>
            <p:nvCxnSpPr>
              <p:cNvPr id="92" name="Straight Connector 91">
                <a:extLst>
                  <a:ext uri="{FF2B5EF4-FFF2-40B4-BE49-F238E27FC236}">
                    <a16:creationId xmlns:a16="http://schemas.microsoft.com/office/drawing/2014/main" id="{4586F878-B9F2-40E7-B0A6-47AC45191C76}"/>
                  </a:ext>
                </a:extLst>
              </p:cNvPr>
              <p:cNvCxnSpPr/>
              <p:nvPr/>
            </p:nvCxnSpPr>
            <p:spPr>
              <a:xfrm>
                <a:off x="7927521" y="1992086"/>
                <a:ext cx="279218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9D13CC7-4D1E-4E88-B6A0-B11CB690E354}"/>
                  </a:ext>
                </a:extLst>
              </p:cNvPr>
              <p:cNvCxnSpPr/>
              <p:nvPr/>
            </p:nvCxnSpPr>
            <p:spPr>
              <a:xfrm>
                <a:off x="7927521" y="2879272"/>
                <a:ext cx="279218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8DD5E57-38CA-473F-A105-68DC0565A6BA}"/>
                  </a:ext>
                </a:extLst>
              </p:cNvPr>
              <p:cNvCxnSpPr>
                <a:cxnSpLocks/>
              </p:cNvCxnSpPr>
              <p:nvPr/>
            </p:nvCxnSpPr>
            <p:spPr>
              <a:xfrm>
                <a:off x="10700657" y="1992086"/>
                <a:ext cx="0" cy="8871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1" name="Rectangle 90">
              <a:extLst>
                <a:ext uri="{FF2B5EF4-FFF2-40B4-BE49-F238E27FC236}">
                  <a16:creationId xmlns:a16="http://schemas.microsoft.com/office/drawing/2014/main" id="{2AB45CD7-437D-46AE-8F44-CECBB15DC1F5}"/>
                </a:ext>
              </a:extLst>
            </p:cNvPr>
            <p:cNvSpPr/>
            <p:nvPr/>
          </p:nvSpPr>
          <p:spPr>
            <a:xfrm>
              <a:off x="7250352" y="2574765"/>
              <a:ext cx="2929180"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i="1" spc="-150" dirty="0">
                  <a:ea typeface="Linux Libertine" panose="02000503000000000000" pitchFamily="2" charset="0"/>
                  <a:cs typeface="Segoe UI" panose="020B0502040204020203" pitchFamily="34" charset="0"/>
                </a:rPr>
                <a:t>Bottleneck queue</a:t>
              </a:r>
              <a:endParaRPr lang="zh-CN" altLang="en-US" sz="2400" i="1" spc="-150" dirty="0">
                <a:cs typeface="Segoe UI" panose="020B0502040204020203" pitchFamily="34" charset="0"/>
              </a:endParaRPr>
            </a:p>
          </p:txBody>
        </p:sp>
      </p:grpSp>
      <p:sp>
        <p:nvSpPr>
          <p:cNvPr id="95" name="Rectangle 94">
            <a:extLst>
              <a:ext uri="{FF2B5EF4-FFF2-40B4-BE49-F238E27FC236}">
                <a16:creationId xmlns:a16="http://schemas.microsoft.com/office/drawing/2014/main" id="{64C94A80-5BB7-4C89-9AB3-0B6B02D04893}"/>
              </a:ext>
            </a:extLst>
          </p:cNvPr>
          <p:cNvSpPr/>
          <p:nvPr/>
        </p:nvSpPr>
        <p:spPr>
          <a:xfrm>
            <a:off x="6583556" y="1723475"/>
            <a:ext cx="1927154" cy="78610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spc="-150" dirty="0">
                <a:solidFill>
                  <a:schemeClr val="accent2">
                    <a:lumMod val="75000"/>
                  </a:schemeClr>
                </a:solidFill>
                <a:ea typeface="Linux Libertine" panose="02000503000000000000" pitchFamily="2" charset="0"/>
                <a:cs typeface="Segoe UI" panose="020B0502040204020203" pitchFamily="34" charset="0"/>
              </a:rPr>
              <a:t>TCP Cubic</a:t>
            </a:r>
          </a:p>
          <a:p>
            <a:pPr algn="ctr"/>
            <a:r>
              <a:rPr lang="en-US" altLang="zh-CN" sz="2400" spc="-150" dirty="0">
                <a:solidFill>
                  <a:schemeClr val="accent2">
                    <a:lumMod val="75000"/>
                  </a:schemeClr>
                </a:solidFill>
                <a:ea typeface="Linux Libertine" panose="02000503000000000000" pitchFamily="2" charset="0"/>
                <a:cs typeface="Segoe UI" panose="020B0502040204020203" pitchFamily="34" charset="0"/>
              </a:rPr>
              <a:t>TCP </a:t>
            </a:r>
            <a:r>
              <a:rPr lang="en-US" altLang="zh-CN" sz="2400" spc="-150" dirty="0" err="1">
                <a:solidFill>
                  <a:schemeClr val="accent2">
                    <a:lumMod val="75000"/>
                  </a:schemeClr>
                </a:solidFill>
                <a:ea typeface="Linux Libertine" panose="02000503000000000000" pitchFamily="2" charset="0"/>
                <a:cs typeface="Segoe UI" panose="020B0502040204020203" pitchFamily="34" charset="0"/>
              </a:rPr>
              <a:t>NewReno</a:t>
            </a:r>
            <a:endParaRPr lang="zh-CN" altLang="en-US" sz="2400" spc="-150" dirty="0">
              <a:solidFill>
                <a:schemeClr val="accent2">
                  <a:lumMod val="75000"/>
                </a:schemeClr>
              </a:solidFill>
              <a:cs typeface="Segoe UI" panose="020B0502040204020203" pitchFamily="34" charset="0"/>
            </a:endParaRPr>
          </a:p>
        </p:txBody>
      </p:sp>
      <p:sp>
        <p:nvSpPr>
          <p:cNvPr id="96" name="Rectangle 95">
            <a:extLst>
              <a:ext uri="{FF2B5EF4-FFF2-40B4-BE49-F238E27FC236}">
                <a16:creationId xmlns:a16="http://schemas.microsoft.com/office/drawing/2014/main" id="{28C62A5B-44EF-423F-BC68-2881B763AA1A}"/>
              </a:ext>
            </a:extLst>
          </p:cNvPr>
          <p:cNvSpPr/>
          <p:nvPr/>
        </p:nvSpPr>
        <p:spPr>
          <a:xfrm>
            <a:off x="9392403" y="1723476"/>
            <a:ext cx="1377877" cy="78610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spc="-150" dirty="0">
                <a:solidFill>
                  <a:schemeClr val="accent1">
                    <a:lumMod val="75000"/>
                  </a:schemeClr>
                </a:solidFill>
                <a:ea typeface="Linux Libertine" panose="02000503000000000000" pitchFamily="2" charset="0"/>
                <a:cs typeface="Segoe UI" panose="020B0502040204020203" pitchFamily="34" charset="0"/>
              </a:rPr>
              <a:t>TCP BBR</a:t>
            </a:r>
          </a:p>
          <a:p>
            <a:pPr algn="ctr"/>
            <a:r>
              <a:rPr lang="en-US" altLang="zh-CN" sz="2400" spc="-150" dirty="0">
                <a:solidFill>
                  <a:schemeClr val="accent1">
                    <a:lumMod val="75000"/>
                  </a:schemeClr>
                </a:solidFill>
                <a:ea typeface="Linux Libertine" panose="02000503000000000000" pitchFamily="2" charset="0"/>
                <a:cs typeface="Segoe UI" panose="020B0502040204020203" pitchFamily="34" charset="0"/>
              </a:rPr>
              <a:t>TCP Copa</a:t>
            </a:r>
            <a:endParaRPr lang="zh-CN" altLang="en-US" sz="2400" spc="-150" dirty="0">
              <a:solidFill>
                <a:schemeClr val="accent1">
                  <a:lumMod val="75000"/>
                </a:schemeClr>
              </a:solidFill>
              <a:cs typeface="Segoe UI" panose="020B0502040204020203" pitchFamily="34" charset="0"/>
            </a:endParaRPr>
          </a:p>
        </p:txBody>
      </p:sp>
      <p:sp>
        <p:nvSpPr>
          <p:cNvPr id="97" name="Freeform: Shape 96">
            <a:extLst>
              <a:ext uri="{FF2B5EF4-FFF2-40B4-BE49-F238E27FC236}">
                <a16:creationId xmlns:a16="http://schemas.microsoft.com/office/drawing/2014/main" id="{0F07CE88-2206-4F91-B226-33C6B1E43E94}"/>
              </a:ext>
            </a:extLst>
          </p:cNvPr>
          <p:cNvSpPr/>
          <p:nvPr/>
        </p:nvSpPr>
        <p:spPr>
          <a:xfrm>
            <a:off x="7375728" y="5454164"/>
            <a:ext cx="2660863" cy="301309"/>
          </a:xfrm>
          <a:custGeom>
            <a:avLst/>
            <a:gdLst>
              <a:gd name="connsiteX0" fmla="*/ 0 w 2803585"/>
              <a:gd name="connsiteY0" fmla="*/ 25975 h 440108"/>
              <a:gd name="connsiteX1" fmla="*/ 767751 w 2803585"/>
              <a:gd name="connsiteY1" fmla="*/ 440043 h 440108"/>
              <a:gd name="connsiteX2" fmla="*/ 1500996 w 2803585"/>
              <a:gd name="connsiteY2" fmla="*/ 95 h 440108"/>
              <a:gd name="connsiteX3" fmla="*/ 2216989 w 2803585"/>
              <a:gd name="connsiteY3" fmla="*/ 396911 h 440108"/>
              <a:gd name="connsiteX4" fmla="*/ 2803585 w 2803585"/>
              <a:gd name="connsiteY4" fmla="*/ 17348 h 440108"/>
              <a:gd name="connsiteX0" fmla="*/ 0 w 2803585"/>
              <a:gd name="connsiteY0" fmla="*/ 25886 h 450954"/>
              <a:gd name="connsiteX1" fmla="*/ 767751 w 2803585"/>
              <a:gd name="connsiteY1" fmla="*/ 439954 h 450954"/>
              <a:gd name="connsiteX2" fmla="*/ 1500996 w 2803585"/>
              <a:gd name="connsiteY2" fmla="*/ 6 h 450954"/>
              <a:gd name="connsiteX3" fmla="*/ 2216989 w 2803585"/>
              <a:gd name="connsiteY3" fmla="*/ 450929 h 450954"/>
              <a:gd name="connsiteX4" fmla="*/ 2803585 w 2803585"/>
              <a:gd name="connsiteY4" fmla="*/ 17259 h 450954"/>
              <a:gd name="connsiteX0" fmla="*/ 0 w 2879334"/>
              <a:gd name="connsiteY0" fmla="*/ 25886 h 450952"/>
              <a:gd name="connsiteX1" fmla="*/ 767751 w 2879334"/>
              <a:gd name="connsiteY1" fmla="*/ 439954 h 450952"/>
              <a:gd name="connsiteX2" fmla="*/ 1500996 w 2879334"/>
              <a:gd name="connsiteY2" fmla="*/ 6 h 450952"/>
              <a:gd name="connsiteX3" fmla="*/ 2216989 w 2879334"/>
              <a:gd name="connsiteY3" fmla="*/ 450929 h 450952"/>
              <a:gd name="connsiteX4" fmla="*/ 2879334 w 2879334"/>
              <a:gd name="connsiteY4" fmla="*/ 6438 h 4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334" h="450952">
                <a:moveTo>
                  <a:pt x="0" y="25886"/>
                </a:moveTo>
                <a:cubicBezTo>
                  <a:pt x="258792" y="235076"/>
                  <a:pt x="517585" y="444267"/>
                  <a:pt x="767751" y="439954"/>
                </a:cubicBezTo>
                <a:cubicBezTo>
                  <a:pt x="1017917" y="435641"/>
                  <a:pt x="1259456" y="-1823"/>
                  <a:pt x="1500996" y="6"/>
                </a:cubicBezTo>
                <a:cubicBezTo>
                  <a:pt x="1742536" y="1835"/>
                  <a:pt x="1999891" y="448054"/>
                  <a:pt x="2216989" y="450929"/>
                </a:cubicBezTo>
                <a:cubicBezTo>
                  <a:pt x="2434087" y="453804"/>
                  <a:pt x="2694585" y="197657"/>
                  <a:pt x="2879334" y="6438"/>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Rectangle 97">
            <a:extLst>
              <a:ext uri="{FF2B5EF4-FFF2-40B4-BE49-F238E27FC236}">
                <a16:creationId xmlns:a16="http://schemas.microsoft.com/office/drawing/2014/main" id="{A451377A-44EA-4B81-974B-ADF75E40A290}"/>
              </a:ext>
            </a:extLst>
          </p:cNvPr>
          <p:cNvSpPr/>
          <p:nvPr/>
        </p:nvSpPr>
        <p:spPr>
          <a:xfrm>
            <a:off x="9515809" y="3160997"/>
            <a:ext cx="529565" cy="7542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9" name="Straight Arrow Connector 98">
            <a:extLst>
              <a:ext uri="{FF2B5EF4-FFF2-40B4-BE49-F238E27FC236}">
                <a16:creationId xmlns:a16="http://schemas.microsoft.com/office/drawing/2014/main" id="{3B183BD5-9FF1-4A79-A7C6-72E5F1D76D05}"/>
              </a:ext>
            </a:extLst>
          </p:cNvPr>
          <p:cNvCxnSpPr>
            <a:cxnSpLocks/>
            <a:stCxn id="95" idx="3"/>
            <a:endCxn id="96" idx="1"/>
          </p:cNvCxnSpPr>
          <p:nvPr/>
        </p:nvCxnSpPr>
        <p:spPr>
          <a:xfrm>
            <a:off x="8510710" y="2116527"/>
            <a:ext cx="881693" cy="1"/>
          </a:xfrm>
          <a:prstGeom prst="straightConnector1">
            <a:avLst/>
          </a:prstGeom>
          <a:ln w="15875">
            <a:tailEnd type="triangle" w="sm" len="lg"/>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94A5F0F8-E1B3-4C9E-8D01-523F94EC0101}"/>
              </a:ext>
            </a:extLst>
          </p:cNvPr>
          <p:cNvSpPr txBox="1"/>
          <p:nvPr/>
        </p:nvSpPr>
        <p:spPr>
          <a:xfrm>
            <a:off x="246888" y="1188720"/>
            <a:ext cx="9052478" cy="523220"/>
          </a:xfrm>
          <a:prstGeom prst="rect">
            <a:avLst/>
          </a:prstGeom>
          <a:noFill/>
        </p:spPr>
        <p:txBody>
          <a:bodyPr wrap="none" rtlCol="0">
            <a:spAutoFit/>
          </a:bodyPr>
          <a:lstStyle/>
          <a:p>
            <a:r>
              <a:rPr lang="en-US" altLang="zh-CN" sz="2800" dirty="0">
                <a:cs typeface="Segoe UI" panose="020B0502040204020203" pitchFamily="34" charset="0"/>
              </a:rPr>
              <a:t>Existing optimizations mostly focus on the median latency.</a:t>
            </a:r>
            <a:endParaRPr lang="zh-CN" altLang="en-US" sz="2800" i="1" dirty="0">
              <a:solidFill>
                <a:srgbClr val="FF0000"/>
              </a:solidFill>
              <a:cs typeface="Segoe UI" panose="020B0502040204020203" pitchFamily="34" charset="0"/>
            </a:endParaRPr>
          </a:p>
        </p:txBody>
      </p:sp>
    </p:spTree>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wipe(left)">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95">
                                            <p:txEl>
                                              <p:pRg st="0" end="0"/>
                                            </p:txEl>
                                          </p:spTgt>
                                        </p:tgtEl>
                                        <p:attrNameLst>
                                          <p:attrName>style.visibility</p:attrName>
                                        </p:attrNameLst>
                                      </p:cBhvr>
                                      <p:to>
                                        <p:strVal val="visible"/>
                                      </p:to>
                                    </p:set>
                                    <p:animEffect transition="in" filter="fade">
                                      <p:cBhvr>
                                        <p:cTn id="21" dur="500"/>
                                        <p:tgtEl>
                                          <p:spTgt spid="95">
                                            <p:txEl>
                                              <p:pRg st="0" end="0"/>
                                            </p:txEl>
                                          </p:spTgt>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95">
                                            <p:txEl>
                                              <p:pRg st="1" end="1"/>
                                            </p:txEl>
                                          </p:spTgt>
                                        </p:tgtEl>
                                        <p:attrNameLst>
                                          <p:attrName>style.visibility</p:attrName>
                                        </p:attrNameLst>
                                      </p:cBhvr>
                                      <p:to>
                                        <p:strVal val="visible"/>
                                      </p:to>
                                    </p:set>
                                    <p:animEffect transition="in" filter="fade">
                                      <p:cBhvr>
                                        <p:cTn id="25" dur="500"/>
                                        <p:tgtEl>
                                          <p:spTgt spid="95">
                                            <p:txEl>
                                              <p:pRg st="1" end="1"/>
                                            </p:txEl>
                                          </p:spTgt>
                                        </p:tgtEl>
                                      </p:cBhvr>
                                    </p:animEffect>
                                  </p:childTnLst>
                                </p:cTn>
                              </p:par>
                            </p:childTnLst>
                          </p:cTn>
                        </p:par>
                        <p:par>
                          <p:cTn id="26" fill="hold">
                            <p:stCondLst>
                              <p:cond delay="1500"/>
                            </p:stCondLst>
                            <p:childTnLst>
                              <p:par>
                                <p:cTn id="27" presetID="1" presetClass="entr" presetSubtype="0" fill="hold" grpId="6" nodeType="after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000"/>
                            </p:stCondLst>
                            <p:childTnLst>
                              <p:par>
                                <p:cTn id="33" presetID="6" presetClass="emph" presetSubtype="0" fill="hold" grpId="0" nodeType="afterEffect">
                                  <p:stCondLst>
                                    <p:cond delay="0"/>
                                  </p:stCondLst>
                                  <p:childTnLst>
                                    <p:animScale>
                                      <p:cBhvr>
                                        <p:cTn id="34" dur="1000" fill="hold"/>
                                        <p:tgtEl>
                                          <p:spTgt spid="82"/>
                                        </p:tgtEl>
                                      </p:cBhvr>
                                      <p:by x="80000" y="100000"/>
                                    </p:animScale>
                                  </p:childTnLst>
                                </p:cTn>
                              </p:par>
                              <p:par>
                                <p:cTn id="35" presetID="6" presetClass="emph" presetSubtype="0" fill="hold" grpId="1" nodeType="withEffect">
                                  <p:stCondLst>
                                    <p:cond delay="1000"/>
                                  </p:stCondLst>
                                  <p:childTnLst>
                                    <p:animScale>
                                      <p:cBhvr>
                                        <p:cTn id="36" dur="1000" fill="hold"/>
                                        <p:tgtEl>
                                          <p:spTgt spid="82"/>
                                        </p:tgtEl>
                                      </p:cBhvr>
                                      <p:by x="125000" y="100000"/>
                                    </p:animScale>
                                  </p:childTnLst>
                                </p:cTn>
                              </p:par>
                              <p:par>
                                <p:cTn id="37" presetID="6" presetClass="emph" presetSubtype="0" fill="hold" grpId="2" nodeType="withEffect">
                                  <p:stCondLst>
                                    <p:cond delay="2000"/>
                                  </p:stCondLst>
                                  <p:childTnLst>
                                    <p:animScale>
                                      <p:cBhvr>
                                        <p:cTn id="38" dur="1000" fill="hold"/>
                                        <p:tgtEl>
                                          <p:spTgt spid="82"/>
                                        </p:tgtEl>
                                      </p:cBhvr>
                                      <p:by x="80000" y="100000"/>
                                    </p:animScale>
                                  </p:childTnLst>
                                </p:cTn>
                              </p:par>
                              <p:par>
                                <p:cTn id="39" presetID="6" presetClass="emph" presetSubtype="0" fill="hold" grpId="3" nodeType="withEffect">
                                  <p:stCondLst>
                                    <p:cond delay="3000"/>
                                  </p:stCondLst>
                                  <p:childTnLst>
                                    <p:animScale>
                                      <p:cBhvr>
                                        <p:cTn id="40" dur="1000" fill="hold"/>
                                        <p:tgtEl>
                                          <p:spTgt spid="82"/>
                                        </p:tgtEl>
                                      </p:cBhvr>
                                      <p:by x="125000" y="100000"/>
                                    </p:animScale>
                                  </p:childTnLst>
                                </p:cTn>
                              </p:par>
                              <p:par>
                                <p:cTn id="41" presetID="50" presetClass="path" presetSubtype="0" fill="hold" grpId="4" nodeType="withEffect">
                                  <p:stCondLst>
                                    <p:cond delay="0"/>
                                  </p:stCondLst>
                                  <p:childTnLst>
                                    <p:animMotion origin="layout" path="M -1.45833E-6 -7.40741E-7 C -0.00065 0.00185 0.0155 0.00255 0.0207 0.00208 C 0.01615 0.00232 0.00716 0.00185 -0.00065 0.00208 C 0.00729 0.00139 0.00065 -0.00069 0.02162 0.00185 C 0.00078 -0.00116 0.01237 0.00162 -0.00091 0.00162 " pathEditMode="relative" rAng="0" ptsTypes="AAAAA">
                                      <p:cBhvr>
                                        <p:cTn id="42" dur="4000" fill="hold"/>
                                        <p:tgtEl>
                                          <p:spTgt spid="82"/>
                                        </p:tgtEl>
                                        <p:attrNameLst>
                                          <p:attrName>ppt_x</p:attrName>
                                          <p:attrName>ppt_y</p:attrName>
                                        </p:attrNameLst>
                                      </p:cBhvr>
                                      <p:rCtr x="1029" y="93"/>
                                    </p:animMotion>
                                  </p:childTnLst>
                                </p:cTn>
                              </p:par>
                              <p:par>
                                <p:cTn id="43" presetID="22" presetClass="entr" presetSubtype="8"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left)">
                                      <p:cBhvr>
                                        <p:cTn id="45" dur="4000"/>
                                        <p:tgtEl>
                                          <p:spTgt spid="83"/>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wipe(left)">
                                      <p:cBhvr>
                                        <p:cTn id="49" dur="500"/>
                                        <p:tgtEl>
                                          <p:spTgt spid="99"/>
                                        </p:tgtEl>
                                      </p:cBhvr>
                                    </p:animEffect>
                                  </p:childTnLst>
                                </p:cTn>
                              </p:par>
                              <p:par>
                                <p:cTn id="50" presetID="1" presetClass="exit" presetSubtype="0" fill="hold" grpId="5" nodeType="withEffect">
                                  <p:stCondLst>
                                    <p:cond delay="0"/>
                                  </p:stCondLst>
                                  <p:childTnLst>
                                    <p:set>
                                      <p:cBhvr>
                                        <p:cTn id="51" dur="1" fill="hold">
                                          <p:stCondLst>
                                            <p:cond delay="0"/>
                                          </p:stCondLst>
                                        </p:cTn>
                                        <p:tgtEl>
                                          <p:spTgt spid="82"/>
                                        </p:tgtEl>
                                        <p:attrNameLst>
                                          <p:attrName>style.visibility</p:attrName>
                                        </p:attrNameLst>
                                      </p:cBhvr>
                                      <p:to>
                                        <p:strVal val="hidden"/>
                                      </p:to>
                                    </p:se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96">
                                            <p:txEl>
                                              <p:pRg st="0" end="0"/>
                                            </p:txEl>
                                          </p:spTgt>
                                        </p:tgtEl>
                                        <p:attrNameLst>
                                          <p:attrName>style.visibility</p:attrName>
                                        </p:attrNameLst>
                                      </p:cBhvr>
                                      <p:to>
                                        <p:strVal val="visible"/>
                                      </p:to>
                                    </p:set>
                                    <p:animEffect transition="in" filter="fade">
                                      <p:cBhvr>
                                        <p:cTn id="55" dur="500"/>
                                        <p:tgtEl>
                                          <p:spTgt spid="96">
                                            <p:txEl>
                                              <p:pRg st="0" end="0"/>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96">
                                            <p:txEl>
                                              <p:pRg st="1" end="1"/>
                                            </p:txEl>
                                          </p:spTgt>
                                        </p:tgtEl>
                                        <p:attrNameLst>
                                          <p:attrName>style.visibility</p:attrName>
                                        </p:attrNameLst>
                                      </p:cBhvr>
                                      <p:to>
                                        <p:strVal val="visible"/>
                                      </p:to>
                                    </p:set>
                                    <p:animEffect transition="in" filter="fade">
                                      <p:cBhvr>
                                        <p:cTn id="59" dur="500"/>
                                        <p:tgtEl>
                                          <p:spTgt spid="96">
                                            <p:txEl>
                                              <p:pRg st="1" end="1"/>
                                            </p:txEl>
                                          </p:spTgt>
                                        </p:tgtEl>
                                      </p:cBhvr>
                                    </p:animEffect>
                                  </p:childTnLst>
                                </p:cTn>
                              </p:par>
                            </p:childTnLst>
                          </p:cTn>
                        </p:par>
                        <p:par>
                          <p:cTn id="60" fill="hold">
                            <p:stCondLst>
                              <p:cond delay="7500"/>
                            </p:stCondLst>
                            <p:childTnLst>
                              <p:par>
                                <p:cTn id="61" presetID="1" presetClass="entr" presetSubtype="0" fill="hold" grpId="5" nodeType="after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par>
                                <p:cTn id="63" presetID="6" presetClass="emph" presetSubtype="0" fill="hold" grpId="0" nodeType="withEffect">
                                  <p:stCondLst>
                                    <p:cond delay="0"/>
                                  </p:stCondLst>
                                  <p:childTnLst>
                                    <p:animScale>
                                      <p:cBhvr>
                                        <p:cTn id="64" dur="1000" fill="hold"/>
                                        <p:tgtEl>
                                          <p:spTgt spid="98"/>
                                        </p:tgtEl>
                                      </p:cBhvr>
                                      <p:by x="10000" y="100000"/>
                                    </p:animScale>
                                  </p:childTnLst>
                                </p:cTn>
                              </p:par>
                              <p:par>
                                <p:cTn id="65" presetID="6" presetClass="emph" presetSubtype="0" fill="hold" grpId="1" nodeType="withEffect">
                                  <p:stCondLst>
                                    <p:cond delay="1000"/>
                                  </p:stCondLst>
                                  <p:childTnLst>
                                    <p:animScale>
                                      <p:cBhvr>
                                        <p:cTn id="66" dur="1000" fill="hold"/>
                                        <p:tgtEl>
                                          <p:spTgt spid="98"/>
                                        </p:tgtEl>
                                      </p:cBhvr>
                                      <p:by x="1000000" y="100000"/>
                                    </p:animScale>
                                  </p:childTnLst>
                                </p:cTn>
                              </p:par>
                              <p:par>
                                <p:cTn id="67" presetID="6" presetClass="emph" presetSubtype="0" fill="hold" grpId="2" nodeType="withEffect">
                                  <p:stCondLst>
                                    <p:cond delay="2000"/>
                                  </p:stCondLst>
                                  <p:childTnLst>
                                    <p:animScale>
                                      <p:cBhvr>
                                        <p:cTn id="68" dur="1000" fill="hold"/>
                                        <p:tgtEl>
                                          <p:spTgt spid="98"/>
                                        </p:tgtEl>
                                      </p:cBhvr>
                                      <p:by x="10000" y="100000"/>
                                    </p:animScale>
                                  </p:childTnLst>
                                </p:cTn>
                              </p:par>
                              <p:par>
                                <p:cTn id="69" presetID="6" presetClass="emph" presetSubtype="0" fill="hold" grpId="3" nodeType="withEffect">
                                  <p:stCondLst>
                                    <p:cond delay="3000"/>
                                  </p:stCondLst>
                                  <p:childTnLst>
                                    <p:animScale>
                                      <p:cBhvr>
                                        <p:cTn id="70" dur="1000" fill="hold"/>
                                        <p:tgtEl>
                                          <p:spTgt spid="98"/>
                                        </p:tgtEl>
                                      </p:cBhvr>
                                      <p:by x="1000000" y="100000"/>
                                    </p:animScale>
                                  </p:childTnLst>
                                </p:cTn>
                              </p:par>
                              <p:par>
                                <p:cTn id="71" presetID="50" presetClass="path" presetSubtype="0" fill="hold" grpId="4" nodeType="withEffect">
                                  <p:stCondLst>
                                    <p:cond delay="0"/>
                                  </p:stCondLst>
                                  <p:childTnLst>
                                    <p:animMotion origin="layout" path="M -3.54167E-6 -7.40741E-7 C -0.00065 0.00185 0.0155 0.00255 0.02071 0.00208 C 0.01615 0.00232 0.00717 0.00185 -0.00065 0.00208 C 0.0073 0.00139 0.00065 -0.00069 0.02162 0.00185 C 0.00078 -0.00116 0.01237 0.00162 -0.00091 0.00162 " pathEditMode="relative" rAng="0" ptsTypes="AAAAA">
                                      <p:cBhvr>
                                        <p:cTn id="72" dur="4000" fill="hold"/>
                                        <p:tgtEl>
                                          <p:spTgt spid="98"/>
                                        </p:tgtEl>
                                        <p:attrNameLst>
                                          <p:attrName>ppt_x</p:attrName>
                                          <p:attrName>ppt_y</p:attrName>
                                        </p:attrNameLst>
                                      </p:cBhvr>
                                      <p:rCtr x="1029" y="93"/>
                                    </p:animMotion>
                                  </p:childTnLst>
                                </p:cTn>
                              </p:par>
                              <p:par>
                                <p:cTn id="73" presetID="22" presetClass="entr" presetSubtype="8"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wipe(left)">
                                      <p:cBhvr>
                                        <p:cTn id="75" dur="4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animBg="1"/>
      <p:bldP spid="82" grpId="1" animBg="1"/>
      <p:bldP spid="82" grpId="2" animBg="1"/>
      <p:bldP spid="82" grpId="3" animBg="1"/>
      <p:bldP spid="82" grpId="4" animBg="1"/>
      <p:bldP spid="82" grpId="5" animBg="1"/>
      <p:bldP spid="82" grpId="6" animBg="1"/>
      <p:bldP spid="83" grpId="0" animBg="1"/>
      <p:bldP spid="95" grpId="0" uiExpand="1" build="p"/>
      <p:bldP spid="96" grpId="0" build="p"/>
      <p:bldP spid="97" grpId="0" animBg="1"/>
      <p:bldP spid="98" grpId="0" animBg="1"/>
      <p:bldP spid="98" grpId="1" animBg="1"/>
      <p:bldP spid="98" grpId="2" animBg="1"/>
      <p:bldP spid="98" grpId="3" animBg="1"/>
      <p:bldP spid="98" grpId="4" animBg="1"/>
      <p:bldP spid="98" grpId="5" animBg="1"/>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26</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Background</a:t>
            </a:r>
            <a:br>
              <a:rPr lang="en-US" altLang="zh-CN" dirty="0"/>
            </a:br>
            <a:r>
              <a:rPr lang="en-US" altLang="zh-CN" sz="2800" dirty="0"/>
              <a:t>Consistent Low Latency</a:t>
            </a:r>
            <a:endParaRPr lang="zh-CN" altLang="en-US" dirty="0"/>
          </a:p>
        </p:txBody>
      </p:sp>
      <p:sp>
        <p:nvSpPr>
          <p:cNvPr id="30" name="Rectangle 29">
            <a:extLst>
              <a:ext uri="{FF2B5EF4-FFF2-40B4-BE49-F238E27FC236}">
                <a16:creationId xmlns:a16="http://schemas.microsoft.com/office/drawing/2014/main" id="{74D7D4E0-AE11-4315-B93F-2028E1C4A417}"/>
              </a:ext>
            </a:extLst>
          </p:cNvPr>
          <p:cNvSpPr/>
          <p:nvPr/>
        </p:nvSpPr>
        <p:spPr>
          <a:xfrm>
            <a:off x="1517070" y="2268673"/>
            <a:ext cx="3166533"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dirty="0">
                <a:ea typeface="Linux Libertine" panose="02000503000000000000" pitchFamily="2" charset="0"/>
                <a:cs typeface="Segoe UI" panose="020B0502040204020203" pitchFamily="34" charset="0"/>
              </a:rPr>
              <a:t>Low median latency</a:t>
            </a:r>
            <a:endParaRPr lang="zh-CN" altLang="en-US" sz="2400" dirty="0">
              <a:cs typeface="Segoe UI" panose="020B0502040204020203" pitchFamily="34" charset="0"/>
            </a:endParaRPr>
          </a:p>
        </p:txBody>
      </p:sp>
      <p:sp>
        <p:nvSpPr>
          <p:cNvPr id="31" name="Rectangle 30">
            <a:extLst>
              <a:ext uri="{FF2B5EF4-FFF2-40B4-BE49-F238E27FC236}">
                <a16:creationId xmlns:a16="http://schemas.microsoft.com/office/drawing/2014/main" id="{E249DF5D-2684-41FB-AA9D-39F9870ABFEF}"/>
              </a:ext>
            </a:extLst>
          </p:cNvPr>
          <p:cNvSpPr/>
          <p:nvPr/>
        </p:nvSpPr>
        <p:spPr>
          <a:xfrm>
            <a:off x="1635746" y="3652973"/>
            <a:ext cx="2929180"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b="1" dirty="0">
                <a:ea typeface="Linux Libertine" panose="02000503000000000000" pitchFamily="2" charset="0"/>
                <a:cs typeface="Segoe UI" panose="020B0502040204020203" pitchFamily="34" charset="0"/>
              </a:rPr>
              <a:t>Low tail latency</a:t>
            </a:r>
            <a:endParaRPr lang="zh-CN" altLang="en-US" sz="2400" b="1" dirty="0">
              <a:cs typeface="Segoe UI" panose="020B0502040204020203" pitchFamily="34" charset="0"/>
            </a:endParaRPr>
          </a:p>
        </p:txBody>
      </p:sp>
      <p:grpSp>
        <p:nvGrpSpPr>
          <p:cNvPr id="32" name="Group 31">
            <a:extLst>
              <a:ext uri="{FF2B5EF4-FFF2-40B4-BE49-F238E27FC236}">
                <a16:creationId xmlns:a16="http://schemas.microsoft.com/office/drawing/2014/main" id="{CA2DAA6A-B1FE-44B5-B8E7-C5A48AF13388}"/>
              </a:ext>
            </a:extLst>
          </p:cNvPr>
          <p:cNvGrpSpPr/>
          <p:nvPr/>
        </p:nvGrpSpPr>
        <p:grpSpPr>
          <a:xfrm>
            <a:off x="6740960" y="4145626"/>
            <a:ext cx="4127612" cy="1847777"/>
            <a:chOff x="6740960" y="4145626"/>
            <a:chExt cx="4127612" cy="1847777"/>
          </a:xfrm>
        </p:grpSpPr>
        <p:cxnSp>
          <p:nvCxnSpPr>
            <p:cNvPr id="33" name="Straight Arrow Connector 32">
              <a:extLst>
                <a:ext uri="{FF2B5EF4-FFF2-40B4-BE49-F238E27FC236}">
                  <a16:creationId xmlns:a16="http://schemas.microsoft.com/office/drawing/2014/main" id="{F6AC5592-08AF-49B0-B9E8-F19C3F45AEA8}"/>
                </a:ext>
              </a:extLst>
            </p:cNvPr>
            <p:cNvCxnSpPr>
              <a:cxnSpLocks/>
            </p:cNvCxnSpPr>
            <p:nvPr/>
          </p:nvCxnSpPr>
          <p:spPr>
            <a:xfrm flipV="1">
              <a:off x="7375728" y="4531444"/>
              <a:ext cx="0" cy="1277293"/>
            </a:xfrm>
            <a:prstGeom prst="straightConnector1">
              <a:avLst/>
            </a:prstGeom>
            <a:ln w="12700">
              <a:tailEnd type="triangle" w="sm" len="lg"/>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DE0F2A4D-2C4B-4044-914C-55079DD32420}"/>
                </a:ext>
              </a:extLst>
            </p:cNvPr>
            <p:cNvCxnSpPr>
              <a:cxnSpLocks/>
            </p:cNvCxnSpPr>
            <p:nvPr/>
          </p:nvCxnSpPr>
          <p:spPr>
            <a:xfrm>
              <a:off x="7375728" y="5808737"/>
              <a:ext cx="2766307" cy="0"/>
            </a:xfrm>
            <a:prstGeom prst="straightConnector1">
              <a:avLst/>
            </a:prstGeom>
            <a:ln w="12700">
              <a:tailEnd type="triangle" w="sm" len="lg"/>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E610CCB0-5C86-4DFE-AE24-018F69D288D6}"/>
                </a:ext>
              </a:extLst>
            </p:cNvPr>
            <p:cNvSpPr txBox="1"/>
            <p:nvPr/>
          </p:nvSpPr>
          <p:spPr>
            <a:xfrm>
              <a:off x="6740960" y="4145626"/>
              <a:ext cx="1269536" cy="369332"/>
            </a:xfrm>
            <a:prstGeom prst="rect">
              <a:avLst/>
            </a:prstGeom>
            <a:noFill/>
          </p:spPr>
          <p:txBody>
            <a:bodyPr wrap="square" rtlCol="0">
              <a:spAutoFit/>
            </a:bodyPr>
            <a:lstStyle/>
            <a:p>
              <a:pPr algn="ctr"/>
              <a:r>
                <a:rPr lang="en-US" altLang="zh-CN" dirty="0">
                  <a:cs typeface="Segoe UI" panose="020B0502040204020203" pitchFamily="34" charset="0"/>
                </a:rPr>
                <a:t>Latency</a:t>
              </a:r>
              <a:endParaRPr lang="zh-CN" altLang="en-US" dirty="0">
                <a:cs typeface="Segoe UI" panose="020B0502040204020203" pitchFamily="34" charset="0"/>
              </a:endParaRPr>
            </a:p>
          </p:txBody>
        </p:sp>
        <p:sp>
          <p:nvSpPr>
            <p:cNvPr id="36" name="TextBox 35">
              <a:extLst>
                <a:ext uri="{FF2B5EF4-FFF2-40B4-BE49-F238E27FC236}">
                  <a16:creationId xmlns:a16="http://schemas.microsoft.com/office/drawing/2014/main" id="{B237A048-5505-4E8A-92D6-9DAEAB4D1A04}"/>
                </a:ext>
              </a:extLst>
            </p:cNvPr>
            <p:cNvSpPr txBox="1"/>
            <p:nvPr/>
          </p:nvSpPr>
          <p:spPr>
            <a:xfrm>
              <a:off x="9938265" y="5624071"/>
              <a:ext cx="930307" cy="369332"/>
            </a:xfrm>
            <a:prstGeom prst="rect">
              <a:avLst/>
            </a:prstGeom>
            <a:noFill/>
          </p:spPr>
          <p:txBody>
            <a:bodyPr wrap="square" rtlCol="0">
              <a:spAutoFit/>
            </a:bodyPr>
            <a:lstStyle/>
            <a:p>
              <a:pPr algn="ctr"/>
              <a:r>
                <a:rPr lang="en-US" altLang="zh-CN" dirty="0">
                  <a:cs typeface="Segoe UI" panose="020B0502040204020203" pitchFamily="34" charset="0"/>
                </a:rPr>
                <a:t>Time</a:t>
              </a:r>
              <a:endParaRPr lang="zh-CN" altLang="en-US" dirty="0">
                <a:cs typeface="Segoe UI" panose="020B0502040204020203" pitchFamily="34" charset="0"/>
              </a:endParaRPr>
            </a:p>
          </p:txBody>
        </p:sp>
      </p:grpSp>
      <p:grpSp>
        <p:nvGrpSpPr>
          <p:cNvPr id="37" name="Group 36">
            <a:extLst>
              <a:ext uri="{FF2B5EF4-FFF2-40B4-BE49-F238E27FC236}">
                <a16:creationId xmlns:a16="http://schemas.microsoft.com/office/drawing/2014/main" id="{A691FC90-99AD-4E52-96D5-A3DED5C9A3EC}"/>
              </a:ext>
            </a:extLst>
          </p:cNvPr>
          <p:cNvGrpSpPr/>
          <p:nvPr/>
        </p:nvGrpSpPr>
        <p:grpSpPr>
          <a:xfrm>
            <a:off x="6978526" y="2097076"/>
            <a:ext cx="4358481" cy="955375"/>
            <a:chOff x="6978526" y="2097076"/>
            <a:chExt cx="4358481" cy="955375"/>
          </a:xfrm>
        </p:grpSpPr>
        <p:pic>
          <p:nvPicPr>
            <p:cNvPr id="38" name="Picture 37">
              <a:extLst>
                <a:ext uri="{FF2B5EF4-FFF2-40B4-BE49-F238E27FC236}">
                  <a16:creationId xmlns:a16="http://schemas.microsoft.com/office/drawing/2014/main" id="{99883D41-BA63-4B2F-AD4E-F36D11A3EB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93425" y="2097076"/>
              <a:ext cx="955375" cy="955375"/>
            </a:xfrm>
            <a:prstGeom prst="rect">
              <a:avLst/>
            </a:prstGeom>
          </p:spPr>
        </p:pic>
        <p:pic>
          <p:nvPicPr>
            <p:cNvPr id="39" name="Picture 38">
              <a:extLst>
                <a:ext uri="{FF2B5EF4-FFF2-40B4-BE49-F238E27FC236}">
                  <a16:creationId xmlns:a16="http://schemas.microsoft.com/office/drawing/2014/main" id="{D324EAF9-C0BF-450A-9AF6-9C10455C01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74930" y="2339615"/>
              <a:ext cx="662077" cy="662077"/>
            </a:xfrm>
            <a:prstGeom prst="rect">
              <a:avLst/>
            </a:prstGeom>
          </p:spPr>
        </p:pic>
        <p:sp>
          <p:nvSpPr>
            <p:cNvPr id="40" name="Arrow: Right 39">
              <a:extLst>
                <a:ext uri="{FF2B5EF4-FFF2-40B4-BE49-F238E27FC236}">
                  <a16:creationId xmlns:a16="http://schemas.microsoft.com/office/drawing/2014/main" id="{5E7FC90D-E567-4275-A891-14C11DE1274D}"/>
                </a:ext>
              </a:extLst>
            </p:cNvPr>
            <p:cNvSpPr/>
            <p:nvPr/>
          </p:nvSpPr>
          <p:spPr>
            <a:xfrm>
              <a:off x="6978526" y="2515811"/>
              <a:ext cx="1269536" cy="309683"/>
            </a:xfrm>
            <a:prstGeom prst="rightArrow">
              <a:avLst>
                <a:gd name="adj1" fmla="val 32467"/>
                <a:gd name="adj2" fmla="val 4478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Arrow: Right 40">
              <a:extLst>
                <a:ext uri="{FF2B5EF4-FFF2-40B4-BE49-F238E27FC236}">
                  <a16:creationId xmlns:a16="http://schemas.microsoft.com/office/drawing/2014/main" id="{9C98447C-35F2-490A-9943-AB91C8A98844}"/>
                </a:ext>
              </a:extLst>
            </p:cNvPr>
            <p:cNvSpPr/>
            <p:nvPr/>
          </p:nvSpPr>
          <p:spPr>
            <a:xfrm>
              <a:off x="9550864" y="2515810"/>
              <a:ext cx="1124066" cy="309683"/>
            </a:xfrm>
            <a:prstGeom prst="rightArrow">
              <a:avLst>
                <a:gd name="adj1" fmla="val 32467"/>
                <a:gd name="adj2" fmla="val 4478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2" name="Picture 41">
            <a:extLst>
              <a:ext uri="{FF2B5EF4-FFF2-40B4-BE49-F238E27FC236}">
                <a16:creationId xmlns:a16="http://schemas.microsoft.com/office/drawing/2014/main" id="{26EC6D84-FD26-434F-9DF0-4E384740B5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74929" y="1562878"/>
            <a:ext cx="662077" cy="662077"/>
          </a:xfrm>
          <a:prstGeom prst="rect">
            <a:avLst/>
          </a:prstGeom>
        </p:spPr>
      </p:pic>
      <p:pic>
        <p:nvPicPr>
          <p:cNvPr id="43" name="Picture 42">
            <a:extLst>
              <a:ext uri="{FF2B5EF4-FFF2-40B4-BE49-F238E27FC236}">
                <a16:creationId xmlns:a16="http://schemas.microsoft.com/office/drawing/2014/main" id="{A5212D5A-5F87-48F1-9141-4DF95BA840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25215" y="3263099"/>
            <a:ext cx="662077" cy="453477"/>
          </a:xfrm>
          <a:prstGeom prst="rect">
            <a:avLst/>
          </a:prstGeom>
        </p:spPr>
      </p:pic>
      <p:sp>
        <p:nvSpPr>
          <p:cNvPr id="44" name="Freeform: Shape 43">
            <a:extLst>
              <a:ext uri="{FF2B5EF4-FFF2-40B4-BE49-F238E27FC236}">
                <a16:creationId xmlns:a16="http://schemas.microsoft.com/office/drawing/2014/main" id="{FF97F2FC-6E16-4FB8-AEBF-ED818B6195B9}"/>
              </a:ext>
            </a:extLst>
          </p:cNvPr>
          <p:cNvSpPr/>
          <p:nvPr/>
        </p:nvSpPr>
        <p:spPr>
          <a:xfrm>
            <a:off x="7375728" y="4749531"/>
            <a:ext cx="2665379" cy="899123"/>
          </a:xfrm>
          <a:custGeom>
            <a:avLst/>
            <a:gdLst>
              <a:gd name="connsiteX0" fmla="*/ 0 w 2665379"/>
              <a:gd name="connsiteY0" fmla="*/ 795684 h 966806"/>
              <a:gd name="connsiteX1" fmla="*/ 1128408 w 2665379"/>
              <a:gd name="connsiteY1" fmla="*/ 776228 h 966806"/>
              <a:gd name="connsiteX2" fmla="*/ 1324857 w 2665379"/>
              <a:gd name="connsiteY2" fmla="*/ 4501 h 966806"/>
              <a:gd name="connsiteX3" fmla="*/ 1498060 w 2665379"/>
              <a:gd name="connsiteY3" fmla="*/ 821624 h 966806"/>
              <a:gd name="connsiteX4" fmla="*/ 2665379 w 2665379"/>
              <a:gd name="connsiteY4" fmla="*/ 841079 h 966806"/>
              <a:gd name="connsiteX0" fmla="*/ 0 w 2665379"/>
              <a:gd name="connsiteY0" fmla="*/ 801839 h 962714"/>
              <a:gd name="connsiteX1" fmla="*/ 1128408 w 2665379"/>
              <a:gd name="connsiteY1" fmla="*/ 782383 h 962714"/>
              <a:gd name="connsiteX2" fmla="*/ 1324857 w 2665379"/>
              <a:gd name="connsiteY2" fmla="*/ 10656 h 962714"/>
              <a:gd name="connsiteX3" fmla="*/ 1498060 w 2665379"/>
              <a:gd name="connsiteY3" fmla="*/ 827779 h 962714"/>
              <a:gd name="connsiteX4" fmla="*/ 2665379 w 2665379"/>
              <a:gd name="connsiteY4" fmla="*/ 847234 h 962714"/>
              <a:gd name="connsiteX0" fmla="*/ 0 w 2665379"/>
              <a:gd name="connsiteY0" fmla="*/ 802696 h 980765"/>
              <a:gd name="connsiteX1" fmla="*/ 1128408 w 2665379"/>
              <a:gd name="connsiteY1" fmla="*/ 783240 h 980765"/>
              <a:gd name="connsiteX2" fmla="*/ 1324857 w 2665379"/>
              <a:gd name="connsiteY2" fmla="*/ 11513 h 980765"/>
              <a:gd name="connsiteX3" fmla="*/ 1498060 w 2665379"/>
              <a:gd name="connsiteY3" fmla="*/ 828636 h 980765"/>
              <a:gd name="connsiteX4" fmla="*/ 2665379 w 2665379"/>
              <a:gd name="connsiteY4" fmla="*/ 848091 h 980765"/>
              <a:gd name="connsiteX0" fmla="*/ 0 w 2665379"/>
              <a:gd name="connsiteY0" fmla="*/ 803768 h 1004266"/>
              <a:gd name="connsiteX1" fmla="*/ 1128408 w 2665379"/>
              <a:gd name="connsiteY1" fmla="*/ 784312 h 1004266"/>
              <a:gd name="connsiteX2" fmla="*/ 1324857 w 2665379"/>
              <a:gd name="connsiteY2" fmla="*/ 12585 h 1004266"/>
              <a:gd name="connsiteX3" fmla="*/ 1498060 w 2665379"/>
              <a:gd name="connsiteY3" fmla="*/ 829708 h 1004266"/>
              <a:gd name="connsiteX4" fmla="*/ 2665379 w 2665379"/>
              <a:gd name="connsiteY4" fmla="*/ 849163 h 1004266"/>
              <a:gd name="connsiteX0" fmla="*/ 0 w 2665379"/>
              <a:gd name="connsiteY0" fmla="*/ 803768 h 1004266"/>
              <a:gd name="connsiteX1" fmla="*/ 1128408 w 2665379"/>
              <a:gd name="connsiteY1" fmla="*/ 784312 h 1004266"/>
              <a:gd name="connsiteX2" fmla="*/ 1324857 w 2665379"/>
              <a:gd name="connsiteY2" fmla="*/ 12585 h 1004266"/>
              <a:gd name="connsiteX3" fmla="*/ 1498060 w 2665379"/>
              <a:gd name="connsiteY3" fmla="*/ 829708 h 1004266"/>
              <a:gd name="connsiteX4" fmla="*/ 2665379 w 2665379"/>
              <a:gd name="connsiteY4" fmla="*/ 849163 h 1004266"/>
              <a:gd name="connsiteX0" fmla="*/ 0 w 2665379"/>
              <a:gd name="connsiteY0" fmla="*/ 791271 h 991769"/>
              <a:gd name="connsiteX1" fmla="*/ 1128408 w 2665379"/>
              <a:gd name="connsiteY1" fmla="*/ 771815 h 991769"/>
              <a:gd name="connsiteX2" fmla="*/ 1324857 w 2665379"/>
              <a:gd name="connsiteY2" fmla="*/ 88 h 991769"/>
              <a:gd name="connsiteX3" fmla="*/ 1498060 w 2665379"/>
              <a:gd name="connsiteY3" fmla="*/ 817211 h 991769"/>
              <a:gd name="connsiteX4" fmla="*/ 2665379 w 2665379"/>
              <a:gd name="connsiteY4" fmla="*/ 836666 h 991769"/>
              <a:gd name="connsiteX0" fmla="*/ 0 w 2665379"/>
              <a:gd name="connsiteY0" fmla="*/ 791271 h 862847"/>
              <a:gd name="connsiteX1" fmla="*/ 1128408 w 2665379"/>
              <a:gd name="connsiteY1" fmla="*/ 771815 h 862847"/>
              <a:gd name="connsiteX2" fmla="*/ 1324857 w 2665379"/>
              <a:gd name="connsiteY2" fmla="*/ 88 h 862847"/>
              <a:gd name="connsiteX3" fmla="*/ 1498060 w 2665379"/>
              <a:gd name="connsiteY3" fmla="*/ 817211 h 862847"/>
              <a:gd name="connsiteX4" fmla="*/ 2028851 w 2665379"/>
              <a:gd name="connsiteY4" fmla="*/ 766770 h 862847"/>
              <a:gd name="connsiteX5" fmla="*/ 2665379 w 2665379"/>
              <a:gd name="connsiteY5" fmla="*/ 836666 h 862847"/>
              <a:gd name="connsiteX0" fmla="*/ 0 w 2665379"/>
              <a:gd name="connsiteY0" fmla="*/ 791271 h 862847"/>
              <a:gd name="connsiteX1" fmla="*/ 454493 w 2665379"/>
              <a:gd name="connsiteY1" fmla="*/ 703160 h 862847"/>
              <a:gd name="connsiteX2" fmla="*/ 1128408 w 2665379"/>
              <a:gd name="connsiteY2" fmla="*/ 771815 h 862847"/>
              <a:gd name="connsiteX3" fmla="*/ 1324857 w 2665379"/>
              <a:gd name="connsiteY3" fmla="*/ 88 h 862847"/>
              <a:gd name="connsiteX4" fmla="*/ 1498060 w 2665379"/>
              <a:gd name="connsiteY4" fmla="*/ 817211 h 862847"/>
              <a:gd name="connsiteX5" fmla="*/ 2028851 w 2665379"/>
              <a:gd name="connsiteY5" fmla="*/ 766770 h 862847"/>
              <a:gd name="connsiteX6" fmla="*/ 2665379 w 2665379"/>
              <a:gd name="connsiteY6" fmla="*/ 836666 h 862847"/>
              <a:gd name="connsiteX0" fmla="*/ 0 w 2665379"/>
              <a:gd name="connsiteY0" fmla="*/ 791271 h 862847"/>
              <a:gd name="connsiteX1" fmla="*/ 454493 w 2665379"/>
              <a:gd name="connsiteY1" fmla="*/ 703160 h 862847"/>
              <a:gd name="connsiteX2" fmla="*/ 764594 w 2665379"/>
              <a:gd name="connsiteY2" fmla="*/ 830381 h 862847"/>
              <a:gd name="connsiteX3" fmla="*/ 1128408 w 2665379"/>
              <a:gd name="connsiteY3" fmla="*/ 771815 h 862847"/>
              <a:gd name="connsiteX4" fmla="*/ 1324857 w 2665379"/>
              <a:gd name="connsiteY4" fmla="*/ 88 h 862847"/>
              <a:gd name="connsiteX5" fmla="*/ 1498060 w 2665379"/>
              <a:gd name="connsiteY5" fmla="*/ 817211 h 862847"/>
              <a:gd name="connsiteX6" fmla="*/ 2028851 w 2665379"/>
              <a:gd name="connsiteY6" fmla="*/ 766770 h 862847"/>
              <a:gd name="connsiteX7" fmla="*/ 2665379 w 2665379"/>
              <a:gd name="connsiteY7" fmla="*/ 836666 h 862847"/>
              <a:gd name="connsiteX0" fmla="*/ 0 w 2665379"/>
              <a:gd name="connsiteY0" fmla="*/ 791271 h 899120"/>
              <a:gd name="connsiteX1" fmla="*/ 454493 w 2665379"/>
              <a:gd name="connsiteY1" fmla="*/ 703160 h 899120"/>
              <a:gd name="connsiteX2" fmla="*/ 764594 w 2665379"/>
              <a:gd name="connsiteY2" fmla="*/ 830381 h 899120"/>
              <a:gd name="connsiteX3" fmla="*/ 1128408 w 2665379"/>
              <a:gd name="connsiteY3" fmla="*/ 771815 h 899120"/>
              <a:gd name="connsiteX4" fmla="*/ 1324857 w 2665379"/>
              <a:gd name="connsiteY4" fmla="*/ 88 h 899120"/>
              <a:gd name="connsiteX5" fmla="*/ 1498060 w 2665379"/>
              <a:gd name="connsiteY5" fmla="*/ 817211 h 899120"/>
              <a:gd name="connsiteX6" fmla="*/ 2028851 w 2665379"/>
              <a:gd name="connsiteY6" fmla="*/ 766770 h 899120"/>
              <a:gd name="connsiteX7" fmla="*/ 2331001 w 2665379"/>
              <a:gd name="connsiteY7" fmla="*/ 897967 h 899120"/>
              <a:gd name="connsiteX8" fmla="*/ 2665379 w 2665379"/>
              <a:gd name="connsiteY8" fmla="*/ 836666 h 899120"/>
              <a:gd name="connsiteX0" fmla="*/ 0 w 2665379"/>
              <a:gd name="connsiteY0" fmla="*/ 791271 h 899120"/>
              <a:gd name="connsiteX1" fmla="*/ 454493 w 2665379"/>
              <a:gd name="connsiteY1" fmla="*/ 703160 h 899120"/>
              <a:gd name="connsiteX2" fmla="*/ 764594 w 2665379"/>
              <a:gd name="connsiteY2" fmla="*/ 830381 h 899120"/>
              <a:gd name="connsiteX3" fmla="*/ 1128408 w 2665379"/>
              <a:gd name="connsiteY3" fmla="*/ 771815 h 899120"/>
              <a:gd name="connsiteX4" fmla="*/ 1324857 w 2665379"/>
              <a:gd name="connsiteY4" fmla="*/ 88 h 899120"/>
              <a:gd name="connsiteX5" fmla="*/ 1498060 w 2665379"/>
              <a:gd name="connsiteY5" fmla="*/ 817211 h 899120"/>
              <a:gd name="connsiteX6" fmla="*/ 2028851 w 2665379"/>
              <a:gd name="connsiteY6" fmla="*/ 766770 h 899120"/>
              <a:gd name="connsiteX7" fmla="*/ 2331001 w 2665379"/>
              <a:gd name="connsiteY7" fmla="*/ 897967 h 899120"/>
              <a:gd name="connsiteX8" fmla="*/ 2665379 w 2665379"/>
              <a:gd name="connsiteY8" fmla="*/ 836666 h 899120"/>
              <a:gd name="connsiteX0" fmla="*/ 0 w 2665379"/>
              <a:gd name="connsiteY0" fmla="*/ 791274 h 899123"/>
              <a:gd name="connsiteX1" fmla="*/ 454493 w 2665379"/>
              <a:gd name="connsiteY1" fmla="*/ 703163 h 899123"/>
              <a:gd name="connsiteX2" fmla="*/ 764594 w 2665379"/>
              <a:gd name="connsiteY2" fmla="*/ 830384 h 899123"/>
              <a:gd name="connsiteX3" fmla="*/ 1128408 w 2665379"/>
              <a:gd name="connsiteY3" fmla="*/ 771818 h 899123"/>
              <a:gd name="connsiteX4" fmla="*/ 1324857 w 2665379"/>
              <a:gd name="connsiteY4" fmla="*/ 91 h 899123"/>
              <a:gd name="connsiteX5" fmla="*/ 1498060 w 2665379"/>
              <a:gd name="connsiteY5" fmla="*/ 817214 h 899123"/>
              <a:gd name="connsiteX6" fmla="*/ 2028851 w 2665379"/>
              <a:gd name="connsiteY6" fmla="*/ 766773 h 899123"/>
              <a:gd name="connsiteX7" fmla="*/ 2331001 w 2665379"/>
              <a:gd name="connsiteY7" fmla="*/ 897970 h 899123"/>
              <a:gd name="connsiteX8" fmla="*/ 2665379 w 2665379"/>
              <a:gd name="connsiteY8" fmla="*/ 836669 h 899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5379" h="899123" extrusionOk="0">
                <a:moveTo>
                  <a:pt x="0" y="791274"/>
                </a:moveTo>
                <a:cubicBezTo>
                  <a:pt x="98940" y="799117"/>
                  <a:pt x="266425" y="706406"/>
                  <a:pt x="454493" y="703163"/>
                </a:cubicBezTo>
                <a:cubicBezTo>
                  <a:pt x="576625" y="697754"/>
                  <a:pt x="652275" y="818942"/>
                  <a:pt x="764594" y="830384"/>
                </a:cubicBezTo>
                <a:cubicBezTo>
                  <a:pt x="876913" y="841826"/>
                  <a:pt x="1016431" y="841600"/>
                  <a:pt x="1128408" y="771818"/>
                </a:cubicBezTo>
                <a:cubicBezTo>
                  <a:pt x="1240385" y="702036"/>
                  <a:pt x="1260996" y="-9261"/>
                  <a:pt x="1324857" y="91"/>
                </a:cubicBezTo>
                <a:cubicBezTo>
                  <a:pt x="1388718" y="9443"/>
                  <a:pt x="1380728" y="689434"/>
                  <a:pt x="1498060" y="817214"/>
                </a:cubicBezTo>
                <a:cubicBezTo>
                  <a:pt x="1615392" y="944994"/>
                  <a:pt x="1896654" y="771204"/>
                  <a:pt x="2028851" y="766773"/>
                </a:cubicBezTo>
                <a:cubicBezTo>
                  <a:pt x="2161048" y="762342"/>
                  <a:pt x="2224913" y="886321"/>
                  <a:pt x="2331001" y="897970"/>
                </a:cubicBezTo>
                <a:cubicBezTo>
                  <a:pt x="2437089" y="909619"/>
                  <a:pt x="2603023" y="828995"/>
                  <a:pt x="2665379" y="836669"/>
                </a:cubicBezTo>
              </a:path>
            </a:pathLst>
          </a:custGeom>
          <a:noFill/>
          <a:ln>
            <a:extLst>
              <a:ext uri="{C807C97D-BFC1-408E-A445-0C87EB9F89A2}">
                <ask:lineSketchStyleProps xmlns:ask="http://schemas.microsoft.com/office/drawing/2018/sketchyshapes" sd="2650216993">
                  <a:custGeom>
                    <a:avLst/>
                    <a:gdLst>
                      <a:gd name="connsiteX0" fmla="*/ 0 w 2665379"/>
                      <a:gd name="connsiteY0" fmla="*/ 801839 h 962714"/>
                      <a:gd name="connsiteX1" fmla="*/ 1128408 w 2665379"/>
                      <a:gd name="connsiteY1" fmla="*/ 782383 h 962714"/>
                      <a:gd name="connsiteX2" fmla="*/ 1324857 w 2665379"/>
                      <a:gd name="connsiteY2" fmla="*/ 10656 h 962714"/>
                      <a:gd name="connsiteX3" fmla="*/ 1498060 w 2665379"/>
                      <a:gd name="connsiteY3" fmla="*/ 827779 h 962714"/>
                      <a:gd name="connsiteX4" fmla="*/ 2665379 w 2665379"/>
                      <a:gd name="connsiteY4" fmla="*/ 847234 h 962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5379" h="962714" extrusionOk="0">
                        <a:moveTo>
                          <a:pt x="0" y="801839"/>
                        </a:moveTo>
                        <a:cubicBezTo>
                          <a:pt x="344111" y="862534"/>
                          <a:pt x="1063941" y="900189"/>
                          <a:pt x="1128408" y="782383"/>
                        </a:cubicBezTo>
                        <a:cubicBezTo>
                          <a:pt x="1265254" y="750467"/>
                          <a:pt x="1263177" y="90377"/>
                          <a:pt x="1324857" y="10656"/>
                        </a:cubicBezTo>
                        <a:cubicBezTo>
                          <a:pt x="1303030" y="-120504"/>
                          <a:pt x="1277930" y="859834"/>
                          <a:pt x="1498060" y="827779"/>
                        </a:cubicBezTo>
                        <a:cubicBezTo>
                          <a:pt x="1728990" y="785459"/>
                          <a:pt x="2342087" y="1193157"/>
                          <a:pt x="2665379" y="847234"/>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44">
            <a:extLst>
              <a:ext uri="{FF2B5EF4-FFF2-40B4-BE49-F238E27FC236}">
                <a16:creationId xmlns:a16="http://schemas.microsoft.com/office/drawing/2014/main" id="{A3515D5B-9F9B-4F28-B840-D7DA094F81C0}"/>
              </a:ext>
            </a:extLst>
          </p:cNvPr>
          <p:cNvSpPr/>
          <p:nvPr/>
        </p:nvSpPr>
        <p:spPr>
          <a:xfrm>
            <a:off x="8454341" y="4656360"/>
            <a:ext cx="1658556" cy="1060882"/>
          </a:xfrm>
          <a:prstGeom prst="rect">
            <a:avLst/>
          </a:prstGeom>
          <a:solidFill>
            <a:srgbClr val="F5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Oval 45">
            <a:extLst>
              <a:ext uri="{FF2B5EF4-FFF2-40B4-BE49-F238E27FC236}">
                <a16:creationId xmlns:a16="http://schemas.microsoft.com/office/drawing/2014/main" id="{F8088B97-CF2E-405C-B75C-ED6387E482ED}"/>
              </a:ext>
            </a:extLst>
          </p:cNvPr>
          <p:cNvSpPr/>
          <p:nvPr/>
        </p:nvSpPr>
        <p:spPr>
          <a:xfrm>
            <a:off x="8492808" y="4624572"/>
            <a:ext cx="405781" cy="40578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Segoe UI" panose="020B0502040204020203" pitchFamily="34" charset="0"/>
            </a:endParaRPr>
          </a:p>
        </p:txBody>
      </p:sp>
      <p:sp>
        <p:nvSpPr>
          <p:cNvPr id="47" name="TextBox 46">
            <a:extLst>
              <a:ext uri="{FF2B5EF4-FFF2-40B4-BE49-F238E27FC236}">
                <a16:creationId xmlns:a16="http://schemas.microsoft.com/office/drawing/2014/main" id="{34BD0CF9-7CD0-4B1B-8AA5-D8CA63B3642B}"/>
              </a:ext>
            </a:extLst>
          </p:cNvPr>
          <p:cNvSpPr txBox="1"/>
          <p:nvPr/>
        </p:nvSpPr>
        <p:spPr>
          <a:xfrm flipH="1">
            <a:off x="8738103" y="4326853"/>
            <a:ext cx="1396514" cy="369332"/>
          </a:xfrm>
          <a:prstGeom prst="rect">
            <a:avLst/>
          </a:prstGeom>
          <a:noFill/>
        </p:spPr>
        <p:txBody>
          <a:bodyPr wrap="square" rtlCol="0">
            <a:spAutoFit/>
          </a:bodyPr>
          <a:lstStyle/>
          <a:p>
            <a:pPr algn="ctr"/>
            <a:r>
              <a:rPr lang="en-US" altLang="zh-CN" dirty="0">
                <a:solidFill>
                  <a:srgbClr val="FF0000"/>
                </a:solidFill>
                <a:cs typeface="Segoe UI" panose="020B0502040204020203" pitchFamily="34" charset="0"/>
              </a:rPr>
              <a:t>tail latency</a:t>
            </a:r>
            <a:endParaRPr lang="zh-CN" altLang="en-US" dirty="0">
              <a:solidFill>
                <a:srgbClr val="FF0000"/>
              </a:solidFill>
              <a:cs typeface="Segoe UI" panose="020B0502040204020203" pitchFamily="34" charset="0"/>
            </a:endParaRPr>
          </a:p>
        </p:txBody>
      </p:sp>
      <p:sp>
        <p:nvSpPr>
          <p:cNvPr id="22" name="TextBox 21">
            <a:extLst>
              <a:ext uri="{FF2B5EF4-FFF2-40B4-BE49-F238E27FC236}">
                <a16:creationId xmlns:a16="http://schemas.microsoft.com/office/drawing/2014/main" id="{B30E96E0-2363-4EA1-9216-F6FA82CF51A1}"/>
              </a:ext>
            </a:extLst>
          </p:cNvPr>
          <p:cNvSpPr txBox="1"/>
          <p:nvPr/>
        </p:nvSpPr>
        <p:spPr>
          <a:xfrm>
            <a:off x="246888" y="1188720"/>
            <a:ext cx="5973110" cy="523220"/>
          </a:xfrm>
          <a:prstGeom prst="rect">
            <a:avLst/>
          </a:prstGeom>
          <a:noFill/>
        </p:spPr>
        <p:txBody>
          <a:bodyPr wrap="none" rtlCol="0">
            <a:spAutoFit/>
          </a:bodyPr>
          <a:lstStyle/>
          <a:p>
            <a:r>
              <a:rPr lang="en-US" altLang="zh-CN" sz="2800" dirty="0">
                <a:cs typeface="Segoe UI" panose="020B0502040204020203" pitchFamily="34" charset="0"/>
              </a:rPr>
              <a:t>RTC needs to optimize the tail latency.</a:t>
            </a:r>
            <a:endParaRPr lang="zh-CN" altLang="en-US" sz="2800" i="1" dirty="0">
              <a:solidFill>
                <a:srgbClr val="FF0000"/>
              </a:solidFill>
              <a:cs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xit" presetSubtype="8" fill="hold" grpId="0" nodeType="clickEffect">
                                  <p:stCondLst>
                                    <p:cond delay="0"/>
                                  </p:stCondLst>
                                  <p:childTnLst>
                                    <p:animEffect transition="out" filter="wipe(left)">
                                      <p:cBhvr>
                                        <p:cTn id="32" dur="500"/>
                                        <p:tgtEl>
                                          <p:spTgt spid="45"/>
                                        </p:tgtEl>
                                      </p:cBhvr>
                                    </p:animEffect>
                                    <p:set>
                                      <p:cBhvr>
                                        <p:cTn id="33" dur="1" fill="hold">
                                          <p:stCondLst>
                                            <p:cond delay="499"/>
                                          </p:stCondLst>
                                        </p:cTn>
                                        <p:tgtEl>
                                          <p:spTgt spid="4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27</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Background</a:t>
            </a:r>
            <a:br>
              <a:rPr lang="en-US" altLang="zh-CN" dirty="0"/>
            </a:br>
            <a:r>
              <a:rPr lang="en-US" altLang="zh-CN" sz="2800" dirty="0"/>
              <a:t>Consistent Low Latency</a:t>
            </a:r>
            <a:endParaRPr lang="zh-CN" altLang="en-US" dirty="0"/>
          </a:p>
        </p:txBody>
      </p:sp>
      <p:sp>
        <p:nvSpPr>
          <p:cNvPr id="22" name="Rectangle 21">
            <a:extLst>
              <a:ext uri="{FF2B5EF4-FFF2-40B4-BE49-F238E27FC236}">
                <a16:creationId xmlns:a16="http://schemas.microsoft.com/office/drawing/2014/main" id="{555ED029-C859-4CCD-9159-686EBC7ADDAE}"/>
              </a:ext>
            </a:extLst>
          </p:cNvPr>
          <p:cNvSpPr/>
          <p:nvPr/>
        </p:nvSpPr>
        <p:spPr>
          <a:xfrm>
            <a:off x="1517070" y="2268673"/>
            <a:ext cx="3166533"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dirty="0">
                <a:ea typeface="Linux Libertine" panose="02000503000000000000" pitchFamily="2" charset="0"/>
                <a:cs typeface="Segoe UI" panose="020B0502040204020203" pitchFamily="34" charset="0"/>
              </a:rPr>
              <a:t>Low median latency</a:t>
            </a:r>
            <a:endParaRPr lang="zh-CN" altLang="en-US" sz="2400" dirty="0">
              <a:cs typeface="Segoe UI" panose="020B0502040204020203" pitchFamily="34" charset="0"/>
            </a:endParaRPr>
          </a:p>
        </p:txBody>
      </p:sp>
      <p:sp>
        <p:nvSpPr>
          <p:cNvPr id="23" name="Rectangle 22">
            <a:extLst>
              <a:ext uri="{FF2B5EF4-FFF2-40B4-BE49-F238E27FC236}">
                <a16:creationId xmlns:a16="http://schemas.microsoft.com/office/drawing/2014/main" id="{8EDAE47E-865C-401E-83BB-DC667194862C}"/>
              </a:ext>
            </a:extLst>
          </p:cNvPr>
          <p:cNvSpPr/>
          <p:nvPr/>
        </p:nvSpPr>
        <p:spPr>
          <a:xfrm>
            <a:off x="1635746" y="3652973"/>
            <a:ext cx="2929180"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dirty="0">
                <a:ea typeface="Linux Libertine" panose="02000503000000000000" pitchFamily="2" charset="0"/>
                <a:cs typeface="Segoe UI" panose="020B0502040204020203" pitchFamily="34" charset="0"/>
              </a:rPr>
              <a:t>Low tail latency</a:t>
            </a:r>
            <a:endParaRPr lang="zh-CN" altLang="en-US" sz="2400" dirty="0">
              <a:cs typeface="Segoe UI" panose="020B0502040204020203" pitchFamily="34" charset="0"/>
            </a:endParaRPr>
          </a:p>
        </p:txBody>
      </p:sp>
      <p:sp>
        <p:nvSpPr>
          <p:cNvPr id="24" name="Rectangle 23">
            <a:extLst>
              <a:ext uri="{FF2B5EF4-FFF2-40B4-BE49-F238E27FC236}">
                <a16:creationId xmlns:a16="http://schemas.microsoft.com/office/drawing/2014/main" id="{7CC646E7-1F4B-41C5-B699-98D33F2DFB8F}"/>
              </a:ext>
            </a:extLst>
          </p:cNvPr>
          <p:cNvSpPr/>
          <p:nvPr/>
        </p:nvSpPr>
        <p:spPr>
          <a:xfrm>
            <a:off x="1635746" y="2960823"/>
            <a:ext cx="2929180"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4000" b="1" dirty="0">
                <a:ea typeface="Linux Libertine" panose="02000503000000000000" pitchFamily="2" charset="0"/>
                <a:cs typeface="Segoe UI" panose="020B0502040204020203" pitchFamily="34" charset="0"/>
              </a:rPr>
              <a:t>+</a:t>
            </a:r>
            <a:endParaRPr lang="zh-CN" altLang="en-US" sz="4000" b="1" dirty="0">
              <a:cs typeface="Segoe UI" panose="020B0502040204020203" pitchFamily="34" charset="0"/>
            </a:endParaRPr>
          </a:p>
        </p:txBody>
      </p:sp>
      <p:sp>
        <p:nvSpPr>
          <p:cNvPr id="25" name="Rectangle 24">
            <a:extLst>
              <a:ext uri="{FF2B5EF4-FFF2-40B4-BE49-F238E27FC236}">
                <a16:creationId xmlns:a16="http://schemas.microsoft.com/office/drawing/2014/main" id="{7541E263-8556-4A7C-BABE-8132AB9F4B42}"/>
              </a:ext>
            </a:extLst>
          </p:cNvPr>
          <p:cNvSpPr/>
          <p:nvPr/>
        </p:nvSpPr>
        <p:spPr>
          <a:xfrm>
            <a:off x="1635746" y="4345123"/>
            <a:ext cx="2929180"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800" b="1" dirty="0">
                <a:ea typeface="Linux Libertine" panose="02000503000000000000" pitchFamily="2" charset="0"/>
                <a:cs typeface="Segoe UI" panose="020B0502040204020203" pitchFamily="34" charset="0"/>
              </a:rPr>
              <a:t>||</a:t>
            </a:r>
            <a:endParaRPr lang="zh-CN" altLang="en-US" sz="4000" b="1" dirty="0">
              <a:cs typeface="Segoe UI" panose="020B0502040204020203" pitchFamily="34" charset="0"/>
            </a:endParaRPr>
          </a:p>
        </p:txBody>
      </p:sp>
      <p:sp>
        <p:nvSpPr>
          <p:cNvPr id="26" name="Rectangle 25">
            <a:extLst>
              <a:ext uri="{FF2B5EF4-FFF2-40B4-BE49-F238E27FC236}">
                <a16:creationId xmlns:a16="http://schemas.microsoft.com/office/drawing/2014/main" id="{432497C6-E717-4920-92B3-DEE89717A83F}"/>
              </a:ext>
            </a:extLst>
          </p:cNvPr>
          <p:cNvSpPr/>
          <p:nvPr/>
        </p:nvSpPr>
        <p:spPr>
          <a:xfrm>
            <a:off x="1426021" y="5037274"/>
            <a:ext cx="3348629"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dirty="0">
                <a:ea typeface="Linux Libertine" panose="02000503000000000000" pitchFamily="2" charset="0"/>
                <a:cs typeface="Segoe UI" panose="020B0502040204020203" pitchFamily="34" charset="0"/>
              </a:rPr>
              <a:t>Consistent low latency</a:t>
            </a:r>
            <a:endParaRPr lang="zh-CN" altLang="en-US" sz="2400" dirty="0">
              <a:cs typeface="Segoe UI" panose="020B0502040204020203" pitchFamily="34" charset="0"/>
            </a:endParaRPr>
          </a:p>
        </p:txBody>
      </p:sp>
      <p:sp>
        <p:nvSpPr>
          <p:cNvPr id="27" name="TextBox 26">
            <a:extLst>
              <a:ext uri="{FF2B5EF4-FFF2-40B4-BE49-F238E27FC236}">
                <a16:creationId xmlns:a16="http://schemas.microsoft.com/office/drawing/2014/main" id="{842F001D-1DB6-4934-8C6F-25A2F285D37E}"/>
              </a:ext>
            </a:extLst>
          </p:cNvPr>
          <p:cNvSpPr txBox="1"/>
          <p:nvPr/>
        </p:nvSpPr>
        <p:spPr>
          <a:xfrm>
            <a:off x="6031788" y="2051212"/>
            <a:ext cx="4579495" cy="461665"/>
          </a:xfrm>
          <a:prstGeom prst="rect">
            <a:avLst/>
          </a:prstGeom>
          <a:noFill/>
        </p:spPr>
        <p:txBody>
          <a:bodyPr wrap="square" rtlCol="0">
            <a:spAutoFit/>
          </a:bodyPr>
          <a:lstStyle/>
          <a:p>
            <a:pPr algn="ctr"/>
            <a:r>
              <a:rPr lang="en-US" altLang="zh-CN" sz="2400" i="1" dirty="0">
                <a:cs typeface="Segoe UI" panose="020B0502040204020203" pitchFamily="34" charset="0"/>
              </a:rPr>
              <a:t>Real-time communications (RTC)</a:t>
            </a:r>
          </a:p>
        </p:txBody>
      </p:sp>
      <p:pic>
        <p:nvPicPr>
          <p:cNvPr id="28" name="Picture 27">
            <a:extLst>
              <a:ext uri="{FF2B5EF4-FFF2-40B4-BE49-F238E27FC236}">
                <a16:creationId xmlns:a16="http://schemas.microsoft.com/office/drawing/2014/main" id="{DD395204-C1F2-47FA-AC60-80BC637364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8592" y="2634291"/>
            <a:ext cx="914400" cy="914400"/>
          </a:xfrm>
          <a:prstGeom prst="rect">
            <a:avLst/>
          </a:prstGeom>
        </p:spPr>
      </p:pic>
      <p:pic>
        <p:nvPicPr>
          <p:cNvPr id="48" name="Picture 47">
            <a:extLst>
              <a:ext uri="{FF2B5EF4-FFF2-40B4-BE49-F238E27FC236}">
                <a16:creationId xmlns:a16="http://schemas.microsoft.com/office/drawing/2014/main" id="{1E64F59E-6E85-4EE4-9294-FE43278A73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1195" y="2634291"/>
            <a:ext cx="914400" cy="914400"/>
          </a:xfrm>
          <a:prstGeom prst="rect">
            <a:avLst/>
          </a:prstGeom>
        </p:spPr>
      </p:pic>
      <p:pic>
        <p:nvPicPr>
          <p:cNvPr id="49" name="Picture 48">
            <a:extLst>
              <a:ext uri="{FF2B5EF4-FFF2-40B4-BE49-F238E27FC236}">
                <a16:creationId xmlns:a16="http://schemas.microsoft.com/office/drawing/2014/main" id="{AEAB08B3-8F43-41D6-BE66-238BEEB2FA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45792" y="3551764"/>
            <a:ext cx="914400" cy="914400"/>
          </a:xfrm>
          <a:prstGeom prst="rect">
            <a:avLst/>
          </a:prstGeom>
        </p:spPr>
      </p:pic>
      <p:pic>
        <p:nvPicPr>
          <p:cNvPr id="50" name="Picture 49">
            <a:extLst>
              <a:ext uri="{FF2B5EF4-FFF2-40B4-BE49-F238E27FC236}">
                <a16:creationId xmlns:a16="http://schemas.microsoft.com/office/drawing/2014/main" id="{66F426C8-39D3-4AAD-B282-AA8134CF3D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13798" y="2634291"/>
            <a:ext cx="914400" cy="914400"/>
          </a:xfrm>
          <a:prstGeom prst="rect">
            <a:avLst/>
          </a:prstGeom>
        </p:spPr>
      </p:pic>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E76D7B2-6946-453F-87E0-A6EA06ACA1DB}"/>
                  </a:ext>
                </a:extLst>
              </p:cNvPr>
              <p:cNvSpPr txBox="1"/>
              <p:nvPr/>
            </p:nvSpPr>
            <p:spPr>
              <a:xfrm>
                <a:off x="6031788" y="4637061"/>
                <a:ext cx="4579495" cy="1200329"/>
              </a:xfrm>
              <a:prstGeom prst="rect">
                <a:avLst/>
              </a:prstGeom>
              <a:noFill/>
            </p:spPr>
            <p:txBody>
              <a:bodyPr wrap="square">
                <a:spAutoFit/>
              </a:bodyPr>
              <a:lstStyle/>
              <a:p>
                <a:pPr algn="ctr"/>
                <a:r>
                  <a:rPr lang="en-US" altLang="zh-CN" sz="2400" i="1" dirty="0">
                    <a:solidFill>
                      <a:srgbClr val="FF0000"/>
                    </a:solidFill>
                    <a:cs typeface="Segoe UI" panose="020B0502040204020203" pitchFamily="34" charset="0"/>
                  </a:rPr>
                  <a:t>99th</a:t>
                </a:r>
                <a:r>
                  <a:rPr lang="en-US" altLang="zh-CN" sz="2400" dirty="0">
                    <a:cs typeface="Segoe UI" panose="020B0502040204020203" pitchFamily="34" charset="0"/>
                  </a:rPr>
                  <a:t> percentile latency = 200ms</a:t>
                </a:r>
              </a:p>
              <a:p>
                <a:pPr algn="ctr"/>
                <a14:m>
                  <m:oMathPara xmlns:m="http://schemas.openxmlformats.org/officeDocument/2006/math">
                    <m:oMathParaPr>
                      <m:jc m:val="centerGroup"/>
                    </m:oMathParaPr>
                    <m:oMath xmlns:m="http://schemas.openxmlformats.org/officeDocument/2006/math">
                      <m:r>
                        <a:rPr lang="en-US" altLang="zh-CN" sz="2400" i="1" smtClean="0">
                          <a:latin typeface="Cambria Math" panose="02040503050406030204" pitchFamily="18" charset="0"/>
                          <a:ea typeface="Cambria Math" panose="02040503050406030204" pitchFamily="18" charset="0"/>
                          <a:cs typeface="Segoe UI" panose="020B0502040204020203" pitchFamily="34" charset="0"/>
                        </a:rPr>
                        <m:t>⇕</m:t>
                      </m:r>
                    </m:oMath>
                  </m:oMathPara>
                </a14:m>
                <a:endParaRPr lang="en-US" altLang="zh-CN" sz="2400" dirty="0">
                  <a:cs typeface="Segoe UI" panose="020B0502040204020203" pitchFamily="34" charset="0"/>
                </a:endParaRPr>
              </a:p>
              <a:p>
                <a:pPr algn="ctr"/>
                <a:r>
                  <a:rPr lang="en-US" altLang="zh-CN" sz="2400" dirty="0">
                    <a:cs typeface="Segoe UI" panose="020B0502040204020203" pitchFamily="34" charset="0"/>
                  </a:rPr>
                  <a:t>Video stutters </a:t>
                </a:r>
                <a:r>
                  <a:rPr lang="en-US" altLang="zh-CN" sz="2400" i="1" dirty="0">
                    <a:solidFill>
                      <a:srgbClr val="FF0000"/>
                    </a:solidFill>
                    <a:cs typeface="Segoe UI" panose="020B0502040204020203" pitchFamily="34" charset="0"/>
                  </a:rPr>
                  <a:t>1 sec every 100 sec</a:t>
                </a:r>
                <a:endParaRPr lang="zh-CN" altLang="en-US" sz="2400" i="1" dirty="0">
                  <a:solidFill>
                    <a:srgbClr val="FF0000"/>
                  </a:solidFill>
                  <a:cs typeface="Segoe UI" panose="020B0502040204020203" pitchFamily="34" charset="0"/>
                </a:endParaRPr>
              </a:p>
            </p:txBody>
          </p:sp>
        </mc:Choice>
        <mc:Fallback xmlns="">
          <p:sp>
            <p:nvSpPr>
              <p:cNvPr id="51" name="TextBox 50">
                <a:extLst>
                  <a:ext uri="{FF2B5EF4-FFF2-40B4-BE49-F238E27FC236}">
                    <a16:creationId xmlns:a16="http://schemas.microsoft.com/office/drawing/2014/main" id="{9E76D7B2-6946-453F-87E0-A6EA06ACA1DB}"/>
                  </a:ext>
                </a:extLst>
              </p:cNvPr>
              <p:cNvSpPr txBox="1">
                <a:spLocks noRot="1" noChangeAspect="1" noMove="1" noResize="1" noEditPoints="1" noAdjustHandles="1" noChangeArrowheads="1" noChangeShapeType="1" noTextEdit="1"/>
              </p:cNvSpPr>
              <p:nvPr/>
            </p:nvSpPr>
            <p:spPr>
              <a:xfrm>
                <a:off x="6031788" y="4637061"/>
                <a:ext cx="4579495" cy="1200329"/>
              </a:xfrm>
              <a:prstGeom prst="rect">
                <a:avLst/>
              </a:prstGeom>
              <a:blipFill>
                <a:blip r:embed="rId7"/>
                <a:stretch>
                  <a:fillRect t="-4061" b="-10660"/>
                </a:stretch>
              </a:blipFill>
            </p:spPr>
            <p:txBody>
              <a:bodyPr/>
              <a:lstStyle/>
              <a:p>
                <a:r>
                  <a:rPr lang="zh-CN" altLang="en-US">
                    <a:noFill/>
                  </a:rPr>
                  <a:t> </a:t>
                </a:r>
              </a:p>
            </p:txBody>
          </p:sp>
        </mc:Fallback>
      </mc:AlternateContent>
      <p:pic>
        <p:nvPicPr>
          <p:cNvPr id="52" name="Picture 6">
            <a:extLst>
              <a:ext uri="{FF2B5EF4-FFF2-40B4-BE49-F238E27FC236}">
                <a16:creationId xmlns:a16="http://schemas.microsoft.com/office/drawing/2014/main" id="{21DA8770-B577-4220-AC34-9A553A1CDB6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526402" y="263429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5D16F5E6-BB7B-42FD-AFBC-AB645799D9B3}"/>
              </a:ext>
            </a:extLst>
          </p:cNvPr>
          <p:cNvPicPr>
            <a:picLocks noChangeAspect="1"/>
          </p:cNvPicPr>
          <p:nvPr/>
        </p:nvPicPr>
        <p:blipFill>
          <a:blip r:embed="rId9"/>
          <a:stretch>
            <a:fillRect/>
          </a:stretch>
        </p:blipFill>
        <p:spPr>
          <a:xfrm>
            <a:off x="7782343" y="3551764"/>
            <a:ext cx="914400" cy="914400"/>
          </a:xfrm>
          <a:prstGeom prst="rect">
            <a:avLst/>
          </a:prstGeom>
        </p:spPr>
      </p:pic>
      <p:pic>
        <p:nvPicPr>
          <p:cNvPr id="54" name="Picture 10">
            <a:extLst>
              <a:ext uri="{FF2B5EF4-FFF2-40B4-BE49-F238E27FC236}">
                <a16:creationId xmlns:a16="http://schemas.microsoft.com/office/drawing/2014/main" id="{1F92F78F-F01F-4808-AAED-D9D91E939952}"/>
              </a:ext>
            </a:extLst>
          </p:cNvPr>
          <p:cNvPicPr>
            <a:picLocks noChangeAspect="1" noChangeArrowheads="1"/>
          </p:cNvPicPr>
          <p:nvPr/>
        </p:nvPicPr>
        <p:blipFill>
          <a:blip r:embed="rId10" cstate="screen">
            <a:clrChange>
              <a:clrFrom>
                <a:srgbClr val="F6F6F6"/>
              </a:clrFrom>
              <a:clrTo>
                <a:srgbClr val="F6F6F6">
                  <a:alpha val="0"/>
                </a:srgbClr>
              </a:clrTo>
            </a:clrChange>
            <a:extLst>
              <a:ext uri="{28A0092B-C50C-407E-A947-70E740481C1C}">
                <a14:useLocalDpi xmlns:a14="http://schemas.microsoft.com/office/drawing/2010/main"/>
              </a:ext>
            </a:extLst>
          </a:blip>
          <a:srcRect/>
          <a:stretch>
            <a:fillRect/>
          </a:stretch>
        </p:blipFill>
        <p:spPr bwMode="auto">
          <a:xfrm>
            <a:off x="8918894" y="355176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317">
            <a:extLst>
              <a:ext uri="{FF2B5EF4-FFF2-40B4-BE49-F238E27FC236}">
                <a16:creationId xmlns:a16="http://schemas.microsoft.com/office/drawing/2014/main" id="{5422EEFA-6E45-4BC0-A8D7-F03EAB372F37}"/>
              </a:ext>
            </a:extLst>
          </p:cNvPr>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611283" y="4687589"/>
            <a:ext cx="1099271" cy="1099271"/>
          </a:xfrm>
          <a:prstGeom prst="rect">
            <a:avLst/>
          </a:prstGeom>
        </p:spPr>
      </p:pic>
      <p:sp>
        <p:nvSpPr>
          <p:cNvPr id="19" name="TextBox 18">
            <a:extLst>
              <a:ext uri="{FF2B5EF4-FFF2-40B4-BE49-F238E27FC236}">
                <a16:creationId xmlns:a16="http://schemas.microsoft.com/office/drawing/2014/main" id="{DBDBC361-8441-4BDB-9D7E-6844B7FBB442}"/>
              </a:ext>
            </a:extLst>
          </p:cNvPr>
          <p:cNvSpPr txBox="1"/>
          <p:nvPr/>
        </p:nvSpPr>
        <p:spPr>
          <a:xfrm>
            <a:off x="246888" y="1188720"/>
            <a:ext cx="5973110" cy="523220"/>
          </a:xfrm>
          <a:prstGeom prst="rect">
            <a:avLst/>
          </a:prstGeom>
          <a:noFill/>
        </p:spPr>
        <p:txBody>
          <a:bodyPr wrap="none" rtlCol="0">
            <a:spAutoFit/>
          </a:bodyPr>
          <a:lstStyle/>
          <a:p>
            <a:r>
              <a:rPr lang="en-US" altLang="zh-CN" sz="2800" dirty="0">
                <a:cs typeface="Segoe UI" panose="020B0502040204020203" pitchFamily="34" charset="0"/>
              </a:rPr>
              <a:t>RTC needs to optimize the tail latency.</a:t>
            </a:r>
            <a:endParaRPr lang="zh-CN" altLang="en-US" sz="2800" i="1" dirty="0">
              <a:solidFill>
                <a:srgbClr val="FF0000"/>
              </a:solidFill>
              <a:cs typeface="Segoe UI" panose="020B0502040204020203" pitchFamily="34" charset="0"/>
            </a:endParaRPr>
          </a:p>
        </p:txBody>
      </p:sp>
      <p:sp>
        <p:nvSpPr>
          <p:cNvPr id="31" name="Rectangle 30">
            <a:extLst>
              <a:ext uri="{FF2B5EF4-FFF2-40B4-BE49-F238E27FC236}">
                <a16:creationId xmlns:a16="http://schemas.microsoft.com/office/drawing/2014/main" id="{54B6C494-4305-45C1-9051-55886676C071}"/>
              </a:ext>
            </a:extLst>
          </p:cNvPr>
          <p:cNvSpPr/>
          <p:nvPr/>
        </p:nvSpPr>
        <p:spPr>
          <a:xfrm>
            <a:off x="287561" y="2512877"/>
            <a:ext cx="5625547" cy="61218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tLang="zh-CN" sz="2400" i="1" dirty="0">
                <a:ea typeface="Linux Libertine" panose="02000503000000000000" pitchFamily="2" charset="0"/>
                <a:cs typeface="Segoe UI" panose="020B0502040204020203" pitchFamily="34" charset="0"/>
              </a:rPr>
              <a:t>(e.g., latency-sensitive congestion control)</a:t>
            </a:r>
            <a:endParaRPr lang="zh-CN" altLang="en-US" sz="2400" i="1" dirty="0">
              <a:cs typeface="Segoe UI" panose="020B0502040204020203" pitchFamily="34" charset="0"/>
            </a:endParaRPr>
          </a:p>
        </p:txBody>
      </p:sp>
    </p:spTree>
    <p:extLst>
      <p:ext uri="{BB962C8B-B14F-4D97-AF65-F5344CB8AC3E}">
        <p14:creationId xmlns:p14="http://schemas.microsoft.com/office/powerpoint/2010/main" val="919654780"/>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500"/>
                                        <p:tgtEl>
                                          <p:spTgt spid="24"/>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par>
                          <p:cTn id="62" fill="hold">
                            <p:stCondLst>
                              <p:cond delay="3500"/>
                            </p:stCondLst>
                            <p:childTnLst>
                              <p:par>
                                <p:cTn id="63" presetID="10" presetClass="entr" presetSubtype="0"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51">
                                            <p:txEl>
                                              <p:pRg st="0" end="0"/>
                                            </p:txEl>
                                          </p:spTgt>
                                        </p:tgtEl>
                                        <p:attrNameLst>
                                          <p:attrName>style.visibility</p:attrName>
                                        </p:attrNameLst>
                                      </p:cBhvr>
                                      <p:to>
                                        <p:strVal val="visible"/>
                                      </p:to>
                                    </p:set>
                                    <p:animEffect transition="in" filter="wipe(left)">
                                      <p:cBhvr>
                                        <p:cTn id="70" dur="500"/>
                                        <p:tgtEl>
                                          <p:spTgt spid="51">
                                            <p:txEl>
                                              <p:pRg st="0" end="0"/>
                                            </p:txEl>
                                          </p:spTgt>
                                        </p:tgtEl>
                                      </p:cBhvr>
                                    </p:animEffect>
                                  </p:childTnLst>
                                </p:cTn>
                              </p:par>
                            </p:childTnLst>
                          </p:cTn>
                        </p:par>
                        <p:par>
                          <p:cTn id="71" fill="hold">
                            <p:stCondLst>
                              <p:cond delay="500"/>
                            </p:stCondLst>
                            <p:childTnLst>
                              <p:par>
                                <p:cTn id="72" presetID="22" presetClass="entr" presetSubtype="1" fill="hold" grpId="0" nodeType="afterEffect">
                                  <p:stCondLst>
                                    <p:cond delay="0"/>
                                  </p:stCondLst>
                                  <p:childTnLst>
                                    <p:set>
                                      <p:cBhvr>
                                        <p:cTn id="73" dur="1" fill="hold">
                                          <p:stCondLst>
                                            <p:cond delay="0"/>
                                          </p:stCondLst>
                                        </p:cTn>
                                        <p:tgtEl>
                                          <p:spTgt spid="51">
                                            <p:txEl>
                                              <p:pRg st="1" end="1"/>
                                            </p:txEl>
                                          </p:spTgt>
                                        </p:tgtEl>
                                        <p:attrNameLst>
                                          <p:attrName>style.visibility</p:attrName>
                                        </p:attrNameLst>
                                      </p:cBhvr>
                                      <p:to>
                                        <p:strVal val="visible"/>
                                      </p:to>
                                    </p:set>
                                    <p:animEffect transition="in" filter="wipe(up)">
                                      <p:cBhvr>
                                        <p:cTn id="74" dur="500"/>
                                        <p:tgtEl>
                                          <p:spTgt spid="51">
                                            <p:txEl>
                                              <p:pRg st="1" end="1"/>
                                            </p:txEl>
                                          </p:spTgt>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51">
                                            <p:txEl>
                                              <p:pRg st="2" end="2"/>
                                            </p:txEl>
                                          </p:spTgt>
                                        </p:tgtEl>
                                        <p:attrNameLst>
                                          <p:attrName>style.visibility</p:attrName>
                                        </p:attrNameLst>
                                      </p:cBhvr>
                                      <p:to>
                                        <p:strVal val="visible"/>
                                      </p:to>
                                    </p:set>
                                    <p:animEffect transition="in" filter="wipe(left)">
                                      <p:cBhvr>
                                        <p:cTn id="78" dur="500"/>
                                        <p:tgtEl>
                                          <p:spTgt spid="51">
                                            <p:txEl>
                                              <p:pRg st="2" end="2"/>
                                            </p:txEl>
                                          </p:spTgt>
                                        </p:tgtEl>
                                      </p:cBhvr>
                                    </p:animEffect>
                                  </p:childTnLst>
                                </p:cTn>
                              </p:par>
                            </p:childTnLst>
                          </p:cTn>
                        </p:par>
                        <p:par>
                          <p:cTn id="79" fill="hold">
                            <p:stCondLst>
                              <p:cond delay="1500"/>
                            </p:stCondLst>
                            <p:childTnLst>
                              <p:par>
                                <p:cTn id="80" presetID="10" presetClass="entr" presetSubtype="0" fill="hold"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51" grpId="0" uiExpand="1" build="p"/>
      <p:bldP spid="19"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28</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pic>
        <p:nvPicPr>
          <p:cNvPr id="19" name="Picture 18">
            <a:extLst>
              <a:ext uri="{FF2B5EF4-FFF2-40B4-BE49-F238E27FC236}">
                <a16:creationId xmlns:a16="http://schemas.microsoft.com/office/drawing/2014/main" id="{55722051-9AE8-4940-B374-6CD15C35DA2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63833" y="2598105"/>
            <a:ext cx="2737140" cy="2560320"/>
          </a:xfrm>
          <a:prstGeom prst="rect">
            <a:avLst/>
          </a:prstGeom>
        </p:spPr>
      </p:pic>
      <p:pic>
        <p:nvPicPr>
          <p:cNvPr id="20" name="Picture 19">
            <a:extLst>
              <a:ext uri="{FF2B5EF4-FFF2-40B4-BE49-F238E27FC236}">
                <a16:creationId xmlns:a16="http://schemas.microsoft.com/office/drawing/2014/main" id="{98AD3B09-8FC3-4AF9-B3E0-6CCDC033206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491787" y="2598105"/>
            <a:ext cx="3093720" cy="2560320"/>
          </a:xfrm>
          <a:prstGeom prst="rect">
            <a:avLst/>
          </a:prstGeom>
        </p:spPr>
      </p:pic>
      <p:pic>
        <p:nvPicPr>
          <p:cNvPr id="21" name="Picture 20">
            <a:extLst>
              <a:ext uri="{FF2B5EF4-FFF2-40B4-BE49-F238E27FC236}">
                <a16:creationId xmlns:a16="http://schemas.microsoft.com/office/drawing/2014/main" id="{DDF8C0A9-8556-4183-894A-BEB857E0466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788712" y="2598105"/>
            <a:ext cx="2771916" cy="2560320"/>
          </a:xfrm>
          <a:prstGeom prst="rect">
            <a:avLst/>
          </a:prstGeom>
        </p:spPr>
      </p:pic>
      <p:sp>
        <p:nvSpPr>
          <p:cNvPr id="30" name="TextBox 29">
            <a:extLst>
              <a:ext uri="{FF2B5EF4-FFF2-40B4-BE49-F238E27FC236}">
                <a16:creationId xmlns:a16="http://schemas.microsoft.com/office/drawing/2014/main" id="{9508A933-DD8F-4C58-B0C9-A36A20A60822}"/>
              </a:ext>
            </a:extLst>
          </p:cNvPr>
          <p:cNvSpPr txBox="1"/>
          <p:nvPr/>
        </p:nvSpPr>
        <p:spPr>
          <a:xfrm flipH="1">
            <a:off x="838200" y="6092697"/>
            <a:ext cx="9458944" cy="400110"/>
          </a:xfrm>
          <a:prstGeom prst="rect">
            <a:avLst/>
          </a:prstGeom>
          <a:noFill/>
        </p:spPr>
        <p:txBody>
          <a:bodyPr wrap="square" rtlCol="0">
            <a:spAutoFit/>
          </a:bodyPr>
          <a:lstStyle/>
          <a:p>
            <a:r>
              <a:rPr lang="en-US" altLang="zh-CN" sz="2000" dirty="0">
                <a:cs typeface="Segoe UI" panose="020B0502040204020203" pitchFamily="34" charset="0"/>
              </a:rPr>
              <a:t>*Measurement from one of Alibaba’s RTC services, with O(1M) users per day.</a:t>
            </a:r>
            <a:endParaRPr lang="zh-CN" altLang="en-US" sz="2000" dirty="0">
              <a:cs typeface="Segoe UI" panose="020B0502040204020203" pitchFamily="34" charset="0"/>
            </a:endParaRPr>
          </a:p>
        </p:txBody>
      </p:sp>
      <p:cxnSp>
        <p:nvCxnSpPr>
          <p:cNvPr id="31" name="Straight Arrow Connector 30">
            <a:extLst>
              <a:ext uri="{FF2B5EF4-FFF2-40B4-BE49-F238E27FC236}">
                <a16:creationId xmlns:a16="http://schemas.microsoft.com/office/drawing/2014/main" id="{E25D1EF6-F1C8-4402-890C-393A128BD27D}"/>
              </a:ext>
            </a:extLst>
          </p:cNvPr>
          <p:cNvCxnSpPr>
            <a:cxnSpLocks/>
          </p:cNvCxnSpPr>
          <p:nvPr/>
        </p:nvCxnSpPr>
        <p:spPr>
          <a:xfrm flipV="1">
            <a:off x="2522011" y="2276061"/>
            <a:ext cx="1125650" cy="728807"/>
          </a:xfrm>
          <a:prstGeom prst="straightConnector1">
            <a:avLst/>
          </a:prstGeom>
          <a:ln w="19050" cap="flat" cmpd="sng" algn="ctr">
            <a:solidFill>
              <a:srgbClr val="FF0000"/>
            </a:solidFill>
            <a:prstDash val="solid"/>
            <a:round/>
            <a:headEnd type="none" w="med" len="med"/>
            <a:tailEnd type="triangle" w="sm" len="lg"/>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12149C9E-1DDF-4D3D-938A-930E9CA3DDDA}"/>
              </a:ext>
            </a:extLst>
          </p:cNvPr>
          <p:cNvSpPr txBox="1"/>
          <p:nvPr/>
        </p:nvSpPr>
        <p:spPr>
          <a:xfrm flipH="1">
            <a:off x="3519454" y="1960305"/>
            <a:ext cx="5153092" cy="461665"/>
          </a:xfrm>
          <a:prstGeom prst="rect">
            <a:avLst/>
          </a:prstGeom>
          <a:noFill/>
        </p:spPr>
        <p:txBody>
          <a:bodyPr wrap="square" rtlCol="0">
            <a:spAutoFit/>
          </a:bodyPr>
          <a:lstStyle/>
          <a:p>
            <a:pPr algn="ctr"/>
            <a:r>
              <a:rPr lang="en-US" altLang="zh-CN" sz="2400" dirty="0">
                <a:solidFill>
                  <a:srgbClr val="FF0000"/>
                </a:solidFill>
                <a:cs typeface="Segoe UI" panose="020B0502040204020203" pitchFamily="34" charset="0"/>
              </a:rPr>
              <a:t>No major differences in the median</a:t>
            </a:r>
            <a:endParaRPr lang="zh-CN" altLang="en-US" sz="2400" dirty="0">
              <a:solidFill>
                <a:srgbClr val="FF0000"/>
              </a:solidFill>
              <a:cs typeface="Segoe UI" panose="020B0502040204020203" pitchFamily="34" charset="0"/>
            </a:endParaRPr>
          </a:p>
        </p:txBody>
      </p:sp>
      <p:cxnSp>
        <p:nvCxnSpPr>
          <p:cNvPr id="33" name="Straight Arrow Connector 32">
            <a:extLst>
              <a:ext uri="{FF2B5EF4-FFF2-40B4-BE49-F238E27FC236}">
                <a16:creationId xmlns:a16="http://schemas.microsoft.com/office/drawing/2014/main" id="{313941F2-DB38-4199-869A-551263FB02B3}"/>
              </a:ext>
            </a:extLst>
          </p:cNvPr>
          <p:cNvCxnSpPr>
            <a:cxnSpLocks/>
          </p:cNvCxnSpPr>
          <p:nvPr/>
        </p:nvCxnSpPr>
        <p:spPr>
          <a:xfrm>
            <a:off x="3906078" y="4025348"/>
            <a:ext cx="1073426" cy="1422828"/>
          </a:xfrm>
          <a:prstGeom prst="straightConnector1">
            <a:avLst/>
          </a:prstGeom>
          <a:ln w="19050" cap="flat" cmpd="sng" algn="ctr">
            <a:solidFill>
              <a:srgbClr val="FF0000"/>
            </a:solidFill>
            <a:prstDash val="solid"/>
            <a:round/>
            <a:headEnd type="none" w="med" len="med"/>
            <a:tailEnd type="triangle" w="sm" len="lg"/>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6112B13D-D149-4E56-8487-D08730DE214A}"/>
              </a:ext>
            </a:extLst>
          </p:cNvPr>
          <p:cNvSpPr txBox="1"/>
          <p:nvPr/>
        </p:nvSpPr>
        <p:spPr>
          <a:xfrm flipH="1">
            <a:off x="2777332" y="5448244"/>
            <a:ext cx="5153092" cy="461665"/>
          </a:xfrm>
          <a:prstGeom prst="rect">
            <a:avLst/>
          </a:prstGeom>
          <a:noFill/>
        </p:spPr>
        <p:txBody>
          <a:bodyPr wrap="square" rtlCol="0">
            <a:spAutoFit/>
          </a:bodyPr>
          <a:lstStyle/>
          <a:p>
            <a:pPr algn="ctr"/>
            <a:r>
              <a:rPr lang="en-US" altLang="zh-CN" sz="2400" dirty="0">
                <a:solidFill>
                  <a:srgbClr val="FF0000"/>
                </a:solidFill>
                <a:cs typeface="Segoe UI" panose="020B0502040204020203" pitchFamily="34" charset="0"/>
              </a:rPr>
              <a:t>Significant differences at the tail</a:t>
            </a:r>
            <a:endParaRPr lang="zh-CN" altLang="en-US" sz="2400" dirty="0">
              <a:solidFill>
                <a:srgbClr val="FF0000"/>
              </a:solidFill>
              <a:cs typeface="Segoe UI" panose="020B0502040204020203" pitchFamily="34" charset="0"/>
            </a:endParaRPr>
          </a:p>
        </p:txBody>
      </p:sp>
      <p:cxnSp>
        <p:nvCxnSpPr>
          <p:cNvPr id="35" name="Straight Arrow Connector 34">
            <a:extLst>
              <a:ext uri="{FF2B5EF4-FFF2-40B4-BE49-F238E27FC236}">
                <a16:creationId xmlns:a16="http://schemas.microsoft.com/office/drawing/2014/main" id="{A27A920A-3A3D-4590-860C-61113C9B1CC7}"/>
              </a:ext>
            </a:extLst>
          </p:cNvPr>
          <p:cNvCxnSpPr/>
          <p:nvPr/>
        </p:nvCxnSpPr>
        <p:spPr>
          <a:xfrm>
            <a:off x="3906078" y="3697357"/>
            <a:ext cx="0" cy="655982"/>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4150EB6-E4DB-422E-AAE6-0E915CE4D52D}"/>
              </a:ext>
            </a:extLst>
          </p:cNvPr>
          <p:cNvCxnSpPr>
            <a:cxnSpLocks/>
          </p:cNvCxnSpPr>
          <p:nvPr/>
        </p:nvCxnSpPr>
        <p:spPr>
          <a:xfrm>
            <a:off x="4047521" y="5012643"/>
            <a:ext cx="1135188" cy="0"/>
          </a:xfrm>
          <a:prstGeom prst="straightConnector1">
            <a:avLst/>
          </a:prstGeom>
          <a:ln w="19050" cap="flat" cmpd="sng" algn="ctr">
            <a:solidFill>
              <a:srgbClr val="FF0000"/>
            </a:solidFill>
            <a:prstDash val="solid"/>
            <a:round/>
            <a:headEnd type="none" w="med" len="med"/>
            <a:tailEnd type="triangle" w="sm" len="lg"/>
          </a:ln>
        </p:spPr>
        <p:style>
          <a:lnRef idx="0">
            <a:scrgbClr r="0" g="0" b="0"/>
          </a:lnRef>
          <a:fillRef idx="0">
            <a:scrgbClr r="0" g="0" b="0"/>
          </a:fillRef>
          <a:effectRef idx="0">
            <a:scrgbClr r="0" g="0" b="0"/>
          </a:effectRef>
          <a:fontRef idx="minor">
            <a:schemeClr val="tx1"/>
          </a:fontRef>
        </p:style>
      </p:cxnSp>
      <p:sp>
        <p:nvSpPr>
          <p:cNvPr id="37" name="Freeform: Shape 36">
            <a:extLst>
              <a:ext uri="{FF2B5EF4-FFF2-40B4-BE49-F238E27FC236}">
                <a16:creationId xmlns:a16="http://schemas.microsoft.com/office/drawing/2014/main" id="{0A6A5C49-B0FE-4B8D-8B5F-941828C20B84}"/>
              </a:ext>
            </a:extLst>
          </p:cNvPr>
          <p:cNvSpPr/>
          <p:nvPr/>
        </p:nvSpPr>
        <p:spPr>
          <a:xfrm>
            <a:off x="4025348" y="4989444"/>
            <a:ext cx="4323522" cy="464920"/>
          </a:xfrm>
          <a:custGeom>
            <a:avLst/>
            <a:gdLst>
              <a:gd name="connsiteX0" fmla="*/ 0 w 4323522"/>
              <a:gd name="connsiteY0" fmla="*/ 9940 h 9940"/>
              <a:gd name="connsiteX1" fmla="*/ 4323522 w 4323522"/>
              <a:gd name="connsiteY1" fmla="*/ 0 h 9940"/>
              <a:gd name="connsiteX0" fmla="*/ 0 w 10000"/>
              <a:gd name="connsiteY0" fmla="*/ 10000 h 10000"/>
              <a:gd name="connsiteX1" fmla="*/ 10000 w 10000"/>
              <a:gd name="connsiteY1" fmla="*/ 0 h 10000"/>
              <a:gd name="connsiteX0" fmla="*/ 0 w 10000"/>
              <a:gd name="connsiteY0" fmla="*/ 10000 h 394420"/>
              <a:gd name="connsiteX1" fmla="*/ 10000 w 10000"/>
              <a:gd name="connsiteY1" fmla="*/ 0 h 394420"/>
              <a:gd name="connsiteX0" fmla="*/ 0 w 10000"/>
              <a:gd name="connsiteY0" fmla="*/ 10000 h 394420"/>
              <a:gd name="connsiteX1" fmla="*/ 10000 w 10000"/>
              <a:gd name="connsiteY1" fmla="*/ 0 h 394420"/>
              <a:gd name="connsiteX0" fmla="*/ 0 w 10000"/>
              <a:gd name="connsiteY0" fmla="*/ 10000 h 467727"/>
              <a:gd name="connsiteX1" fmla="*/ 10000 w 10000"/>
              <a:gd name="connsiteY1" fmla="*/ 0 h 467727"/>
            </a:gdLst>
            <a:ahLst/>
            <a:cxnLst>
              <a:cxn ang="0">
                <a:pos x="connsiteX0" y="connsiteY0"/>
              </a:cxn>
              <a:cxn ang="0">
                <a:pos x="connsiteX1" y="connsiteY1"/>
              </a:cxn>
            </a:cxnLst>
            <a:rect l="l" t="t" r="r" b="b"/>
            <a:pathLst>
              <a:path w="10000" h="467727">
                <a:moveTo>
                  <a:pt x="0" y="10000"/>
                </a:moveTo>
                <a:cubicBezTo>
                  <a:pt x="2574" y="296642"/>
                  <a:pt x="7334" y="883257"/>
                  <a:pt x="10000" y="0"/>
                </a:cubicBezTo>
              </a:path>
            </a:pathLst>
          </a:custGeom>
          <a:noFill/>
          <a:ln w="19050">
            <a:solidFill>
              <a:srgbClr val="FF0000"/>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a:extLst>
              <a:ext uri="{FF2B5EF4-FFF2-40B4-BE49-F238E27FC236}">
                <a16:creationId xmlns:a16="http://schemas.microsoft.com/office/drawing/2014/main" id="{46DD7C52-9A28-4A5E-8008-C41E0AFCD00B}"/>
              </a:ext>
            </a:extLst>
          </p:cNvPr>
          <p:cNvSpPr txBox="1"/>
          <p:nvPr/>
        </p:nvSpPr>
        <p:spPr>
          <a:xfrm flipH="1">
            <a:off x="4142306" y="5438871"/>
            <a:ext cx="5153092" cy="461665"/>
          </a:xfrm>
          <a:prstGeom prst="rect">
            <a:avLst/>
          </a:prstGeom>
          <a:noFill/>
        </p:spPr>
        <p:txBody>
          <a:bodyPr wrap="square" rtlCol="0">
            <a:spAutoFit/>
          </a:bodyPr>
          <a:lstStyle/>
          <a:p>
            <a:pPr algn="ctr"/>
            <a:r>
              <a:rPr lang="en-US" altLang="zh-CN" sz="2400" dirty="0">
                <a:solidFill>
                  <a:srgbClr val="FF0000"/>
                </a:solidFill>
                <a:cs typeface="Segoe UI" panose="020B0502040204020203" pitchFamily="34" charset="0"/>
              </a:rPr>
              <a:t>Affect the application performance</a:t>
            </a:r>
            <a:endParaRPr lang="zh-CN" altLang="en-US" sz="2400" dirty="0">
              <a:solidFill>
                <a:srgbClr val="FF0000"/>
              </a:solidFill>
              <a:cs typeface="Segoe UI" panose="020B0502040204020203" pitchFamily="34" charset="0"/>
            </a:endParaRPr>
          </a:p>
        </p:txBody>
      </p:sp>
    </p:spTree>
    <p:extLst>
      <p:ext uri="{BB962C8B-B14F-4D97-AF65-F5344CB8AC3E}">
        <p14:creationId xmlns:p14="http://schemas.microsoft.com/office/powerpoint/2010/main" val="263124372"/>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31"/>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32"/>
                                        </p:tgtEl>
                                        <p:attrNameLst>
                                          <p:attrName>style.visibility</p:attrName>
                                        </p:attrNameLst>
                                      </p:cBhvr>
                                      <p:to>
                                        <p:strVal val="hidden"/>
                                      </p:to>
                                    </p:set>
                                  </p:childTnLst>
                                </p:cTn>
                              </p:par>
                            </p:childTnLst>
                          </p:cTn>
                        </p:par>
                        <p:par>
                          <p:cTn id="34" fill="hold">
                            <p:stCondLst>
                              <p:cond delay="0"/>
                            </p:stCondLst>
                            <p:childTnLst>
                              <p:par>
                                <p:cTn id="35" presetID="16" presetClass="entr" presetSubtype="42"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arn(outHorizontal)">
                                      <p:cBhvr>
                                        <p:cTn id="37" dur="500"/>
                                        <p:tgtEl>
                                          <p:spTgt spid="35"/>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33"/>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35"/>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34"/>
                                        </p:tgtEl>
                                        <p:attrNameLst>
                                          <p:attrName>style.visibility</p:attrName>
                                        </p:attrNameLst>
                                      </p:cBhvr>
                                      <p:to>
                                        <p:strVal val="hidden"/>
                                      </p:to>
                                    </p:set>
                                  </p:childTnLst>
                                </p:cTn>
                              </p:par>
                            </p:childTnLst>
                          </p:cTn>
                        </p:par>
                        <p:par>
                          <p:cTn id="54" fill="hold">
                            <p:stCondLst>
                              <p:cond delay="0"/>
                            </p:stCondLst>
                            <p:childTnLst>
                              <p:par>
                                <p:cTn id="55" presetID="22" presetClass="entr" presetSubtype="8"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2" grpId="1"/>
      <p:bldP spid="34" grpId="0"/>
      <p:bldP spid="34" grpId="1"/>
      <p:bldP spid="37" grpId="0" animBg="1"/>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29</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sp>
        <p:nvSpPr>
          <p:cNvPr id="69" name="TextBox 68">
            <a:extLst>
              <a:ext uri="{FF2B5EF4-FFF2-40B4-BE49-F238E27FC236}">
                <a16:creationId xmlns:a16="http://schemas.microsoft.com/office/drawing/2014/main" id="{663BFD0B-A63C-4ED2-8A2E-D565823437E4}"/>
              </a:ext>
            </a:extLst>
          </p:cNvPr>
          <p:cNvSpPr txBox="1"/>
          <p:nvPr/>
        </p:nvSpPr>
        <p:spPr>
          <a:xfrm>
            <a:off x="246888" y="1188720"/>
            <a:ext cx="10053906" cy="523220"/>
          </a:xfrm>
          <a:prstGeom prst="rect">
            <a:avLst/>
          </a:prstGeom>
          <a:noFill/>
        </p:spPr>
        <p:txBody>
          <a:bodyPr wrap="none" rtlCol="0">
            <a:spAutoFit/>
          </a:bodyPr>
          <a:lstStyle/>
          <a:p>
            <a:r>
              <a:rPr lang="en-US" altLang="zh-CN" sz="2800" dirty="0">
                <a:cs typeface="Segoe UI" panose="020B0502040204020203" pitchFamily="34" charset="0"/>
              </a:rPr>
              <a:t>The influence of capacity fluctuation lasts several control loops.</a:t>
            </a:r>
            <a:endParaRPr lang="zh-CN" altLang="en-US" sz="2800" i="1" dirty="0">
              <a:solidFill>
                <a:srgbClr val="FF0000"/>
              </a:solidFill>
              <a:cs typeface="Segoe UI" panose="020B0502040204020203" pitchFamily="34" charset="0"/>
            </a:endParaRPr>
          </a:p>
        </p:txBody>
      </p:sp>
      <p:sp>
        <p:nvSpPr>
          <p:cNvPr id="70" name="矩形 40">
            <a:extLst>
              <a:ext uri="{FF2B5EF4-FFF2-40B4-BE49-F238E27FC236}">
                <a16:creationId xmlns:a16="http://schemas.microsoft.com/office/drawing/2014/main" id="{3E4759E9-F023-4B2D-8C7A-033A0C4442DF}"/>
              </a:ext>
            </a:extLst>
          </p:cNvPr>
          <p:cNvSpPr/>
          <p:nvPr/>
        </p:nvSpPr>
        <p:spPr>
          <a:xfrm>
            <a:off x="7777208" y="4182021"/>
            <a:ext cx="2872160" cy="517081"/>
          </a:xfrm>
          <a:prstGeom prst="rect">
            <a:avLst/>
          </a:prstGeom>
          <a:solidFill>
            <a:srgbClr val="428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cs typeface="Open Sans SemiCondensed SemiCon" pitchFamily="2" charset="0"/>
            </a:endParaRPr>
          </a:p>
        </p:txBody>
      </p:sp>
      <p:sp>
        <p:nvSpPr>
          <p:cNvPr id="71" name="矩形 40">
            <a:extLst>
              <a:ext uri="{FF2B5EF4-FFF2-40B4-BE49-F238E27FC236}">
                <a16:creationId xmlns:a16="http://schemas.microsoft.com/office/drawing/2014/main" id="{00B3175C-D018-43F4-AE46-B2B06A9845EC}"/>
              </a:ext>
            </a:extLst>
          </p:cNvPr>
          <p:cNvSpPr/>
          <p:nvPr/>
        </p:nvSpPr>
        <p:spPr>
          <a:xfrm>
            <a:off x="6281145" y="2858773"/>
            <a:ext cx="1496063" cy="1825759"/>
          </a:xfrm>
          <a:prstGeom prst="rect">
            <a:avLst/>
          </a:prstGeom>
          <a:solidFill>
            <a:srgbClr val="4285F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cs typeface="Open Sans SemiCondensed SemiCon" pitchFamily="2" charset="0"/>
            </a:endParaRPr>
          </a:p>
        </p:txBody>
      </p:sp>
      <p:sp>
        <p:nvSpPr>
          <p:cNvPr id="72" name="矩形 41">
            <a:extLst>
              <a:ext uri="{FF2B5EF4-FFF2-40B4-BE49-F238E27FC236}">
                <a16:creationId xmlns:a16="http://schemas.microsoft.com/office/drawing/2014/main" id="{13032A5F-A6EA-4CCC-B2B2-7ADC0153563C}"/>
              </a:ext>
            </a:extLst>
          </p:cNvPr>
          <p:cNvSpPr/>
          <p:nvPr/>
        </p:nvSpPr>
        <p:spPr>
          <a:xfrm>
            <a:off x="8606553" y="4190713"/>
            <a:ext cx="1844766" cy="494386"/>
          </a:xfrm>
          <a:prstGeom prst="rect">
            <a:avLst/>
          </a:prstGeom>
          <a:pattFill prst="wdUpDiag">
            <a:fgClr>
              <a:srgbClr val="EA4435"/>
            </a:fgClr>
            <a:bgClr>
              <a:srgbClr val="EFF1F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cs typeface="Open Sans SemiCondensed SemiCon" pitchFamily="2" charset="0"/>
            </a:endParaRPr>
          </a:p>
        </p:txBody>
      </p:sp>
      <p:sp>
        <p:nvSpPr>
          <p:cNvPr id="73" name="矩形 40">
            <a:extLst>
              <a:ext uri="{FF2B5EF4-FFF2-40B4-BE49-F238E27FC236}">
                <a16:creationId xmlns:a16="http://schemas.microsoft.com/office/drawing/2014/main" id="{ED73EF8A-4CAB-4F1B-A8E1-ACA1AA65C253}"/>
              </a:ext>
            </a:extLst>
          </p:cNvPr>
          <p:cNvSpPr/>
          <p:nvPr/>
        </p:nvSpPr>
        <p:spPr>
          <a:xfrm>
            <a:off x="7777213" y="2952727"/>
            <a:ext cx="813080" cy="1223050"/>
          </a:xfrm>
          <a:prstGeom prst="rect">
            <a:avLst/>
          </a:prstGeom>
          <a:pattFill prst="wdUpDiag">
            <a:fgClr>
              <a:srgbClr val="EA4435"/>
            </a:fgClr>
            <a:bgClr>
              <a:srgbClr val="EFF1F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cs typeface="Open Sans SemiCondensed SemiCon" pitchFamily="2" charset="0"/>
            </a:endParaRPr>
          </a:p>
        </p:txBody>
      </p:sp>
      <p:cxnSp>
        <p:nvCxnSpPr>
          <p:cNvPr id="74" name="直线连接符 26">
            <a:extLst>
              <a:ext uri="{FF2B5EF4-FFF2-40B4-BE49-F238E27FC236}">
                <a16:creationId xmlns:a16="http://schemas.microsoft.com/office/drawing/2014/main" id="{E743597F-FFB7-4614-B3B3-AE80CB280825}"/>
              </a:ext>
            </a:extLst>
          </p:cNvPr>
          <p:cNvCxnSpPr>
            <a:cxnSpLocks/>
          </p:cNvCxnSpPr>
          <p:nvPr/>
        </p:nvCxnSpPr>
        <p:spPr>
          <a:xfrm>
            <a:off x="6281145" y="2836946"/>
            <a:ext cx="1496065" cy="0"/>
          </a:xfrm>
          <a:prstGeom prst="line">
            <a:avLst/>
          </a:prstGeom>
          <a:ln w="25400">
            <a:solidFill>
              <a:srgbClr val="4285F4"/>
            </a:solidFill>
          </a:ln>
        </p:spPr>
        <p:style>
          <a:lnRef idx="1">
            <a:schemeClr val="accent1"/>
          </a:lnRef>
          <a:fillRef idx="0">
            <a:schemeClr val="accent1"/>
          </a:fillRef>
          <a:effectRef idx="0">
            <a:schemeClr val="accent1"/>
          </a:effectRef>
          <a:fontRef idx="minor">
            <a:schemeClr val="tx1"/>
          </a:fontRef>
        </p:style>
      </p:cxnSp>
      <p:cxnSp>
        <p:nvCxnSpPr>
          <p:cNvPr id="75" name="直线连接符 28">
            <a:extLst>
              <a:ext uri="{FF2B5EF4-FFF2-40B4-BE49-F238E27FC236}">
                <a16:creationId xmlns:a16="http://schemas.microsoft.com/office/drawing/2014/main" id="{4691B2FA-A676-42D7-B99C-8E3A1E12C710}"/>
              </a:ext>
            </a:extLst>
          </p:cNvPr>
          <p:cNvCxnSpPr>
            <a:cxnSpLocks/>
          </p:cNvCxnSpPr>
          <p:nvPr/>
        </p:nvCxnSpPr>
        <p:spPr>
          <a:xfrm>
            <a:off x="7777213" y="2836946"/>
            <a:ext cx="0" cy="1338833"/>
          </a:xfrm>
          <a:prstGeom prst="line">
            <a:avLst/>
          </a:prstGeom>
          <a:ln w="25400">
            <a:solidFill>
              <a:srgbClr val="4285F4"/>
            </a:solidFill>
          </a:ln>
        </p:spPr>
        <p:style>
          <a:lnRef idx="1">
            <a:schemeClr val="accent1"/>
          </a:lnRef>
          <a:fillRef idx="0">
            <a:schemeClr val="accent1"/>
          </a:fillRef>
          <a:effectRef idx="0">
            <a:schemeClr val="accent1"/>
          </a:effectRef>
          <a:fontRef idx="minor">
            <a:schemeClr val="tx1"/>
          </a:fontRef>
        </p:style>
      </p:cxnSp>
      <p:cxnSp>
        <p:nvCxnSpPr>
          <p:cNvPr id="76" name="直线连接符 31">
            <a:extLst>
              <a:ext uri="{FF2B5EF4-FFF2-40B4-BE49-F238E27FC236}">
                <a16:creationId xmlns:a16="http://schemas.microsoft.com/office/drawing/2014/main" id="{8CF46886-658E-4485-8A86-8F5DB65D86DF}"/>
              </a:ext>
            </a:extLst>
          </p:cNvPr>
          <p:cNvCxnSpPr>
            <a:cxnSpLocks/>
          </p:cNvCxnSpPr>
          <p:nvPr/>
        </p:nvCxnSpPr>
        <p:spPr>
          <a:xfrm>
            <a:off x="7777213" y="4175779"/>
            <a:ext cx="2872157" cy="0"/>
          </a:xfrm>
          <a:prstGeom prst="line">
            <a:avLst/>
          </a:prstGeom>
          <a:ln w="25400">
            <a:solidFill>
              <a:srgbClr val="4285F4"/>
            </a:solidFill>
          </a:ln>
        </p:spPr>
        <p:style>
          <a:lnRef idx="1">
            <a:schemeClr val="accent1"/>
          </a:lnRef>
          <a:fillRef idx="0">
            <a:schemeClr val="accent1"/>
          </a:fillRef>
          <a:effectRef idx="0">
            <a:schemeClr val="accent1"/>
          </a:effectRef>
          <a:fontRef idx="minor">
            <a:schemeClr val="tx1"/>
          </a:fontRef>
        </p:style>
      </p:cxnSp>
      <p:cxnSp>
        <p:nvCxnSpPr>
          <p:cNvPr id="77" name="直线连接符 35">
            <a:extLst>
              <a:ext uri="{FF2B5EF4-FFF2-40B4-BE49-F238E27FC236}">
                <a16:creationId xmlns:a16="http://schemas.microsoft.com/office/drawing/2014/main" id="{4D6D8339-573D-43A8-8C8D-BE7CCB80B0F0}"/>
              </a:ext>
            </a:extLst>
          </p:cNvPr>
          <p:cNvCxnSpPr>
            <a:cxnSpLocks/>
          </p:cNvCxnSpPr>
          <p:nvPr/>
        </p:nvCxnSpPr>
        <p:spPr>
          <a:xfrm>
            <a:off x="6281150" y="2946482"/>
            <a:ext cx="1496058" cy="0"/>
          </a:xfrm>
          <a:prstGeom prst="line">
            <a:avLst/>
          </a:prstGeom>
          <a:ln w="25400">
            <a:solidFill>
              <a:srgbClr val="33A851"/>
            </a:solidFill>
            <a:prstDash val="sysDash"/>
          </a:ln>
        </p:spPr>
        <p:style>
          <a:lnRef idx="1">
            <a:schemeClr val="accent1"/>
          </a:lnRef>
          <a:fillRef idx="0">
            <a:schemeClr val="accent1"/>
          </a:fillRef>
          <a:effectRef idx="0">
            <a:schemeClr val="accent1"/>
          </a:effectRef>
          <a:fontRef idx="minor">
            <a:schemeClr val="tx1"/>
          </a:fontRef>
        </p:style>
      </p:cxnSp>
      <p:cxnSp>
        <p:nvCxnSpPr>
          <p:cNvPr id="78" name="直线连接符 37">
            <a:extLst>
              <a:ext uri="{FF2B5EF4-FFF2-40B4-BE49-F238E27FC236}">
                <a16:creationId xmlns:a16="http://schemas.microsoft.com/office/drawing/2014/main" id="{3306D355-427B-461C-8FC5-A7BE94916AE2}"/>
              </a:ext>
            </a:extLst>
          </p:cNvPr>
          <p:cNvCxnSpPr>
            <a:cxnSpLocks/>
          </p:cNvCxnSpPr>
          <p:nvPr/>
        </p:nvCxnSpPr>
        <p:spPr>
          <a:xfrm>
            <a:off x="8590294" y="4285315"/>
            <a:ext cx="2059076" cy="0"/>
          </a:xfrm>
          <a:prstGeom prst="line">
            <a:avLst/>
          </a:prstGeom>
          <a:ln w="25400">
            <a:solidFill>
              <a:srgbClr val="33A851"/>
            </a:solidFill>
            <a:prstDash val="sysDash"/>
          </a:ln>
        </p:spPr>
        <p:style>
          <a:lnRef idx="1">
            <a:schemeClr val="accent1"/>
          </a:lnRef>
          <a:fillRef idx="0">
            <a:schemeClr val="accent1"/>
          </a:fillRef>
          <a:effectRef idx="0">
            <a:schemeClr val="accent1"/>
          </a:effectRef>
          <a:fontRef idx="minor">
            <a:schemeClr val="tx1"/>
          </a:fontRef>
        </p:style>
      </p:cxnSp>
      <p:cxnSp>
        <p:nvCxnSpPr>
          <p:cNvPr id="79" name="直线连接符 38">
            <a:extLst>
              <a:ext uri="{FF2B5EF4-FFF2-40B4-BE49-F238E27FC236}">
                <a16:creationId xmlns:a16="http://schemas.microsoft.com/office/drawing/2014/main" id="{747C546D-C437-4CB0-BD97-8E9ACF98738D}"/>
              </a:ext>
            </a:extLst>
          </p:cNvPr>
          <p:cNvCxnSpPr>
            <a:cxnSpLocks/>
          </p:cNvCxnSpPr>
          <p:nvPr/>
        </p:nvCxnSpPr>
        <p:spPr>
          <a:xfrm>
            <a:off x="8606555" y="2946482"/>
            <a:ext cx="0" cy="1338833"/>
          </a:xfrm>
          <a:prstGeom prst="line">
            <a:avLst/>
          </a:prstGeom>
          <a:ln w="25400">
            <a:solidFill>
              <a:srgbClr val="33A851"/>
            </a:solidFill>
            <a:prstDash val="sysDash"/>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BD0C072C-8B33-4794-8C7F-8D575A628D8E}"/>
              </a:ext>
            </a:extLst>
          </p:cNvPr>
          <p:cNvGrpSpPr/>
          <p:nvPr/>
        </p:nvGrpSpPr>
        <p:grpSpPr>
          <a:xfrm>
            <a:off x="7777213" y="2496591"/>
            <a:ext cx="829340" cy="369333"/>
            <a:chOff x="5271331" y="3006715"/>
            <a:chExt cx="829340" cy="369333"/>
          </a:xfrm>
        </p:grpSpPr>
        <p:cxnSp>
          <p:nvCxnSpPr>
            <p:cNvPr id="81" name="直线连接符 48">
              <a:extLst>
                <a:ext uri="{FF2B5EF4-FFF2-40B4-BE49-F238E27FC236}">
                  <a16:creationId xmlns:a16="http://schemas.microsoft.com/office/drawing/2014/main" id="{FD339637-D5DE-47FA-AA8D-6134A49F87AE}"/>
                </a:ext>
              </a:extLst>
            </p:cNvPr>
            <p:cNvCxnSpPr>
              <a:cxnSpLocks/>
            </p:cNvCxnSpPr>
            <p:nvPr/>
          </p:nvCxnSpPr>
          <p:spPr>
            <a:xfrm>
              <a:off x="5271331" y="3155279"/>
              <a:ext cx="0" cy="144379"/>
            </a:xfrm>
            <a:prstGeom prst="line">
              <a:avLst/>
            </a:prstGeom>
            <a:ln w="12700">
              <a:solidFill>
                <a:srgbClr val="33A851"/>
              </a:solidFill>
            </a:ln>
          </p:spPr>
          <p:style>
            <a:lnRef idx="1">
              <a:schemeClr val="accent1"/>
            </a:lnRef>
            <a:fillRef idx="0">
              <a:schemeClr val="accent1"/>
            </a:fillRef>
            <a:effectRef idx="0">
              <a:schemeClr val="accent1"/>
            </a:effectRef>
            <a:fontRef idx="minor">
              <a:schemeClr val="tx1"/>
            </a:fontRef>
          </p:style>
        </p:cxnSp>
        <p:cxnSp>
          <p:nvCxnSpPr>
            <p:cNvPr id="82" name="直线连接符 49">
              <a:extLst>
                <a:ext uri="{FF2B5EF4-FFF2-40B4-BE49-F238E27FC236}">
                  <a16:creationId xmlns:a16="http://schemas.microsoft.com/office/drawing/2014/main" id="{29490DF2-DF5D-435C-8485-DF4DF0773834}"/>
                </a:ext>
              </a:extLst>
            </p:cNvPr>
            <p:cNvCxnSpPr>
              <a:cxnSpLocks/>
            </p:cNvCxnSpPr>
            <p:nvPr/>
          </p:nvCxnSpPr>
          <p:spPr>
            <a:xfrm>
              <a:off x="6100671" y="3155279"/>
              <a:ext cx="0" cy="144379"/>
            </a:xfrm>
            <a:prstGeom prst="line">
              <a:avLst/>
            </a:prstGeom>
            <a:ln w="12700">
              <a:solidFill>
                <a:srgbClr val="33A851"/>
              </a:solidFill>
            </a:ln>
          </p:spPr>
          <p:style>
            <a:lnRef idx="1">
              <a:schemeClr val="accent1"/>
            </a:lnRef>
            <a:fillRef idx="0">
              <a:schemeClr val="accent1"/>
            </a:fillRef>
            <a:effectRef idx="0">
              <a:schemeClr val="accent1"/>
            </a:effectRef>
            <a:fontRef idx="minor">
              <a:schemeClr val="tx1"/>
            </a:fontRef>
          </p:style>
        </p:cxnSp>
        <p:cxnSp>
          <p:nvCxnSpPr>
            <p:cNvPr id="83" name="直线连接符 50">
              <a:extLst>
                <a:ext uri="{FF2B5EF4-FFF2-40B4-BE49-F238E27FC236}">
                  <a16:creationId xmlns:a16="http://schemas.microsoft.com/office/drawing/2014/main" id="{57B49891-BB72-4C5B-AA2F-8742A3A926AA}"/>
                </a:ext>
              </a:extLst>
            </p:cNvPr>
            <p:cNvCxnSpPr>
              <a:cxnSpLocks/>
            </p:cNvCxnSpPr>
            <p:nvPr/>
          </p:nvCxnSpPr>
          <p:spPr>
            <a:xfrm>
              <a:off x="5271331" y="3227471"/>
              <a:ext cx="829340" cy="0"/>
            </a:xfrm>
            <a:prstGeom prst="line">
              <a:avLst/>
            </a:prstGeom>
            <a:ln w="12700">
              <a:solidFill>
                <a:srgbClr val="33A85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文本框 53">
                  <a:extLst>
                    <a:ext uri="{FF2B5EF4-FFF2-40B4-BE49-F238E27FC236}">
                      <a16:creationId xmlns:a16="http://schemas.microsoft.com/office/drawing/2014/main" id="{AE353287-99D1-4AA2-9FD1-231222424A49}"/>
                    </a:ext>
                  </a:extLst>
                </p:cNvPr>
                <p:cNvSpPr txBox="1"/>
                <p:nvPr/>
              </p:nvSpPr>
              <p:spPr>
                <a:xfrm>
                  <a:off x="5634563" y="3006715"/>
                  <a:ext cx="102881" cy="369333"/>
                </a:xfrm>
                <a:prstGeom prst="rect">
                  <a:avLst/>
                </a:prstGeom>
                <a:solidFill>
                  <a:srgbClr val="EFF1F1"/>
                </a:solidFill>
              </p:spPr>
              <p:txBody>
                <a:bodyPr wrap="square" lIns="0" tIns="0" rIns="0" bIns="0" rtlCol="0">
                  <a:spAutoFit/>
                </a:bodyPr>
                <a:lstStyle/>
                <a:p>
                  <a:pPr algn="ctr"/>
                  <a14:m>
                    <m:oMathPara xmlns:m="http://schemas.openxmlformats.org/officeDocument/2006/math">
                      <m:oMathParaPr>
                        <m:jc m:val="left"/>
                      </m:oMathParaPr>
                      <m:oMath xmlns:m="http://schemas.openxmlformats.org/officeDocument/2006/math">
                        <m:r>
                          <a:rPr kumimoji="1" lang="en-US" altLang="zh-CN" sz="2400" b="0" i="1" smtClean="0">
                            <a:solidFill>
                              <a:srgbClr val="33A851"/>
                            </a:solidFill>
                            <a:latin typeface="Cambria Math" panose="02040503050406030204" pitchFamily="18" charset="0"/>
                          </a:rPr>
                          <m:t>𝜏</m:t>
                        </m:r>
                      </m:oMath>
                    </m:oMathPara>
                  </a14:m>
                  <a:endParaRPr kumimoji="1" lang="zh-CN" altLang="en-US" sz="2400" dirty="0">
                    <a:solidFill>
                      <a:srgbClr val="33A851"/>
                    </a:solidFill>
                    <a:cs typeface="Open Sans SemiCondensed SemiCon" pitchFamily="2" charset="0"/>
                  </a:endParaRPr>
                </a:p>
              </p:txBody>
            </p:sp>
          </mc:Choice>
          <mc:Fallback xmlns="">
            <p:sp>
              <p:nvSpPr>
                <p:cNvPr id="84" name="文本框 53">
                  <a:extLst>
                    <a:ext uri="{FF2B5EF4-FFF2-40B4-BE49-F238E27FC236}">
                      <a16:creationId xmlns:a16="http://schemas.microsoft.com/office/drawing/2014/main" id="{AE353287-99D1-4AA2-9FD1-231222424A49}"/>
                    </a:ext>
                  </a:extLst>
                </p:cNvPr>
                <p:cNvSpPr txBox="1">
                  <a:spLocks noRot="1" noChangeAspect="1" noMove="1" noResize="1" noEditPoints="1" noAdjustHandles="1" noChangeArrowheads="1" noChangeShapeType="1" noTextEdit="1"/>
                </p:cNvSpPr>
                <p:nvPr/>
              </p:nvSpPr>
              <p:spPr>
                <a:xfrm>
                  <a:off x="5634563" y="3006715"/>
                  <a:ext cx="102881" cy="369333"/>
                </a:xfrm>
                <a:prstGeom prst="rect">
                  <a:avLst/>
                </a:prstGeom>
                <a:blipFill>
                  <a:blip r:embed="rId3"/>
                  <a:stretch>
                    <a:fillRect l="-70588" r="-105882"/>
                  </a:stretch>
                </a:blipFill>
              </p:spPr>
              <p:txBody>
                <a:bodyPr/>
                <a:lstStyle/>
                <a:p>
                  <a:r>
                    <a:rPr lang="zh-CN" altLang="en-US">
                      <a:noFill/>
                    </a:rPr>
                    <a:t> </a:t>
                  </a:r>
                </a:p>
              </p:txBody>
            </p:sp>
          </mc:Fallback>
        </mc:AlternateContent>
      </p:grpSp>
      <p:sp>
        <p:nvSpPr>
          <p:cNvPr id="85" name="文本框 54">
            <a:extLst>
              <a:ext uri="{FF2B5EF4-FFF2-40B4-BE49-F238E27FC236}">
                <a16:creationId xmlns:a16="http://schemas.microsoft.com/office/drawing/2014/main" id="{0816E865-D8F8-40D6-BB15-B4C6C5A78111}"/>
              </a:ext>
            </a:extLst>
          </p:cNvPr>
          <p:cNvSpPr txBox="1"/>
          <p:nvPr/>
        </p:nvSpPr>
        <p:spPr>
          <a:xfrm>
            <a:off x="7342995" y="2161096"/>
            <a:ext cx="1778051" cy="461665"/>
          </a:xfrm>
          <a:prstGeom prst="rect">
            <a:avLst/>
          </a:prstGeom>
          <a:noFill/>
        </p:spPr>
        <p:txBody>
          <a:bodyPr wrap="none" rtlCol="0">
            <a:spAutoFit/>
          </a:bodyPr>
          <a:lstStyle/>
          <a:p>
            <a:r>
              <a:rPr kumimoji="1" lang="en-US" altLang="zh-CN" sz="2400" i="1" dirty="0">
                <a:solidFill>
                  <a:srgbClr val="33A851"/>
                </a:solidFill>
                <a:ea typeface="Open Sans SemiCondensed SemiCon" pitchFamily="2" charset="0"/>
                <a:cs typeface="Open Sans SemiCondensed SemiCon" pitchFamily="2" charset="0"/>
              </a:rPr>
              <a:t>control loop</a:t>
            </a:r>
            <a:endParaRPr kumimoji="1" lang="zh-CN" altLang="en-US" sz="2400" i="1" dirty="0">
              <a:solidFill>
                <a:srgbClr val="33A851"/>
              </a:solidFill>
              <a:cs typeface="Open Sans SemiCondensed SemiCon" pitchFamily="2" charset="0"/>
            </a:endParaRPr>
          </a:p>
        </p:txBody>
      </p:sp>
      <p:grpSp>
        <p:nvGrpSpPr>
          <p:cNvPr id="86" name="Group 85">
            <a:extLst>
              <a:ext uri="{FF2B5EF4-FFF2-40B4-BE49-F238E27FC236}">
                <a16:creationId xmlns:a16="http://schemas.microsoft.com/office/drawing/2014/main" id="{7B3924A8-2905-4000-9B96-FC0FAC0E17FB}"/>
              </a:ext>
            </a:extLst>
          </p:cNvPr>
          <p:cNvGrpSpPr/>
          <p:nvPr/>
        </p:nvGrpSpPr>
        <p:grpSpPr>
          <a:xfrm>
            <a:off x="7520693" y="2875300"/>
            <a:ext cx="161335" cy="1300479"/>
            <a:chOff x="5014811" y="3385424"/>
            <a:chExt cx="161335" cy="1300479"/>
          </a:xfrm>
        </p:grpSpPr>
        <p:cxnSp>
          <p:nvCxnSpPr>
            <p:cNvPr id="87" name="直线连接符 55">
              <a:extLst>
                <a:ext uri="{FF2B5EF4-FFF2-40B4-BE49-F238E27FC236}">
                  <a16:creationId xmlns:a16="http://schemas.microsoft.com/office/drawing/2014/main" id="{FB3EAF54-77EA-4467-93BA-DF08EF28E4D9}"/>
                </a:ext>
              </a:extLst>
            </p:cNvPr>
            <p:cNvCxnSpPr>
              <a:cxnSpLocks/>
            </p:cNvCxnSpPr>
            <p:nvPr/>
          </p:nvCxnSpPr>
          <p:spPr>
            <a:xfrm rot="5400000">
              <a:off x="5095479" y="3309632"/>
              <a:ext cx="0" cy="161335"/>
            </a:xfrm>
            <a:prstGeom prst="line">
              <a:avLst/>
            </a:prstGeom>
            <a:ln w="12700">
              <a:solidFill>
                <a:srgbClr val="4285F4"/>
              </a:solidFill>
            </a:ln>
          </p:spPr>
          <p:style>
            <a:lnRef idx="1">
              <a:schemeClr val="accent1"/>
            </a:lnRef>
            <a:fillRef idx="0">
              <a:schemeClr val="accent1"/>
            </a:fillRef>
            <a:effectRef idx="0">
              <a:schemeClr val="accent1"/>
            </a:effectRef>
            <a:fontRef idx="minor">
              <a:schemeClr val="tx1"/>
            </a:fontRef>
          </p:style>
        </p:cxnSp>
        <p:cxnSp>
          <p:nvCxnSpPr>
            <p:cNvPr id="88" name="直线连接符 56">
              <a:extLst>
                <a:ext uri="{FF2B5EF4-FFF2-40B4-BE49-F238E27FC236}">
                  <a16:creationId xmlns:a16="http://schemas.microsoft.com/office/drawing/2014/main" id="{1DFBFEA6-65C1-4802-815D-2311CEB8A1D3}"/>
                </a:ext>
              </a:extLst>
            </p:cNvPr>
            <p:cNvCxnSpPr>
              <a:cxnSpLocks/>
            </p:cNvCxnSpPr>
            <p:nvPr/>
          </p:nvCxnSpPr>
          <p:spPr>
            <a:xfrm rot="5400000">
              <a:off x="5095479" y="4605235"/>
              <a:ext cx="0" cy="161335"/>
            </a:xfrm>
            <a:prstGeom prst="line">
              <a:avLst/>
            </a:prstGeom>
            <a:ln w="12700">
              <a:solidFill>
                <a:srgbClr val="4285F4"/>
              </a:solidFill>
            </a:ln>
          </p:spPr>
          <p:style>
            <a:lnRef idx="1">
              <a:schemeClr val="accent1"/>
            </a:lnRef>
            <a:fillRef idx="0">
              <a:schemeClr val="accent1"/>
            </a:fillRef>
            <a:effectRef idx="0">
              <a:schemeClr val="accent1"/>
            </a:effectRef>
            <a:fontRef idx="minor">
              <a:schemeClr val="tx1"/>
            </a:fontRef>
          </p:style>
        </p:cxnSp>
        <p:cxnSp>
          <p:nvCxnSpPr>
            <p:cNvPr id="89" name="直线连接符 57">
              <a:extLst>
                <a:ext uri="{FF2B5EF4-FFF2-40B4-BE49-F238E27FC236}">
                  <a16:creationId xmlns:a16="http://schemas.microsoft.com/office/drawing/2014/main" id="{AD93C480-48A5-4738-8A35-2D0792BEFFD0}"/>
                </a:ext>
              </a:extLst>
            </p:cNvPr>
            <p:cNvCxnSpPr>
              <a:cxnSpLocks/>
            </p:cNvCxnSpPr>
            <p:nvPr/>
          </p:nvCxnSpPr>
          <p:spPr>
            <a:xfrm>
              <a:off x="5095479" y="3385424"/>
              <a:ext cx="0" cy="1300478"/>
            </a:xfrm>
            <a:prstGeom prst="line">
              <a:avLst/>
            </a:prstGeom>
            <a:ln w="12700">
              <a:solidFill>
                <a:srgbClr val="4285F4"/>
              </a:solidFill>
              <a:tailEnd type="arrow" w="sm"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0" name="文本框 60">
                <a:extLst>
                  <a:ext uri="{FF2B5EF4-FFF2-40B4-BE49-F238E27FC236}">
                    <a16:creationId xmlns:a16="http://schemas.microsoft.com/office/drawing/2014/main" id="{8499D830-DE6D-4898-8DC2-BD5E7C155C68}"/>
                  </a:ext>
                </a:extLst>
              </p:cNvPr>
              <p:cNvSpPr txBox="1"/>
              <p:nvPr/>
            </p:nvSpPr>
            <p:spPr>
              <a:xfrm>
                <a:off x="6216102" y="3102979"/>
                <a:ext cx="1496063" cy="924100"/>
              </a:xfrm>
              <a:prstGeom prst="rect">
                <a:avLst/>
              </a:prstGeom>
              <a:noFill/>
            </p:spPr>
            <p:txBody>
              <a:bodyPr wrap="square" rtlCol="0">
                <a:spAutoFit/>
              </a:bodyPr>
              <a:lstStyle/>
              <a:p>
                <a:pPr algn="ctr">
                  <a:lnSpc>
                    <a:spcPct val="75000"/>
                  </a:lnSpc>
                </a:pPr>
                <a:r>
                  <a:rPr kumimoji="1" lang="en-US" altLang="zh-CN" sz="2400" dirty="0">
                    <a:solidFill>
                      <a:srgbClr val="4285F4"/>
                    </a:solidFill>
                    <a:ea typeface="Open Sans SemiCondensed SemiCon" pitchFamily="2" charset="0"/>
                    <a:cs typeface="Open Sans SemiCondensed SemiCon" pitchFamily="2" charset="0"/>
                  </a:rPr>
                  <a:t>capacity</a:t>
                </a:r>
              </a:p>
              <a:p>
                <a:pPr algn="ctr">
                  <a:lnSpc>
                    <a:spcPct val="75000"/>
                  </a:lnSpc>
                </a:pPr>
                <a:r>
                  <a:rPr kumimoji="1" lang="en-US" altLang="zh-CN" sz="2400" i="1" dirty="0">
                    <a:solidFill>
                      <a:srgbClr val="4285F4"/>
                    </a:solidFill>
                    <a:ea typeface="Open Sans SemiCondensed SemiCon" pitchFamily="2" charset="0"/>
                    <a:cs typeface="Open Sans SemiCondensed SemiCon" pitchFamily="2" charset="0"/>
                  </a:rPr>
                  <a:t>reduced by </a:t>
                </a:r>
                <a14:m>
                  <m:oMath xmlns:m="http://schemas.openxmlformats.org/officeDocument/2006/math">
                    <m:r>
                      <a:rPr kumimoji="1" lang="en-US" altLang="zh-CN" sz="2400" i="1">
                        <a:solidFill>
                          <a:srgbClr val="4285F4"/>
                        </a:solidFill>
                        <a:latin typeface="Cambria Math" panose="02040503050406030204" pitchFamily="18" charset="0"/>
                      </a:rPr>
                      <m:t>𝑘</m:t>
                    </m:r>
                  </m:oMath>
                </a14:m>
                <a:r>
                  <a:rPr kumimoji="1" lang="en-US" altLang="zh-CN" sz="2400" dirty="0">
                    <a:solidFill>
                      <a:srgbClr val="4285F4"/>
                    </a:solidFill>
                    <a:ea typeface="Open Sans SemiCondensed SemiCon" pitchFamily="2" charset="0"/>
                    <a:cs typeface="Open Sans SemiCondensed SemiCon" pitchFamily="2" charset="0"/>
                  </a:rPr>
                  <a:t>×</a:t>
                </a:r>
                <a:endParaRPr kumimoji="1" lang="zh-CN" altLang="en-US" sz="2400" dirty="0">
                  <a:solidFill>
                    <a:srgbClr val="4285F4"/>
                  </a:solidFill>
                  <a:cs typeface="Open Sans SemiCondensed SemiCon" pitchFamily="2" charset="0"/>
                </a:endParaRPr>
              </a:p>
            </p:txBody>
          </p:sp>
        </mc:Choice>
        <mc:Fallback xmlns="">
          <p:sp>
            <p:nvSpPr>
              <p:cNvPr id="90" name="文本框 60">
                <a:extLst>
                  <a:ext uri="{FF2B5EF4-FFF2-40B4-BE49-F238E27FC236}">
                    <a16:creationId xmlns:a16="http://schemas.microsoft.com/office/drawing/2014/main" id="{8499D830-DE6D-4898-8DC2-BD5E7C155C68}"/>
                  </a:ext>
                </a:extLst>
              </p:cNvPr>
              <p:cNvSpPr txBox="1">
                <a:spLocks noRot="1" noChangeAspect="1" noMove="1" noResize="1" noEditPoints="1" noAdjustHandles="1" noChangeArrowheads="1" noChangeShapeType="1" noTextEdit="1"/>
              </p:cNvSpPr>
              <p:nvPr/>
            </p:nvSpPr>
            <p:spPr>
              <a:xfrm>
                <a:off x="6216102" y="3102979"/>
                <a:ext cx="1496063" cy="924100"/>
              </a:xfrm>
              <a:prstGeom prst="rect">
                <a:avLst/>
              </a:prstGeom>
              <a:blipFill>
                <a:blip r:embed="rId4"/>
                <a:stretch>
                  <a:fillRect t="-13816" r="-408" b="-15132"/>
                </a:stretch>
              </a:blipFill>
            </p:spPr>
            <p:txBody>
              <a:bodyPr/>
              <a:lstStyle/>
              <a:p>
                <a:r>
                  <a:rPr lang="zh-CN" altLang="en-US">
                    <a:noFill/>
                  </a:rPr>
                  <a:t> </a:t>
                </a:r>
              </a:p>
            </p:txBody>
          </p:sp>
        </mc:Fallback>
      </mc:AlternateContent>
      <p:grpSp>
        <p:nvGrpSpPr>
          <p:cNvPr id="91" name="Group 90">
            <a:extLst>
              <a:ext uri="{FF2B5EF4-FFF2-40B4-BE49-F238E27FC236}">
                <a16:creationId xmlns:a16="http://schemas.microsoft.com/office/drawing/2014/main" id="{BD82CAE5-4C19-4946-A04E-05035650C693}"/>
              </a:ext>
            </a:extLst>
          </p:cNvPr>
          <p:cNvGrpSpPr/>
          <p:nvPr/>
        </p:nvGrpSpPr>
        <p:grpSpPr>
          <a:xfrm>
            <a:off x="7777213" y="4714803"/>
            <a:ext cx="2674107" cy="369333"/>
            <a:chOff x="5271331" y="5224927"/>
            <a:chExt cx="2674107" cy="369333"/>
          </a:xfrm>
          <a:solidFill>
            <a:srgbClr val="EFF1F1"/>
          </a:solidFill>
        </p:grpSpPr>
        <p:cxnSp>
          <p:nvCxnSpPr>
            <p:cNvPr id="92" name="直线连接符 61">
              <a:extLst>
                <a:ext uri="{FF2B5EF4-FFF2-40B4-BE49-F238E27FC236}">
                  <a16:creationId xmlns:a16="http://schemas.microsoft.com/office/drawing/2014/main" id="{B77A6C4F-F934-44B6-B82A-B7B0D03F2CB7}"/>
                </a:ext>
              </a:extLst>
            </p:cNvPr>
            <p:cNvCxnSpPr>
              <a:cxnSpLocks/>
            </p:cNvCxnSpPr>
            <p:nvPr/>
          </p:nvCxnSpPr>
          <p:spPr>
            <a:xfrm>
              <a:off x="5271331" y="5336187"/>
              <a:ext cx="0" cy="144379"/>
            </a:xfrm>
            <a:prstGeom prst="line">
              <a:avLst/>
            </a:prstGeom>
            <a:grpFill/>
            <a:ln w="12700">
              <a:solidFill>
                <a:srgbClr val="EA4435"/>
              </a:solidFill>
            </a:ln>
          </p:spPr>
          <p:style>
            <a:lnRef idx="1">
              <a:schemeClr val="accent1"/>
            </a:lnRef>
            <a:fillRef idx="0">
              <a:schemeClr val="accent1"/>
            </a:fillRef>
            <a:effectRef idx="0">
              <a:schemeClr val="accent1"/>
            </a:effectRef>
            <a:fontRef idx="minor">
              <a:schemeClr val="tx1"/>
            </a:fontRef>
          </p:style>
        </p:cxnSp>
        <p:cxnSp>
          <p:nvCxnSpPr>
            <p:cNvPr id="93" name="直线连接符 62">
              <a:extLst>
                <a:ext uri="{FF2B5EF4-FFF2-40B4-BE49-F238E27FC236}">
                  <a16:creationId xmlns:a16="http://schemas.microsoft.com/office/drawing/2014/main" id="{9CE757ED-AE5D-4522-A1B2-488C74C63C29}"/>
                </a:ext>
              </a:extLst>
            </p:cNvPr>
            <p:cNvCxnSpPr>
              <a:cxnSpLocks/>
            </p:cNvCxnSpPr>
            <p:nvPr/>
          </p:nvCxnSpPr>
          <p:spPr>
            <a:xfrm>
              <a:off x="7945438" y="5336187"/>
              <a:ext cx="0" cy="144379"/>
            </a:xfrm>
            <a:prstGeom prst="line">
              <a:avLst/>
            </a:prstGeom>
            <a:grpFill/>
            <a:ln w="12700">
              <a:solidFill>
                <a:srgbClr val="EA4435"/>
              </a:solidFill>
            </a:ln>
          </p:spPr>
          <p:style>
            <a:lnRef idx="1">
              <a:schemeClr val="accent1"/>
            </a:lnRef>
            <a:fillRef idx="0">
              <a:schemeClr val="accent1"/>
            </a:fillRef>
            <a:effectRef idx="0">
              <a:schemeClr val="accent1"/>
            </a:effectRef>
            <a:fontRef idx="minor">
              <a:schemeClr val="tx1"/>
            </a:fontRef>
          </p:style>
        </p:cxnSp>
        <p:cxnSp>
          <p:nvCxnSpPr>
            <p:cNvPr id="94" name="直线连接符 63">
              <a:extLst>
                <a:ext uri="{FF2B5EF4-FFF2-40B4-BE49-F238E27FC236}">
                  <a16:creationId xmlns:a16="http://schemas.microsoft.com/office/drawing/2014/main" id="{0724C763-9BD8-441E-A324-D42E0EF09E30}"/>
                </a:ext>
              </a:extLst>
            </p:cNvPr>
            <p:cNvCxnSpPr>
              <a:cxnSpLocks/>
            </p:cNvCxnSpPr>
            <p:nvPr/>
          </p:nvCxnSpPr>
          <p:spPr>
            <a:xfrm>
              <a:off x="5271331" y="5408379"/>
              <a:ext cx="2674106" cy="0"/>
            </a:xfrm>
            <a:prstGeom prst="line">
              <a:avLst/>
            </a:prstGeom>
            <a:grpFill/>
            <a:ln w="12700">
              <a:solidFill>
                <a:srgbClr val="EA4435"/>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文本框 64">
                  <a:extLst>
                    <a:ext uri="{FF2B5EF4-FFF2-40B4-BE49-F238E27FC236}">
                      <a16:creationId xmlns:a16="http://schemas.microsoft.com/office/drawing/2014/main" id="{A807253D-E28A-4DDC-A77C-8D40B17090BB}"/>
                    </a:ext>
                  </a:extLst>
                </p:cNvPr>
                <p:cNvSpPr txBox="1"/>
                <p:nvPr/>
              </p:nvSpPr>
              <p:spPr>
                <a:xfrm>
                  <a:off x="6419371" y="5224927"/>
                  <a:ext cx="422384" cy="369333"/>
                </a:xfrm>
                <a:prstGeom prst="rect">
                  <a:avLst/>
                </a:prstGeom>
                <a:grpFill/>
              </p:spPr>
              <p:txBody>
                <a:bodyPr wrap="square" lIns="0" tIns="0" rIns="0" bIns="0" rtlCol="0">
                  <a:spAutoFit/>
                </a:bodyPr>
                <a:lstStyle/>
                <a:p>
                  <a:pPr/>
                  <a14:m>
                    <m:oMathPara xmlns:m="http://schemas.openxmlformats.org/officeDocument/2006/math">
                      <m:oMathParaPr>
                        <m:jc m:val="center"/>
                      </m:oMathParaPr>
                      <m:oMath xmlns:m="http://schemas.openxmlformats.org/officeDocument/2006/math">
                        <m:r>
                          <a:rPr kumimoji="1" lang="en-US" altLang="zh-CN" sz="2400" b="0" i="1" smtClean="0">
                            <a:solidFill>
                              <a:srgbClr val="EA4435"/>
                            </a:solidFill>
                            <a:latin typeface="Cambria Math" panose="02040503050406030204" pitchFamily="18" charset="0"/>
                          </a:rPr>
                          <m:t>𝑘</m:t>
                        </m:r>
                        <m:r>
                          <a:rPr kumimoji="1" lang="en-US" altLang="zh-CN" sz="2400" b="0" i="1" smtClean="0">
                            <a:solidFill>
                              <a:srgbClr val="EA4435"/>
                            </a:solidFill>
                            <a:latin typeface="Cambria Math" panose="02040503050406030204" pitchFamily="18" charset="0"/>
                          </a:rPr>
                          <m:t>𝜏</m:t>
                        </m:r>
                      </m:oMath>
                    </m:oMathPara>
                  </a14:m>
                  <a:endParaRPr kumimoji="1" lang="zh-CN" altLang="en-US" sz="2400" dirty="0">
                    <a:solidFill>
                      <a:srgbClr val="EA4435"/>
                    </a:solidFill>
                    <a:cs typeface="Open Sans SemiCondensed SemiCon" pitchFamily="2" charset="0"/>
                  </a:endParaRPr>
                </a:p>
              </p:txBody>
            </p:sp>
          </mc:Choice>
          <mc:Fallback xmlns="">
            <p:sp>
              <p:nvSpPr>
                <p:cNvPr id="95" name="文本框 64">
                  <a:extLst>
                    <a:ext uri="{FF2B5EF4-FFF2-40B4-BE49-F238E27FC236}">
                      <a16:creationId xmlns:a16="http://schemas.microsoft.com/office/drawing/2014/main" id="{A807253D-E28A-4DDC-A77C-8D40B17090BB}"/>
                    </a:ext>
                  </a:extLst>
                </p:cNvPr>
                <p:cNvSpPr txBox="1">
                  <a:spLocks noRot="1" noChangeAspect="1" noMove="1" noResize="1" noEditPoints="1" noAdjustHandles="1" noChangeArrowheads="1" noChangeShapeType="1" noTextEdit="1"/>
                </p:cNvSpPr>
                <p:nvPr/>
              </p:nvSpPr>
              <p:spPr>
                <a:xfrm>
                  <a:off x="6419371" y="5224927"/>
                  <a:ext cx="422384" cy="369333"/>
                </a:xfrm>
                <a:prstGeom prst="rect">
                  <a:avLst/>
                </a:prstGeom>
                <a:blipFill>
                  <a:blip r:embed="rId5"/>
                  <a:stretch>
                    <a:fillRect l="-13043" r="-13043" b="-8333"/>
                  </a:stretch>
                </a:blipFill>
              </p:spPr>
              <p:txBody>
                <a:bodyPr/>
                <a:lstStyle/>
                <a:p>
                  <a:r>
                    <a:rPr lang="zh-CN" altLang="en-US">
                      <a:noFill/>
                    </a:rPr>
                    <a:t> </a:t>
                  </a:r>
                </a:p>
              </p:txBody>
            </p:sp>
          </mc:Fallback>
        </mc:AlternateContent>
      </p:grpSp>
      <p:sp>
        <p:nvSpPr>
          <p:cNvPr id="96" name="文本框 65">
            <a:extLst>
              <a:ext uri="{FF2B5EF4-FFF2-40B4-BE49-F238E27FC236}">
                <a16:creationId xmlns:a16="http://schemas.microsoft.com/office/drawing/2014/main" id="{972D45BC-727A-4370-BC6E-B27D6F089BC0}"/>
              </a:ext>
            </a:extLst>
          </p:cNvPr>
          <p:cNvSpPr txBox="1"/>
          <p:nvPr/>
        </p:nvSpPr>
        <p:spPr>
          <a:xfrm>
            <a:off x="7299653" y="5018693"/>
            <a:ext cx="3615211" cy="658322"/>
          </a:xfrm>
          <a:prstGeom prst="rect">
            <a:avLst/>
          </a:prstGeom>
          <a:noFill/>
        </p:spPr>
        <p:txBody>
          <a:bodyPr wrap="square" rtlCol="0">
            <a:spAutoFit/>
          </a:bodyPr>
          <a:lstStyle/>
          <a:p>
            <a:pPr algn="ctr">
              <a:lnSpc>
                <a:spcPct val="75000"/>
              </a:lnSpc>
            </a:pPr>
            <a:r>
              <a:rPr kumimoji="1" lang="en-US" altLang="zh-CN" sz="2400" i="1" dirty="0">
                <a:solidFill>
                  <a:srgbClr val="EA4435"/>
                </a:solidFill>
                <a:ea typeface="Open Sans SemiCondensed SemiCon" pitchFamily="2" charset="0"/>
                <a:cs typeface="Open Sans SemiCondensed SemiCon" pitchFamily="2" charset="0"/>
              </a:rPr>
              <a:t>time to drain the excessively sent packets</a:t>
            </a:r>
            <a:endParaRPr kumimoji="1" lang="zh-CN" altLang="en-US" sz="2400" i="1" dirty="0">
              <a:solidFill>
                <a:srgbClr val="EA4435"/>
              </a:solidFill>
              <a:cs typeface="Open Sans SemiCondensed SemiCon" pitchFamily="2" charset="0"/>
            </a:endParaRPr>
          </a:p>
        </p:txBody>
      </p:sp>
      <p:grpSp>
        <p:nvGrpSpPr>
          <p:cNvPr id="97" name="Group 96">
            <a:extLst>
              <a:ext uri="{FF2B5EF4-FFF2-40B4-BE49-F238E27FC236}">
                <a16:creationId xmlns:a16="http://schemas.microsoft.com/office/drawing/2014/main" id="{C1247C45-538A-4738-B8DA-B8C442E1F9EF}"/>
              </a:ext>
            </a:extLst>
          </p:cNvPr>
          <p:cNvGrpSpPr/>
          <p:nvPr/>
        </p:nvGrpSpPr>
        <p:grpSpPr>
          <a:xfrm>
            <a:off x="5747908" y="2283949"/>
            <a:ext cx="6032603" cy="2607146"/>
            <a:chOff x="3242026" y="2794073"/>
            <a:chExt cx="6032603" cy="2607146"/>
          </a:xfrm>
        </p:grpSpPr>
        <p:cxnSp>
          <p:nvCxnSpPr>
            <p:cNvPr id="98" name="直线箭头连接符 22">
              <a:extLst>
                <a:ext uri="{FF2B5EF4-FFF2-40B4-BE49-F238E27FC236}">
                  <a16:creationId xmlns:a16="http://schemas.microsoft.com/office/drawing/2014/main" id="{7F4BC6BE-9193-42A1-99B3-6578DD98471D}"/>
                </a:ext>
              </a:extLst>
            </p:cNvPr>
            <p:cNvCxnSpPr>
              <a:cxnSpLocks/>
            </p:cNvCxnSpPr>
            <p:nvPr/>
          </p:nvCxnSpPr>
          <p:spPr>
            <a:xfrm>
              <a:off x="3775268" y="5209794"/>
              <a:ext cx="4580705" cy="0"/>
            </a:xfrm>
            <a:prstGeom prst="straightConnector1">
              <a:avLst/>
            </a:prstGeom>
            <a:ln w="1905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99" name="文本框 70">
              <a:extLst>
                <a:ext uri="{FF2B5EF4-FFF2-40B4-BE49-F238E27FC236}">
                  <a16:creationId xmlns:a16="http://schemas.microsoft.com/office/drawing/2014/main" id="{5ED0D8E4-7810-410B-95F9-B52814128D6E}"/>
                </a:ext>
              </a:extLst>
            </p:cNvPr>
            <p:cNvSpPr txBox="1"/>
            <p:nvPr/>
          </p:nvSpPr>
          <p:spPr>
            <a:xfrm rot="16200000">
              <a:off x="2298744" y="3804847"/>
              <a:ext cx="2348230" cy="461665"/>
            </a:xfrm>
            <a:prstGeom prst="rect">
              <a:avLst/>
            </a:prstGeom>
            <a:noFill/>
          </p:spPr>
          <p:txBody>
            <a:bodyPr wrap="square" rtlCol="0">
              <a:spAutoFit/>
            </a:bodyPr>
            <a:lstStyle/>
            <a:p>
              <a:pPr algn="ctr"/>
              <a:r>
                <a:rPr kumimoji="1" lang="en-US" altLang="zh-CN" sz="2400" dirty="0">
                  <a:ea typeface="Open Sans SemiCondensed SemiCon" pitchFamily="2" charset="0"/>
                  <a:cs typeface="Open Sans SemiCondensed SemiCon" pitchFamily="2" charset="0"/>
                </a:rPr>
                <a:t>Sending Rate</a:t>
              </a:r>
              <a:endParaRPr kumimoji="1" lang="zh-CN" altLang="en-US" sz="2400" dirty="0">
                <a:cs typeface="Open Sans SemiCondensed SemiCon" pitchFamily="2" charset="0"/>
              </a:endParaRPr>
            </a:p>
          </p:txBody>
        </p:sp>
        <p:cxnSp>
          <p:nvCxnSpPr>
            <p:cNvPr id="100" name="直线箭头连接符 4">
              <a:extLst>
                <a:ext uri="{FF2B5EF4-FFF2-40B4-BE49-F238E27FC236}">
                  <a16:creationId xmlns:a16="http://schemas.microsoft.com/office/drawing/2014/main" id="{12B560FD-02AB-4B9F-AE07-F569E3E4B394}"/>
                </a:ext>
              </a:extLst>
            </p:cNvPr>
            <p:cNvCxnSpPr/>
            <p:nvPr/>
          </p:nvCxnSpPr>
          <p:spPr>
            <a:xfrm flipV="1">
              <a:off x="3775268" y="2794073"/>
              <a:ext cx="0" cy="2415719"/>
            </a:xfrm>
            <a:prstGeom prst="straightConnector1">
              <a:avLst/>
            </a:prstGeom>
            <a:ln w="1905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101" name="文本框 71">
              <a:extLst>
                <a:ext uri="{FF2B5EF4-FFF2-40B4-BE49-F238E27FC236}">
                  <a16:creationId xmlns:a16="http://schemas.microsoft.com/office/drawing/2014/main" id="{9F96515D-EE6C-4C6F-B405-573BF8C7DFB5}"/>
                </a:ext>
              </a:extLst>
            </p:cNvPr>
            <p:cNvSpPr txBox="1"/>
            <p:nvPr/>
          </p:nvSpPr>
          <p:spPr>
            <a:xfrm>
              <a:off x="8183675" y="4939554"/>
              <a:ext cx="1090954" cy="461665"/>
            </a:xfrm>
            <a:prstGeom prst="rect">
              <a:avLst/>
            </a:prstGeom>
            <a:noFill/>
          </p:spPr>
          <p:txBody>
            <a:bodyPr wrap="square" rtlCol="0">
              <a:spAutoFit/>
            </a:bodyPr>
            <a:lstStyle/>
            <a:p>
              <a:pPr algn="ctr"/>
              <a:r>
                <a:rPr kumimoji="1" lang="en-US" altLang="zh-CN" sz="2400" dirty="0">
                  <a:ea typeface="Open Sans SemiCondensed SemiCon" pitchFamily="2" charset="0"/>
                  <a:cs typeface="Open Sans SemiCondensed SemiCon" pitchFamily="2" charset="0"/>
                </a:rPr>
                <a:t>Time</a:t>
              </a:r>
              <a:endParaRPr kumimoji="1" lang="zh-CN" altLang="en-US" sz="2400" dirty="0">
                <a:cs typeface="Open Sans SemiCondensed SemiCon" pitchFamily="2" charset="0"/>
              </a:endParaRPr>
            </a:p>
          </p:txBody>
        </p:sp>
      </p:grpSp>
      <p:sp>
        <p:nvSpPr>
          <p:cNvPr id="102" name="文本框 75">
            <a:extLst>
              <a:ext uri="{FF2B5EF4-FFF2-40B4-BE49-F238E27FC236}">
                <a16:creationId xmlns:a16="http://schemas.microsoft.com/office/drawing/2014/main" id="{30DC717E-A1FE-40FD-AB72-F76E65CC322E}"/>
              </a:ext>
            </a:extLst>
          </p:cNvPr>
          <p:cNvSpPr txBox="1"/>
          <p:nvPr/>
        </p:nvSpPr>
        <p:spPr>
          <a:xfrm>
            <a:off x="8622950" y="3289531"/>
            <a:ext cx="1293418" cy="381323"/>
          </a:xfrm>
          <a:prstGeom prst="rect">
            <a:avLst/>
          </a:prstGeom>
          <a:noFill/>
        </p:spPr>
        <p:txBody>
          <a:bodyPr wrap="square" rtlCol="0">
            <a:spAutoFit/>
          </a:bodyPr>
          <a:lstStyle/>
          <a:p>
            <a:pPr algn="ctr">
              <a:lnSpc>
                <a:spcPct val="75000"/>
              </a:lnSpc>
            </a:pPr>
            <a:r>
              <a:rPr kumimoji="1" lang="en-US" altLang="zh-CN" sz="2400" dirty="0">
                <a:solidFill>
                  <a:srgbClr val="33A851"/>
                </a:solidFill>
                <a:ea typeface="Open Sans SemiCondensed SemiCon" pitchFamily="2" charset="0"/>
                <a:cs typeface="Open Sans SemiCondensed SemiCon" pitchFamily="2" charset="0"/>
              </a:rPr>
              <a:t>bitrate</a:t>
            </a:r>
          </a:p>
        </p:txBody>
      </p:sp>
      <p:cxnSp>
        <p:nvCxnSpPr>
          <p:cNvPr id="103" name="直线箭头连接符 81">
            <a:extLst>
              <a:ext uri="{FF2B5EF4-FFF2-40B4-BE49-F238E27FC236}">
                <a16:creationId xmlns:a16="http://schemas.microsoft.com/office/drawing/2014/main" id="{027D753E-3348-4E80-A3D3-48A7BF40AD7F}"/>
              </a:ext>
            </a:extLst>
          </p:cNvPr>
          <p:cNvCxnSpPr/>
          <p:nvPr/>
        </p:nvCxnSpPr>
        <p:spPr>
          <a:xfrm>
            <a:off x="8152424" y="3521847"/>
            <a:ext cx="1378660" cy="927204"/>
          </a:xfrm>
          <a:prstGeom prst="straightConnector1">
            <a:avLst/>
          </a:prstGeom>
          <a:ln w="25400">
            <a:solidFill>
              <a:srgbClr val="EA4435"/>
            </a:solidFill>
            <a:headEnd type="oval"/>
            <a:tailEnd type="arrow" w="sm" len="lg"/>
          </a:ln>
        </p:spPr>
        <p:style>
          <a:lnRef idx="1">
            <a:schemeClr val="accent1"/>
          </a:lnRef>
          <a:fillRef idx="0">
            <a:schemeClr val="accent1"/>
          </a:fillRef>
          <a:effectRef idx="0">
            <a:schemeClr val="accent1"/>
          </a:effectRef>
          <a:fontRef idx="minor">
            <a:schemeClr val="tx1"/>
          </a:fontRef>
        </p:style>
      </p:cxnSp>
      <p:cxnSp>
        <p:nvCxnSpPr>
          <p:cNvPr id="104" name="直线连接符 35">
            <a:extLst>
              <a:ext uri="{FF2B5EF4-FFF2-40B4-BE49-F238E27FC236}">
                <a16:creationId xmlns:a16="http://schemas.microsoft.com/office/drawing/2014/main" id="{4FDD831B-1045-44E8-8021-74A7BE41CF69}"/>
              </a:ext>
            </a:extLst>
          </p:cNvPr>
          <p:cNvCxnSpPr>
            <a:cxnSpLocks/>
          </p:cNvCxnSpPr>
          <p:nvPr/>
        </p:nvCxnSpPr>
        <p:spPr>
          <a:xfrm>
            <a:off x="7806636" y="2946482"/>
            <a:ext cx="795246" cy="0"/>
          </a:xfrm>
          <a:prstGeom prst="line">
            <a:avLst/>
          </a:prstGeom>
          <a:ln w="25400">
            <a:solidFill>
              <a:srgbClr val="33A851"/>
            </a:solidFill>
            <a:prstDash val="sysDash"/>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5E5CEA2C-0552-486B-A7C9-CB94A6573F0D}"/>
              </a:ext>
            </a:extLst>
          </p:cNvPr>
          <p:cNvGrpSpPr/>
          <p:nvPr/>
        </p:nvGrpSpPr>
        <p:grpSpPr>
          <a:xfrm>
            <a:off x="1009022" y="2349209"/>
            <a:ext cx="4358481" cy="955375"/>
            <a:chOff x="6978526" y="2097076"/>
            <a:chExt cx="4358481" cy="955375"/>
          </a:xfrm>
        </p:grpSpPr>
        <p:pic>
          <p:nvPicPr>
            <p:cNvPr id="106" name="Picture 105">
              <a:extLst>
                <a:ext uri="{FF2B5EF4-FFF2-40B4-BE49-F238E27FC236}">
                  <a16:creationId xmlns:a16="http://schemas.microsoft.com/office/drawing/2014/main" id="{CD085DD1-AC51-4A2C-BD62-AC6141F9A5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93425" y="2097076"/>
              <a:ext cx="955375" cy="955375"/>
            </a:xfrm>
            <a:prstGeom prst="rect">
              <a:avLst/>
            </a:prstGeom>
          </p:spPr>
        </p:pic>
        <p:pic>
          <p:nvPicPr>
            <p:cNvPr id="107" name="Picture 106">
              <a:extLst>
                <a:ext uri="{FF2B5EF4-FFF2-40B4-BE49-F238E27FC236}">
                  <a16:creationId xmlns:a16="http://schemas.microsoft.com/office/drawing/2014/main" id="{EBF87058-64EA-4941-AE07-E5EB28F822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74930" y="2339615"/>
              <a:ext cx="662077" cy="662077"/>
            </a:xfrm>
            <a:prstGeom prst="rect">
              <a:avLst/>
            </a:prstGeom>
          </p:spPr>
        </p:pic>
        <p:sp>
          <p:nvSpPr>
            <p:cNvPr id="108" name="Arrow: Right 107">
              <a:extLst>
                <a:ext uri="{FF2B5EF4-FFF2-40B4-BE49-F238E27FC236}">
                  <a16:creationId xmlns:a16="http://schemas.microsoft.com/office/drawing/2014/main" id="{EE557FAC-435A-4D9F-89DF-4B91D5189296}"/>
                </a:ext>
              </a:extLst>
            </p:cNvPr>
            <p:cNvSpPr/>
            <p:nvPr/>
          </p:nvSpPr>
          <p:spPr>
            <a:xfrm>
              <a:off x="6978526" y="2515811"/>
              <a:ext cx="1269536" cy="309683"/>
            </a:xfrm>
            <a:prstGeom prst="rightArrow">
              <a:avLst>
                <a:gd name="adj1" fmla="val 32467"/>
                <a:gd name="adj2" fmla="val 4478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Arrow: Right 108">
              <a:extLst>
                <a:ext uri="{FF2B5EF4-FFF2-40B4-BE49-F238E27FC236}">
                  <a16:creationId xmlns:a16="http://schemas.microsoft.com/office/drawing/2014/main" id="{A8C669E1-78C1-4F68-86DB-69103B5483AE}"/>
                </a:ext>
              </a:extLst>
            </p:cNvPr>
            <p:cNvSpPr/>
            <p:nvPr/>
          </p:nvSpPr>
          <p:spPr>
            <a:xfrm>
              <a:off x="9550864" y="2515810"/>
              <a:ext cx="1124066" cy="309683"/>
            </a:xfrm>
            <a:prstGeom prst="rightArrow">
              <a:avLst>
                <a:gd name="adj1" fmla="val 32467"/>
                <a:gd name="adj2" fmla="val 4478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文本框 75">
            <a:extLst>
              <a:ext uri="{FF2B5EF4-FFF2-40B4-BE49-F238E27FC236}">
                <a16:creationId xmlns:a16="http://schemas.microsoft.com/office/drawing/2014/main" id="{9C4A379D-5DFE-4926-A0C4-531CA89A6385}"/>
              </a:ext>
            </a:extLst>
          </p:cNvPr>
          <p:cNvSpPr txBox="1"/>
          <p:nvPr/>
        </p:nvSpPr>
        <p:spPr>
          <a:xfrm>
            <a:off x="1009022" y="2437710"/>
            <a:ext cx="1293418" cy="381323"/>
          </a:xfrm>
          <a:prstGeom prst="rect">
            <a:avLst/>
          </a:prstGeom>
          <a:noFill/>
        </p:spPr>
        <p:txBody>
          <a:bodyPr wrap="square" rtlCol="0">
            <a:spAutoFit/>
          </a:bodyPr>
          <a:lstStyle/>
          <a:p>
            <a:pPr algn="ctr">
              <a:lnSpc>
                <a:spcPct val="75000"/>
              </a:lnSpc>
            </a:pPr>
            <a:r>
              <a:rPr kumimoji="1" lang="en-US" altLang="zh-CN" sz="2400" dirty="0">
                <a:ea typeface="Open Sans SemiCondensed SemiCon" pitchFamily="2" charset="0"/>
                <a:cs typeface="Open Sans SemiCondensed SemiCon" pitchFamily="2" charset="0"/>
              </a:rPr>
              <a:t>bitrate</a:t>
            </a:r>
          </a:p>
        </p:txBody>
      </p:sp>
      <p:sp>
        <p:nvSpPr>
          <p:cNvPr id="111" name="文本框 75">
            <a:extLst>
              <a:ext uri="{FF2B5EF4-FFF2-40B4-BE49-F238E27FC236}">
                <a16:creationId xmlns:a16="http://schemas.microsoft.com/office/drawing/2014/main" id="{B1A2EF67-5554-4857-AB79-74E6035111ED}"/>
              </a:ext>
            </a:extLst>
          </p:cNvPr>
          <p:cNvSpPr txBox="1"/>
          <p:nvPr/>
        </p:nvSpPr>
        <p:spPr>
          <a:xfrm>
            <a:off x="3492692" y="2437710"/>
            <a:ext cx="1293418" cy="381323"/>
          </a:xfrm>
          <a:prstGeom prst="rect">
            <a:avLst/>
          </a:prstGeom>
          <a:noFill/>
        </p:spPr>
        <p:txBody>
          <a:bodyPr wrap="square" rtlCol="0">
            <a:spAutoFit/>
          </a:bodyPr>
          <a:lstStyle/>
          <a:p>
            <a:pPr algn="ctr">
              <a:lnSpc>
                <a:spcPct val="75000"/>
              </a:lnSpc>
            </a:pPr>
            <a:r>
              <a:rPr kumimoji="1" lang="en-US" altLang="zh-CN" sz="2400" dirty="0">
                <a:ea typeface="Open Sans SemiCondensed SemiCon" pitchFamily="2" charset="0"/>
                <a:cs typeface="Open Sans SemiCondensed SemiCon" pitchFamily="2" charset="0"/>
              </a:rPr>
              <a:t>capacity</a:t>
            </a:r>
          </a:p>
        </p:txBody>
      </p:sp>
      <p:sp>
        <p:nvSpPr>
          <p:cNvPr id="112" name="文本框 75">
            <a:extLst>
              <a:ext uri="{FF2B5EF4-FFF2-40B4-BE49-F238E27FC236}">
                <a16:creationId xmlns:a16="http://schemas.microsoft.com/office/drawing/2014/main" id="{63644CAC-AB28-4460-B6C0-F82FDEA924E1}"/>
              </a:ext>
            </a:extLst>
          </p:cNvPr>
          <p:cNvSpPr txBox="1"/>
          <p:nvPr/>
        </p:nvSpPr>
        <p:spPr>
          <a:xfrm>
            <a:off x="504269" y="3418690"/>
            <a:ext cx="2155968" cy="658322"/>
          </a:xfrm>
          <a:prstGeom prst="rect">
            <a:avLst/>
          </a:prstGeom>
          <a:noFill/>
        </p:spPr>
        <p:txBody>
          <a:bodyPr wrap="square" rtlCol="0">
            <a:spAutoFit/>
          </a:bodyPr>
          <a:lstStyle/>
          <a:p>
            <a:pPr algn="ctr">
              <a:lnSpc>
                <a:spcPct val="75000"/>
              </a:lnSpc>
            </a:pPr>
            <a:r>
              <a:rPr kumimoji="1" lang="en-US" altLang="zh-CN" sz="2400" i="1" dirty="0">
                <a:ea typeface="Open Sans SemiCondensed SemiCon" pitchFamily="2" charset="0"/>
                <a:cs typeface="Open Sans SemiCondensed SemiCon" pitchFamily="2" charset="0"/>
              </a:rPr>
              <a:t>controlled by the sender</a:t>
            </a:r>
          </a:p>
        </p:txBody>
      </p:sp>
      <p:sp>
        <p:nvSpPr>
          <p:cNvPr id="113" name="文本框 75">
            <a:extLst>
              <a:ext uri="{FF2B5EF4-FFF2-40B4-BE49-F238E27FC236}">
                <a16:creationId xmlns:a16="http://schemas.microsoft.com/office/drawing/2014/main" id="{4637F6E4-CE84-4AFC-B339-D4EECFA22F87}"/>
              </a:ext>
            </a:extLst>
          </p:cNvPr>
          <p:cNvSpPr txBox="1"/>
          <p:nvPr/>
        </p:nvSpPr>
        <p:spPr>
          <a:xfrm>
            <a:off x="2836083" y="3418690"/>
            <a:ext cx="2549572" cy="658322"/>
          </a:xfrm>
          <a:prstGeom prst="rect">
            <a:avLst/>
          </a:prstGeom>
          <a:noFill/>
        </p:spPr>
        <p:txBody>
          <a:bodyPr wrap="square" rtlCol="0">
            <a:spAutoFit/>
          </a:bodyPr>
          <a:lstStyle/>
          <a:p>
            <a:pPr algn="ctr">
              <a:lnSpc>
                <a:spcPct val="75000"/>
              </a:lnSpc>
            </a:pPr>
            <a:r>
              <a:rPr kumimoji="1" lang="en-US" altLang="zh-CN" sz="2400" i="1" dirty="0">
                <a:ea typeface="Open Sans SemiCondensed SemiCon" pitchFamily="2" charset="0"/>
                <a:cs typeface="Open Sans SemiCondensed SemiCon" pitchFamily="2" charset="0"/>
              </a:rPr>
              <a:t>controlled by the wireless link</a:t>
            </a:r>
          </a:p>
        </p:txBody>
      </p:sp>
      <mc:AlternateContent xmlns:mc="http://schemas.openxmlformats.org/markup-compatibility/2006" xmlns:a14="http://schemas.microsoft.com/office/drawing/2010/main">
        <mc:Choice Requires="a14">
          <p:sp>
            <p:nvSpPr>
              <p:cNvPr id="114" name="文本框 75">
                <a:extLst>
                  <a:ext uri="{FF2B5EF4-FFF2-40B4-BE49-F238E27FC236}">
                    <a16:creationId xmlns:a16="http://schemas.microsoft.com/office/drawing/2014/main" id="{C2CDAA70-3319-45E4-98F0-005F3DCE1BD3}"/>
                  </a:ext>
                </a:extLst>
              </p:cNvPr>
              <p:cNvSpPr txBox="1"/>
              <p:nvPr/>
            </p:nvSpPr>
            <p:spPr>
              <a:xfrm>
                <a:off x="1326827" y="4651165"/>
                <a:ext cx="3714775" cy="1200329"/>
              </a:xfrm>
              <a:prstGeom prst="rect">
                <a:avLst/>
              </a:prstGeom>
              <a:noFill/>
            </p:spPr>
            <p:txBody>
              <a:bodyPr wrap="square" rtlCol="0">
                <a:spAutoFit/>
              </a:bodyPr>
              <a:lstStyle/>
              <a:p>
                <a:r>
                  <a:rPr kumimoji="1" lang="en-US" altLang="zh-CN" sz="2400" i="1" dirty="0">
                    <a:ea typeface="Open Sans SemiCondensed SemiCon" pitchFamily="2" charset="0"/>
                    <a:cs typeface="Open Sans SemiCondensed SemiCon" pitchFamily="2" charset="0"/>
                  </a:rPr>
                  <a:t>k: 6~40x at p99</a:t>
                </a:r>
              </a:p>
              <a:p>
                <a14:m>
                  <m:oMath xmlns:m="http://schemas.openxmlformats.org/officeDocument/2006/math">
                    <m:r>
                      <a:rPr kumimoji="1" lang="en-US" altLang="zh-CN" sz="2400" b="0" i="1" smtClean="0">
                        <a:latin typeface="Cambria Math" panose="02040503050406030204" pitchFamily="18" charset="0"/>
                        <a:ea typeface="Open Sans SemiCondensed SemiCon" pitchFamily="2" charset="0"/>
                        <a:cs typeface="Open Sans SemiCondensed SemiCon" pitchFamily="2" charset="0"/>
                      </a:rPr>
                      <m:t>𝜏</m:t>
                    </m:r>
                  </m:oMath>
                </a14:m>
                <a:r>
                  <a:rPr kumimoji="1" lang="en-US" altLang="zh-CN" sz="2400" i="1" dirty="0">
                    <a:ea typeface="Open Sans SemiCondensed SemiCon" pitchFamily="2" charset="0"/>
                    <a:cs typeface="Open Sans SemiCondensed SemiCon" pitchFamily="2" charset="0"/>
                  </a:rPr>
                  <a:t>: 400ms (inflated at tail)</a:t>
                </a:r>
              </a:p>
              <a:p>
                <a:r>
                  <a:rPr kumimoji="1" lang="en-US" altLang="zh-CN" sz="2400" i="1" dirty="0">
                    <a:ea typeface="Open Sans SemiCondensed SemiCon" pitchFamily="2" charset="0"/>
                    <a:cs typeface="Open Sans SemiCondensed SemiCon" pitchFamily="2" charset="0"/>
                  </a:rPr>
                  <a:t>    50ms (median)</a:t>
                </a:r>
              </a:p>
            </p:txBody>
          </p:sp>
        </mc:Choice>
        <mc:Fallback xmlns="">
          <p:sp>
            <p:nvSpPr>
              <p:cNvPr id="114" name="文本框 75">
                <a:extLst>
                  <a:ext uri="{FF2B5EF4-FFF2-40B4-BE49-F238E27FC236}">
                    <a16:creationId xmlns:a16="http://schemas.microsoft.com/office/drawing/2014/main" id="{C2CDAA70-3319-45E4-98F0-005F3DCE1BD3}"/>
                  </a:ext>
                </a:extLst>
              </p:cNvPr>
              <p:cNvSpPr txBox="1">
                <a:spLocks noRot="1" noChangeAspect="1" noMove="1" noResize="1" noEditPoints="1" noAdjustHandles="1" noChangeArrowheads="1" noChangeShapeType="1" noTextEdit="1"/>
              </p:cNvSpPr>
              <p:nvPr/>
            </p:nvSpPr>
            <p:spPr>
              <a:xfrm>
                <a:off x="1326827" y="4651165"/>
                <a:ext cx="3714775" cy="1200329"/>
              </a:xfrm>
              <a:prstGeom prst="rect">
                <a:avLst/>
              </a:prstGeom>
              <a:blipFill>
                <a:blip r:embed="rId8"/>
                <a:stretch>
                  <a:fillRect l="-2627" t="-4061" b="-10660"/>
                </a:stretch>
              </a:blipFill>
            </p:spPr>
            <p:txBody>
              <a:bodyPr/>
              <a:lstStyle/>
              <a:p>
                <a:r>
                  <a:rPr lang="zh-CN" altLang="en-US">
                    <a:noFill/>
                  </a:rPr>
                  <a:t> </a:t>
                </a:r>
              </a:p>
            </p:txBody>
          </p:sp>
        </mc:Fallback>
      </mc:AlternateContent>
      <p:grpSp>
        <p:nvGrpSpPr>
          <p:cNvPr id="115" name="Group 114">
            <a:extLst>
              <a:ext uri="{FF2B5EF4-FFF2-40B4-BE49-F238E27FC236}">
                <a16:creationId xmlns:a16="http://schemas.microsoft.com/office/drawing/2014/main" id="{402663AA-E51D-41DB-B106-AA6C310C020E}"/>
              </a:ext>
            </a:extLst>
          </p:cNvPr>
          <p:cNvGrpSpPr/>
          <p:nvPr/>
        </p:nvGrpSpPr>
        <p:grpSpPr>
          <a:xfrm>
            <a:off x="4818365" y="5253457"/>
            <a:ext cx="588936" cy="386575"/>
            <a:chOff x="4045057" y="5718875"/>
            <a:chExt cx="588936" cy="386575"/>
          </a:xfrm>
        </p:grpSpPr>
        <p:sp>
          <p:nvSpPr>
            <p:cNvPr id="116" name="Freeform: Shape 115">
              <a:extLst>
                <a:ext uri="{FF2B5EF4-FFF2-40B4-BE49-F238E27FC236}">
                  <a16:creationId xmlns:a16="http://schemas.microsoft.com/office/drawing/2014/main" id="{BD4F47CA-C97B-4218-8C49-210A41D0A5D0}"/>
                </a:ext>
              </a:extLst>
            </p:cNvPr>
            <p:cNvSpPr/>
            <p:nvPr/>
          </p:nvSpPr>
          <p:spPr>
            <a:xfrm>
              <a:off x="4045058" y="5718875"/>
              <a:ext cx="588935" cy="194761"/>
            </a:xfrm>
            <a:custGeom>
              <a:avLst/>
              <a:gdLst>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94761"/>
                <a:gd name="connsiteX1" fmla="*/ 588935 w 588935"/>
                <a:gd name="connsiteY1" fmla="*/ 185979 h 194761"/>
                <a:gd name="connsiteX0" fmla="*/ 0 w 588935"/>
                <a:gd name="connsiteY0" fmla="*/ 0 h 194761"/>
                <a:gd name="connsiteX1" fmla="*/ 588935 w 588935"/>
                <a:gd name="connsiteY1" fmla="*/ 185979 h 194761"/>
              </a:gdLst>
              <a:ahLst/>
              <a:cxnLst>
                <a:cxn ang="0">
                  <a:pos x="connsiteX0" y="connsiteY0"/>
                </a:cxn>
                <a:cxn ang="0">
                  <a:pos x="connsiteX1" y="connsiteY1"/>
                </a:cxn>
              </a:cxnLst>
              <a:rect l="l" t="t" r="r" b="b"/>
              <a:pathLst>
                <a:path w="588935" h="194761">
                  <a:moveTo>
                    <a:pt x="0" y="0"/>
                  </a:moveTo>
                  <a:cubicBezTo>
                    <a:pt x="158212" y="260960"/>
                    <a:pt x="354523" y="183253"/>
                    <a:pt x="588935" y="185979"/>
                  </a:cubicBezTo>
                </a:path>
              </a:pathLst>
            </a:custGeom>
            <a:noFill/>
            <a:ln>
              <a:solidFill>
                <a:srgbClr val="FF0000"/>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Freeform: Shape 116">
              <a:extLst>
                <a:ext uri="{FF2B5EF4-FFF2-40B4-BE49-F238E27FC236}">
                  <a16:creationId xmlns:a16="http://schemas.microsoft.com/office/drawing/2014/main" id="{EC24406A-9E2A-4998-832A-3D210D0C112B}"/>
                </a:ext>
              </a:extLst>
            </p:cNvPr>
            <p:cNvSpPr/>
            <p:nvPr/>
          </p:nvSpPr>
          <p:spPr>
            <a:xfrm flipV="1">
              <a:off x="4045057" y="5910690"/>
              <a:ext cx="588935" cy="194760"/>
            </a:xfrm>
            <a:custGeom>
              <a:avLst/>
              <a:gdLst>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85979"/>
                <a:gd name="connsiteX1" fmla="*/ 588935 w 588935"/>
                <a:gd name="connsiteY1" fmla="*/ 185979 h 185979"/>
                <a:gd name="connsiteX0" fmla="*/ 0 w 588935"/>
                <a:gd name="connsiteY0" fmla="*/ 0 h 194761"/>
                <a:gd name="connsiteX1" fmla="*/ 588935 w 588935"/>
                <a:gd name="connsiteY1" fmla="*/ 185979 h 194761"/>
                <a:gd name="connsiteX0" fmla="*/ 0 w 588935"/>
                <a:gd name="connsiteY0" fmla="*/ 0 h 194761"/>
                <a:gd name="connsiteX1" fmla="*/ 588935 w 588935"/>
                <a:gd name="connsiteY1" fmla="*/ 185979 h 194761"/>
              </a:gdLst>
              <a:ahLst/>
              <a:cxnLst>
                <a:cxn ang="0">
                  <a:pos x="connsiteX0" y="connsiteY0"/>
                </a:cxn>
                <a:cxn ang="0">
                  <a:pos x="connsiteX1" y="connsiteY1"/>
                </a:cxn>
              </a:cxnLst>
              <a:rect l="l" t="t" r="r" b="b"/>
              <a:pathLst>
                <a:path w="588935" h="194761">
                  <a:moveTo>
                    <a:pt x="0" y="0"/>
                  </a:moveTo>
                  <a:cubicBezTo>
                    <a:pt x="158212" y="260960"/>
                    <a:pt x="354523" y="183253"/>
                    <a:pt x="588935" y="185979"/>
                  </a:cubicBezTo>
                </a:path>
              </a:pathLst>
            </a:custGeom>
            <a:noFill/>
            <a:ln>
              <a:solidFill>
                <a:srgbClr val="FF0000"/>
              </a:solidFill>
              <a:tailEnd type="triangle" w="sm"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8" name="文本框 65">
            <a:extLst>
              <a:ext uri="{FF2B5EF4-FFF2-40B4-BE49-F238E27FC236}">
                <a16:creationId xmlns:a16="http://schemas.microsoft.com/office/drawing/2014/main" id="{CF8707BE-1A7C-421D-A1B8-2643E9A21B7B}"/>
              </a:ext>
            </a:extLst>
          </p:cNvPr>
          <p:cNvSpPr txBox="1"/>
          <p:nvPr/>
        </p:nvSpPr>
        <p:spPr>
          <a:xfrm>
            <a:off x="5209556" y="5121722"/>
            <a:ext cx="1887187" cy="658322"/>
          </a:xfrm>
          <a:prstGeom prst="rect">
            <a:avLst/>
          </a:prstGeom>
          <a:noFill/>
        </p:spPr>
        <p:txBody>
          <a:bodyPr wrap="square" rtlCol="0">
            <a:spAutoFit/>
          </a:bodyPr>
          <a:lstStyle/>
          <a:p>
            <a:pPr algn="ctr">
              <a:lnSpc>
                <a:spcPct val="75000"/>
              </a:lnSpc>
            </a:pPr>
            <a:r>
              <a:rPr kumimoji="1" lang="en-US" altLang="zh-CN" sz="2400" i="1" dirty="0">
                <a:solidFill>
                  <a:srgbClr val="EA4435"/>
                </a:solidFill>
                <a:ea typeface="Open Sans SemiCondensed SemiCon" pitchFamily="2" charset="0"/>
                <a:cs typeface="Open Sans SemiCondensed SemiCon" pitchFamily="2" charset="0"/>
              </a:rPr>
              <a:t>x10s more stutters</a:t>
            </a:r>
            <a:endParaRPr kumimoji="1" lang="zh-CN" altLang="en-US" sz="2400" i="1" dirty="0">
              <a:solidFill>
                <a:srgbClr val="EA4435"/>
              </a:solidFill>
              <a:cs typeface="Open Sans SemiCondensed SemiCon" pitchFamily="2" charset="0"/>
            </a:endParaRPr>
          </a:p>
        </p:txBody>
      </p:sp>
    </p:spTree>
    <p:extLst>
      <p:ext uri="{BB962C8B-B14F-4D97-AF65-F5344CB8AC3E}">
        <p14:creationId xmlns:p14="http://schemas.microsoft.com/office/powerpoint/2010/main" val="3612940154"/>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wipe(left)">
                                      <p:cBhvr>
                                        <p:cTn id="12" dur="500"/>
                                        <p:tgtEl>
                                          <p:spTgt spid="10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wipe(left)">
                                      <p:cBhvr>
                                        <p:cTn id="17" dur="500"/>
                                        <p:tgtEl>
                                          <p:spTgt spid="110"/>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wipe(left)">
                                      <p:cBhvr>
                                        <p:cTn id="21" dur="500"/>
                                        <p:tgtEl>
                                          <p:spTgt spid="1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wipe(left)">
                                      <p:cBhvr>
                                        <p:cTn id="26" dur="500"/>
                                        <p:tgtEl>
                                          <p:spTgt spid="111"/>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wipe(left)">
                                      <p:cBhvr>
                                        <p:cTn id="30" dur="500"/>
                                        <p:tgtEl>
                                          <p:spTgt spid="1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wipe(left)">
                                      <p:cBhvr>
                                        <p:cTn id="35" dur="500"/>
                                        <p:tgtEl>
                                          <p:spTgt spid="9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left)">
                                      <p:cBhvr>
                                        <p:cTn id="40" dur="500"/>
                                        <p:tgtEl>
                                          <p:spTgt spid="7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500"/>
                                        <p:tgtEl>
                                          <p:spTgt spid="71"/>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90">
                                            <p:txEl>
                                              <p:pRg st="0" end="0"/>
                                            </p:txEl>
                                          </p:spTgt>
                                        </p:tgtEl>
                                        <p:attrNameLst>
                                          <p:attrName>style.visibility</p:attrName>
                                        </p:attrNameLst>
                                      </p:cBhvr>
                                      <p:to>
                                        <p:strVal val="visible"/>
                                      </p:to>
                                    </p:set>
                                    <p:animEffect transition="in" filter="wipe(left)">
                                      <p:cBhvr>
                                        <p:cTn id="47" dur="500"/>
                                        <p:tgtEl>
                                          <p:spTgt spid="9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ipe(up)">
                                      <p:cBhvr>
                                        <p:cTn id="52" dur="500"/>
                                        <p:tgtEl>
                                          <p:spTgt spid="75"/>
                                        </p:tgtEl>
                                      </p:cBhvr>
                                    </p:animEffect>
                                  </p:childTnLst>
                                </p:cTn>
                              </p:par>
                            </p:childTnLst>
                          </p:cTn>
                        </p:par>
                        <p:par>
                          <p:cTn id="53" fill="hold">
                            <p:stCondLst>
                              <p:cond delay="500"/>
                            </p:stCondLst>
                            <p:childTnLst>
                              <p:par>
                                <p:cTn id="54" presetID="22" presetClass="entr" presetSubtype="1"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wipe(up)">
                                      <p:cBhvr>
                                        <p:cTn id="56" dur="500"/>
                                        <p:tgtEl>
                                          <p:spTgt spid="86"/>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90">
                                            <p:txEl>
                                              <p:pRg st="1" end="1"/>
                                            </p:txEl>
                                          </p:spTgt>
                                        </p:tgtEl>
                                        <p:attrNameLst>
                                          <p:attrName>style.visibility</p:attrName>
                                        </p:attrNameLst>
                                      </p:cBhvr>
                                      <p:to>
                                        <p:strVal val="visible"/>
                                      </p:to>
                                    </p:set>
                                    <p:animEffect transition="in" filter="wipe(left)">
                                      <p:cBhvr>
                                        <p:cTn id="60" dur="500"/>
                                        <p:tgtEl>
                                          <p:spTgt spid="90">
                                            <p:txEl>
                                              <p:pRg st="1" end="1"/>
                                            </p:txEl>
                                          </p:spTgt>
                                        </p:tgtEl>
                                      </p:cBhvr>
                                    </p:animEffect>
                                  </p:childTnLst>
                                </p:cTn>
                              </p:par>
                            </p:childTnLst>
                          </p:cTn>
                        </p:par>
                        <p:par>
                          <p:cTn id="61" fill="hold">
                            <p:stCondLst>
                              <p:cond delay="1500"/>
                            </p:stCondLst>
                            <p:childTnLst>
                              <p:par>
                                <p:cTn id="62" presetID="22" presetClass="entr" presetSubtype="8" fill="hold"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wipe(left)">
                                      <p:cBhvr>
                                        <p:cTn id="64" dur="500"/>
                                        <p:tgtEl>
                                          <p:spTgt spid="7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wipe(left)">
                                      <p:cBhvr>
                                        <p:cTn id="67" dur="500"/>
                                        <p:tgtEl>
                                          <p:spTgt spid="7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left)">
                                      <p:cBhvr>
                                        <p:cTn id="72" dur="500"/>
                                        <p:tgtEl>
                                          <p:spTgt spid="77"/>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wipe(left)">
                                      <p:cBhvr>
                                        <p:cTn id="76" dur="500"/>
                                        <p:tgtEl>
                                          <p:spTgt spid="10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wipe(left)">
                                      <p:cBhvr>
                                        <p:cTn id="81" dur="500"/>
                                        <p:tgtEl>
                                          <p:spTgt spid="104"/>
                                        </p:tgtEl>
                                      </p:cBhvr>
                                    </p:animEffect>
                                  </p:childTnLst>
                                </p:cTn>
                              </p:par>
                            </p:childTnLst>
                          </p:cTn>
                        </p:par>
                        <p:par>
                          <p:cTn id="82" fill="hold">
                            <p:stCondLst>
                              <p:cond delay="500"/>
                            </p:stCondLst>
                            <p:childTnLst>
                              <p:par>
                                <p:cTn id="83" presetID="22" presetClass="entr" presetSubtype="8" fill="hold" nodeType="after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wipe(left)">
                                      <p:cBhvr>
                                        <p:cTn id="85" dur="500"/>
                                        <p:tgtEl>
                                          <p:spTgt spid="80"/>
                                        </p:tgtEl>
                                      </p:cBhvr>
                                    </p:animEffect>
                                  </p:childTnLst>
                                </p:cTn>
                              </p:par>
                            </p:childTnLst>
                          </p:cTn>
                        </p:par>
                        <p:par>
                          <p:cTn id="86" fill="hold">
                            <p:stCondLst>
                              <p:cond delay="1000"/>
                            </p:stCondLst>
                            <p:childTnLst>
                              <p:par>
                                <p:cTn id="87" presetID="22" presetClass="entr" presetSubtype="8"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left)">
                                      <p:cBhvr>
                                        <p:cTn id="89" dur="500"/>
                                        <p:tgtEl>
                                          <p:spTgt spid="85"/>
                                        </p:tgtEl>
                                      </p:cBhvr>
                                    </p:animEffect>
                                  </p:childTnLst>
                                </p:cTn>
                              </p:par>
                            </p:childTnLst>
                          </p:cTn>
                        </p:par>
                        <p:par>
                          <p:cTn id="90" fill="hold">
                            <p:stCondLst>
                              <p:cond delay="1500"/>
                            </p:stCondLst>
                            <p:childTnLst>
                              <p:par>
                                <p:cTn id="91" presetID="22" presetClass="entr" presetSubtype="1" fill="hold"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wipe(up)">
                                      <p:cBhvr>
                                        <p:cTn id="93" dur="500"/>
                                        <p:tgtEl>
                                          <p:spTgt spid="79"/>
                                        </p:tgtEl>
                                      </p:cBhvr>
                                    </p:animEffect>
                                  </p:childTnLst>
                                </p:cTn>
                              </p:par>
                            </p:childTnLst>
                          </p:cTn>
                        </p:par>
                        <p:par>
                          <p:cTn id="94" fill="hold">
                            <p:stCondLst>
                              <p:cond delay="2000"/>
                            </p:stCondLst>
                            <p:childTnLst>
                              <p:par>
                                <p:cTn id="95" presetID="22" presetClass="entr" presetSubtype="8" fill="hold"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wipe(left)">
                                      <p:cBhvr>
                                        <p:cTn id="97" dur="500"/>
                                        <p:tgtEl>
                                          <p:spTgt spid="78"/>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nodeType="clickEffect">
                                  <p:stCondLst>
                                    <p:cond delay="0"/>
                                  </p:stCondLst>
                                  <p:childTnLst>
                                    <p:set>
                                      <p:cBhvr>
                                        <p:cTn id="106" dur="1" fill="hold">
                                          <p:stCondLst>
                                            <p:cond delay="0"/>
                                          </p:stCondLst>
                                        </p:cTn>
                                        <p:tgtEl>
                                          <p:spTgt spid="103"/>
                                        </p:tgtEl>
                                        <p:attrNameLst>
                                          <p:attrName>style.visibility</p:attrName>
                                        </p:attrNameLst>
                                      </p:cBhvr>
                                      <p:to>
                                        <p:strVal val="visible"/>
                                      </p:to>
                                    </p:set>
                                    <p:animEffect transition="in" filter="wipe(left)">
                                      <p:cBhvr>
                                        <p:cTn id="107" dur="500"/>
                                        <p:tgtEl>
                                          <p:spTgt spid="103"/>
                                        </p:tgtEl>
                                      </p:cBhvr>
                                    </p:animEffect>
                                  </p:childTnLst>
                                </p:cTn>
                              </p:par>
                            </p:childTnLst>
                          </p:cTn>
                        </p:par>
                        <p:par>
                          <p:cTn id="108" fill="hold">
                            <p:stCondLst>
                              <p:cond delay="500"/>
                            </p:stCondLst>
                            <p:childTnLst>
                              <p:par>
                                <p:cTn id="109" presetID="22" presetClass="entr" presetSubtype="8" fill="hold" grpId="0" nodeType="after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wipe(left)">
                                      <p:cBhvr>
                                        <p:cTn id="111" dur="500"/>
                                        <p:tgtEl>
                                          <p:spTgt spid="72"/>
                                        </p:tgtEl>
                                      </p:cBhvr>
                                    </p:animEffect>
                                  </p:childTnLst>
                                </p:cTn>
                              </p:par>
                            </p:childTnLst>
                          </p:cTn>
                        </p:par>
                        <p:par>
                          <p:cTn id="112" fill="hold">
                            <p:stCondLst>
                              <p:cond delay="1000"/>
                            </p:stCondLst>
                            <p:childTnLst>
                              <p:par>
                                <p:cTn id="113" presetID="22" presetClass="entr" presetSubtype="8" fill="hold" nodeType="afterEffect">
                                  <p:stCondLst>
                                    <p:cond delay="0"/>
                                  </p:stCondLst>
                                  <p:childTnLst>
                                    <p:set>
                                      <p:cBhvr>
                                        <p:cTn id="114" dur="1" fill="hold">
                                          <p:stCondLst>
                                            <p:cond delay="0"/>
                                          </p:stCondLst>
                                        </p:cTn>
                                        <p:tgtEl>
                                          <p:spTgt spid="91"/>
                                        </p:tgtEl>
                                        <p:attrNameLst>
                                          <p:attrName>style.visibility</p:attrName>
                                        </p:attrNameLst>
                                      </p:cBhvr>
                                      <p:to>
                                        <p:strVal val="visible"/>
                                      </p:to>
                                    </p:set>
                                    <p:animEffect transition="in" filter="wipe(left)">
                                      <p:cBhvr>
                                        <p:cTn id="115" dur="500"/>
                                        <p:tgtEl>
                                          <p:spTgt spid="91"/>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96"/>
                                        </p:tgtEl>
                                        <p:attrNameLst>
                                          <p:attrName>style.visibility</p:attrName>
                                        </p:attrNameLst>
                                      </p:cBhvr>
                                      <p:to>
                                        <p:strVal val="visible"/>
                                      </p:to>
                                    </p:set>
                                    <p:animEffect transition="in" filter="wipe(left)">
                                      <p:cBhvr>
                                        <p:cTn id="119" dur="500"/>
                                        <p:tgtEl>
                                          <p:spTgt spid="96"/>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114"/>
                                        </p:tgtEl>
                                        <p:attrNameLst>
                                          <p:attrName>style.visibility</p:attrName>
                                        </p:attrNameLst>
                                      </p:cBhvr>
                                      <p:to>
                                        <p:strVal val="visible"/>
                                      </p:to>
                                    </p:set>
                                    <p:animEffect transition="in" filter="wipe(left)">
                                      <p:cBhvr>
                                        <p:cTn id="124" dur="500"/>
                                        <p:tgtEl>
                                          <p:spTgt spid="114"/>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nodeType="clickEffect">
                                  <p:stCondLst>
                                    <p:cond delay="0"/>
                                  </p:stCondLst>
                                  <p:childTnLst>
                                    <p:set>
                                      <p:cBhvr>
                                        <p:cTn id="128" dur="1" fill="hold">
                                          <p:stCondLst>
                                            <p:cond delay="0"/>
                                          </p:stCondLst>
                                        </p:cTn>
                                        <p:tgtEl>
                                          <p:spTgt spid="115"/>
                                        </p:tgtEl>
                                        <p:attrNameLst>
                                          <p:attrName>style.visibility</p:attrName>
                                        </p:attrNameLst>
                                      </p:cBhvr>
                                      <p:to>
                                        <p:strVal val="visible"/>
                                      </p:to>
                                    </p:set>
                                    <p:animEffect transition="in" filter="wipe(left)">
                                      <p:cBhvr>
                                        <p:cTn id="129" dur="500"/>
                                        <p:tgtEl>
                                          <p:spTgt spid="115"/>
                                        </p:tgtEl>
                                      </p:cBhvr>
                                    </p:animEffect>
                                  </p:childTnLst>
                                </p:cTn>
                              </p:par>
                            </p:childTnLst>
                          </p:cTn>
                        </p:par>
                        <p:par>
                          <p:cTn id="130" fill="hold">
                            <p:stCondLst>
                              <p:cond delay="500"/>
                            </p:stCondLst>
                            <p:childTnLst>
                              <p:par>
                                <p:cTn id="131" presetID="22" presetClass="entr" presetSubtype="8" fill="hold" grpId="0" nodeType="afterEffect">
                                  <p:stCondLst>
                                    <p:cond delay="0"/>
                                  </p:stCondLst>
                                  <p:childTnLst>
                                    <p:set>
                                      <p:cBhvr>
                                        <p:cTn id="132" dur="1" fill="hold">
                                          <p:stCondLst>
                                            <p:cond delay="0"/>
                                          </p:stCondLst>
                                        </p:cTn>
                                        <p:tgtEl>
                                          <p:spTgt spid="118"/>
                                        </p:tgtEl>
                                        <p:attrNameLst>
                                          <p:attrName>style.visibility</p:attrName>
                                        </p:attrNameLst>
                                      </p:cBhvr>
                                      <p:to>
                                        <p:strVal val="visible"/>
                                      </p:to>
                                    </p:set>
                                    <p:animEffect transition="in" filter="wipe(left)">
                                      <p:cBhvr>
                                        <p:cTn id="13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animBg="1"/>
      <p:bldP spid="71" grpId="0" animBg="1"/>
      <p:bldP spid="72" grpId="0" animBg="1"/>
      <p:bldP spid="73" grpId="0" animBg="1"/>
      <p:bldP spid="85" grpId="0"/>
      <p:bldP spid="90" grpId="0" uiExpand="1" build="p"/>
      <p:bldP spid="96" grpId="0"/>
      <p:bldP spid="102" grpId="0"/>
      <p:bldP spid="110" grpId="0"/>
      <p:bldP spid="111" grpId="0"/>
      <p:bldP spid="112" grpId="0"/>
      <p:bldP spid="113" grpId="0"/>
      <p:bldP spid="114" grpId="0"/>
      <p:bldP spid="1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30</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Motivation</a:t>
            </a:r>
            <a:br>
              <a:rPr lang="en-US" altLang="zh-CN" dirty="0"/>
            </a:br>
            <a:r>
              <a:rPr lang="en-US" altLang="zh-CN" sz="2800" dirty="0"/>
              <a:t>Last-mile Wireless Bottleneck</a:t>
            </a:r>
            <a:endParaRPr lang="zh-CN" altLang="en-US" dirty="0"/>
          </a:p>
        </p:txBody>
      </p:sp>
      <p:sp>
        <p:nvSpPr>
          <p:cNvPr id="69" name="TextBox 68">
            <a:extLst>
              <a:ext uri="{FF2B5EF4-FFF2-40B4-BE49-F238E27FC236}">
                <a16:creationId xmlns:a16="http://schemas.microsoft.com/office/drawing/2014/main" id="{663BFD0B-A63C-4ED2-8A2E-D565823437E4}"/>
              </a:ext>
            </a:extLst>
          </p:cNvPr>
          <p:cNvSpPr txBox="1"/>
          <p:nvPr/>
        </p:nvSpPr>
        <p:spPr>
          <a:xfrm>
            <a:off x="246888" y="1188720"/>
            <a:ext cx="8834470" cy="523220"/>
          </a:xfrm>
          <a:prstGeom prst="rect">
            <a:avLst/>
          </a:prstGeom>
          <a:noFill/>
        </p:spPr>
        <p:txBody>
          <a:bodyPr wrap="none" rtlCol="0">
            <a:spAutoFit/>
          </a:bodyPr>
          <a:lstStyle/>
          <a:p>
            <a:r>
              <a:rPr lang="en-US" altLang="zh-CN" sz="2800" dirty="0">
                <a:cs typeface="Segoe UI" panose="020B0502040204020203" pitchFamily="34" charset="0"/>
              </a:rPr>
              <a:t>The delayed feedback leads to performance degradation.</a:t>
            </a:r>
            <a:endParaRPr lang="zh-CN" altLang="en-US" sz="2800" i="1" dirty="0">
              <a:solidFill>
                <a:srgbClr val="FF0000"/>
              </a:solidFill>
              <a:cs typeface="Segoe UI" panose="020B0502040204020203" pitchFamily="34" charset="0"/>
            </a:endParaRPr>
          </a:p>
        </p:txBody>
      </p:sp>
      <p:pic>
        <p:nvPicPr>
          <p:cNvPr id="4" name="Picture 3">
            <a:extLst>
              <a:ext uri="{FF2B5EF4-FFF2-40B4-BE49-F238E27FC236}">
                <a16:creationId xmlns:a16="http://schemas.microsoft.com/office/drawing/2014/main" id="{3B09EF66-E38E-4103-AAF0-1AFECE872B4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2950" y="1906683"/>
            <a:ext cx="10706100" cy="3948783"/>
          </a:xfrm>
          <a:prstGeom prst="rect">
            <a:avLst/>
          </a:prstGeom>
        </p:spPr>
      </p:pic>
    </p:spTree>
    <p:extLst>
      <p:ext uri="{BB962C8B-B14F-4D97-AF65-F5344CB8AC3E}">
        <p14:creationId xmlns:p14="http://schemas.microsoft.com/office/powerpoint/2010/main" val="4136573711"/>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31</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pic>
        <p:nvPicPr>
          <p:cNvPr id="4" name="Picture 3">
            <a:extLst>
              <a:ext uri="{FF2B5EF4-FFF2-40B4-BE49-F238E27FC236}">
                <a16:creationId xmlns:a16="http://schemas.microsoft.com/office/drawing/2014/main" id="{91421FC5-2A6A-42CC-8FDB-A0F0E9B83F0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367624" y="1811650"/>
            <a:ext cx="7456752" cy="2687002"/>
          </a:xfrm>
          <a:prstGeom prst="rect">
            <a:avLst/>
          </a:prstGeom>
        </p:spPr>
      </p:pic>
      <p:sp>
        <p:nvSpPr>
          <p:cNvPr id="84" name="TextBox 83">
            <a:extLst>
              <a:ext uri="{FF2B5EF4-FFF2-40B4-BE49-F238E27FC236}">
                <a16:creationId xmlns:a16="http://schemas.microsoft.com/office/drawing/2014/main" id="{DC1072C3-9D0C-4A7A-A039-2602697B2DF7}"/>
              </a:ext>
            </a:extLst>
          </p:cNvPr>
          <p:cNvSpPr txBox="1"/>
          <p:nvPr/>
        </p:nvSpPr>
        <p:spPr>
          <a:xfrm>
            <a:off x="415684" y="1349985"/>
            <a:ext cx="7883490" cy="461665"/>
          </a:xfrm>
          <a:prstGeom prst="rect">
            <a:avLst/>
          </a:prstGeom>
          <a:noFill/>
        </p:spPr>
        <p:txBody>
          <a:bodyPr wrap="square" rtlCol="0">
            <a:spAutoFit/>
          </a:bodyPr>
          <a:lstStyle/>
          <a:p>
            <a:r>
              <a:rPr lang="en-US" altLang="zh-CN" sz="2400" dirty="0">
                <a:cs typeface="Segoe UI" panose="020B0502040204020203" pitchFamily="34" charset="0"/>
              </a:rPr>
              <a:t>What will the sender see when using </a:t>
            </a:r>
            <a:r>
              <a:rPr lang="en-US" altLang="zh-CN" sz="2400" dirty="0" err="1">
                <a:cs typeface="Segoe UI" panose="020B0502040204020203" pitchFamily="34" charset="0"/>
              </a:rPr>
              <a:t>Zhuge</a:t>
            </a:r>
            <a:r>
              <a:rPr lang="en-US" altLang="zh-CN" sz="2400" dirty="0">
                <a:cs typeface="Segoe UI" panose="020B0502040204020203" pitchFamily="34" charset="0"/>
              </a:rPr>
              <a:t>?</a:t>
            </a:r>
            <a:endParaRPr lang="zh-CN" altLang="en-US" sz="2400" dirty="0">
              <a:cs typeface="Segoe UI" panose="020B0502040204020203" pitchFamily="34" charset="0"/>
            </a:endParaRPr>
          </a:p>
        </p:txBody>
      </p:sp>
      <p:sp>
        <p:nvSpPr>
          <p:cNvPr id="88" name="TextBox 87">
            <a:extLst>
              <a:ext uri="{FF2B5EF4-FFF2-40B4-BE49-F238E27FC236}">
                <a16:creationId xmlns:a16="http://schemas.microsoft.com/office/drawing/2014/main" id="{04652020-1471-4501-9721-98ACE03B0473}"/>
              </a:ext>
            </a:extLst>
          </p:cNvPr>
          <p:cNvSpPr txBox="1"/>
          <p:nvPr/>
        </p:nvSpPr>
        <p:spPr>
          <a:xfrm>
            <a:off x="1896282" y="4677018"/>
            <a:ext cx="8399436" cy="830997"/>
          </a:xfrm>
          <a:prstGeom prst="rect">
            <a:avLst/>
          </a:prstGeom>
          <a:noFill/>
        </p:spPr>
        <p:txBody>
          <a:bodyPr wrap="square">
            <a:spAutoFit/>
          </a:bodyPr>
          <a:lstStyle/>
          <a:p>
            <a:r>
              <a:rPr lang="en-US" altLang="zh-CN" sz="2400" dirty="0" err="1"/>
              <a:t>Zhuge</a:t>
            </a:r>
            <a:r>
              <a:rPr lang="en-US" altLang="zh-CN" sz="2400" dirty="0"/>
              <a:t> shifts the curve of RTT forward by delaying earlier returning ACK packet to quickly feedback network conditions.</a:t>
            </a:r>
            <a:endParaRPr lang="zh-CN" altLang="en-US" sz="2400" dirty="0"/>
          </a:p>
        </p:txBody>
      </p:sp>
      <p:sp>
        <p:nvSpPr>
          <p:cNvPr id="7" name="Arrow: Right 6">
            <a:extLst>
              <a:ext uri="{FF2B5EF4-FFF2-40B4-BE49-F238E27FC236}">
                <a16:creationId xmlns:a16="http://schemas.microsoft.com/office/drawing/2014/main" id="{04B19F75-E2B9-47BB-AFA9-A59E4E3A3CF7}"/>
              </a:ext>
            </a:extLst>
          </p:cNvPr>
          <p:cNvSpPr/>
          <p:nvPr/>
        </p:nvSpPr>
        <p:spPr>
          <a:xfrm flipH="1">
            <a:off x="5313680" y="2799551"/>
            <a:ext cx="924560" cy="355600"/>
          </a:xfrm>
          <a:prstGeom prs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2086169"/>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32</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grpSp>
        <p:nvGrpSpPr>
          <p:cNvPr id="64" name="Group 63">
            <a:extLst>
              <a:ext uri="{FF2B5EF4-FFF2-40B4-BE49-F238E27FC236}">
                <a16:creationId xmlns:a16="http://schemas.microsoft.com/office/drawing/2014/main" id="{34488EFF-AF85-4944-9513-71A2341AA29B}"/>
              </a:ext>
            </a:extLst>
          </p:cNvPr>
          <p:cNvGrpSpPr/>
          <p:nvPr/>
        </p:nvGrpSpPr>
        <p:grpSpPr>
          <a:xfrm>
            <a:off x="2902054" y="3053380"/>
            <a:ext cx="1075307" cy="921695"/>
            <a:chOff x="3216463" y="3513733"/>
            <a:chExt cx="1075307" cy="921695"/>
          </a:xfrm>
        </p:grpSpPr>
        <p:sp>
          <p:nvSpPr>
            <p:cNvPr id="65" name="Rectangle 64">
              <a:extLst>
                <a:ext uri="{FF2B5EF4-FFF2-40B4-BE49-F238E27FC236}">
                  <a16:creationId xmlns:a16="http://schemas.microsoft.com/office/drawing/2014/main" id="{A27DDBCE-F721-405D-A70C-49C4F4C8B193}"/>
                </a:ext>
              </a:extLst>
            </p:cNvPr>
            <p:cNvSpPr/>
            <p:nvPr/>
          </p:nvSpPr>
          <p:spPr>
            <a:xfrm rot="1800000">
              <a:off x="3216463" y="3513733"/>
              <a:ext cx="330337" cy="921695"/>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Segoe UI" panose="020B0502040204020203" pitchFamily="34" charset="0"/>
              </a:endParaRPr>
            </a:p>
          </p:txBody>
        </p:sp>
        <p:sp>
          <p:nvSpPr>
            <p:cNvPr id="66" name="Arrow: Right 65">
              <a:extLst>
                <a:ext uri="{FF2B5EF4-FFF2-40B4-BE49-F238E27FC236}">
                  <a16:creationId xmlns:a16="http://schemas.microsoft.com/office/drawing/2014/main" id="{B2E7B76B-324D-447A-B873-34501D2A8F45}"/>
                </a:ext>
              </a:extLst>
            </p:cNvPr>
            <p:cNvSpPr/>
            <p:nvPr/>
          </p:nvSpPr>
          <p:spPr>
            <a:xfrm>
              <a:off x="3411191" y="3822559"/>
              <a:ext cx="880579" cy="385638"/>
            </a:xfrm>
            <a:prstGeom prst="rightArrow">
              <a:avLst/>
            </a:prstGeom>
            <a:solidFill>
              <a:srgbClr val="DB4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Segoe UI" panose="020B0502040204020203" pitchFamily="34" charset="0"/>
              </a:endParaRPr>
            </a:p>
          </p:txBody>
        </p:sp>
      </p:grpSp>
      <p:sp>
        <p:nvSpPr>
          <p:cNvPr id="67" name="TextBox 66">
            <a:extLst>
              <a:ext uri="{FF2B5EF4-FFF2-40B4-BE49-F238E27FC236}">
                <a16:creationId xmlns:a16="http://schemas.microsoft.com/office/drawing/2014/main" id="{46436908-008A-4348-B5BA-8987F01F9273}"/>
              </a:ext>
            </a:extLst>
          </p:cNvPr>
          <p:cNvSpPr txBox="1"/>
          <p:nvPr/>
        </p:nvSpPr>
        <p:spPr>
          <a:xfrm>
            <a:off x="415684" y="1349985"/>
            <a:ext cx="6078531" cy="461665"/>
          </a:xfrm>
          <a:prstGeom prst="rect">
            <a:avLst/>
          </a:prstGeom>
          <a:noFill/>
        </p:spPr>
        <p:txBody>
          <a:bodyPr wrap="square" rtlCol="0">
            <a:spAutoFit/>
          </a:bodyPr>
          <a:lstStyle/>
          <a:p>
            <a:r>
              <a:rPr lang="en-US" altLang="zh-CN" sz="2400" b="1" dirty="0">
                <a:cs typeface="Segoe UI" panose="020B0502040204020203" pitchFamily="34" charset="0"/>
              </a:rPr>
              <a:t>Out-of-band feedback – </a:t>
            </a:r>
            <a:r>
              <a:rPr lang="en-US" altLang="zh-CN" sz="2400" dirty="0">
                <a:cs typeface="Segoe UI" panose="020B0502040204020203" pitchFamily="34" charset="0"/>
              </a:rPr>
              <a:t>Delaying ACKs</a:t>
            </a:r>
            <a:endParaRPr lang="zh-CN" altLang="en-US" sz="2400" dirty="0">
              <a:cs typeface="Segoe UI" panose="020B0502040204020203" pitchFamily="34" charset="0"/>
            </a:endParaRPr>
          </a:p>
        </p:txBody>
      </p:sp>
      <p:grpSp>
        <p:nvGrpSpPr>
          <p:cNvPr id="103" name="Group 102">
            <a:extLst>
              <a:ext uri="{FF2B5EF4-FFF2-40B4-BE49-F238E27FC236}">
                <a16:creationId xmlns:a16="http://schemas.microsoft.com/office/drawing/2014/main" id="{17C646D1-E5F8-4221-94F8-006A9723437C}"/>
              </a:ext>
            </a:extLst>
          </p:cNvPr>
          <p:cNvGrpSpPr/>
          <p:nvPr/>
        </p:nvGrpSpPr>
        <p:grpSpPr>
          <a:xfrm>
            <a:off x="620282" y="2746643"/>
            <a:ext cx="850156" cy="1479036"/>
            <a:chOff x="934691" y="3206996"/>
            <a:chExt cx="850156" cy="1479036"/>
          </a:xfrm>
          <a:solidFill>
            <a:srgbClr val="F5F6F6"/>
          </a:solidFill>
        </p:grpSpPr>
        <p:cxnSp>
          <p:nvCxnSpPr>
            <p:cNvPr id="104" name="直线箭头连接符 13">
              <a:extLst>
                <a:ext uri="{FF2B5EF4-FFF2-40B4-BE49-F238E27FC236}">
                  <a16:creationId xmlns:a16="http://schemas.microsoft.com/office/drawing/2014/main" id="{8953A2A5-8249-4CE6-8CE6-47A2DC540076}"/>
                </a:ext>
              </a:extLst>
            </p:cNvPr>
            <p:cNvCxnSpPr>
              <a:cxnSpLocks/>
            </p:cNvCxnSpPr>
            <p:nvPr/>
          </p:nvCxnSpPr>
          <p:spPr>
            <a:xfrm>
              <a:off x="934691" y="3206996"/>
              <a:ext cx="850156" cy="1479036"/>
            </a:xfrm>
            <a:prstGeom prst="straightConnector1">
              <a:avLst/>
            </a:prstGeom>
            <a:grpFill/>
            <a:ln w="19050">
              <a:solidFill>
                <a:schemeClr val="tx1"/>
              </a:solidFill>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05" name="文本框 16">
              <a:extLst>
                <a:ext uri="{FF2B5EF4-FFF2-40B4-BE49-F238E27FC236}">
                  <a16:creationId xmlns:a16="http://schemas.microsoft.com/office/drawing/2014/main" id="{E880951D-5B9F-4929-9603-A641EC33F9B7}"/>
                </a:ext>
              </a:extLst>
            </p:cNvPr>
            <p:cNvSpPr txBox="1"/>
            <p:nvPr/>
          </p:nvSpPr>
          <p:spPr>
            <a:xfrm rot="3600000">
              <a:off x="1040687" y="3779890"/>
              <a:ext cx="588303" cy="307777"/>
            </a:xfrm>
            <a:prstGeom prst="rect">
              <a:avLst/>
            </a:prstGeom>
            <a:grpFill/>
          </p:spPr>
          <p:txBody>
            <a:bodyPr wrap="none" lIns="0" tIns="0" rIns="0" bIns="0" rtlCol="0">
              <a:spAutoFit/>
            </a:bodyPr>
            <a:lstStyle/>
            <a:p>
              <a:r>
                <a:rPr kumimoji="1" lang="en-US" altLang="zh-CN" sz="2000" dirty="0">
                  <a:ea typeface="Open Sans SemiCondensed" pitchFamily="2" charset="0"/>
                  <a:cs typeface="Segoe UI" panose="020B0502040204020203" pitchFamily="34" charset="0"/>
                </a:rPr>
                <a:t>Seq </a:t>
              </a:r>
              <a:r>
                <a:rPr kumimoji="1" lang="en-US" altLang="zh-CN" sz="2000" b="1" i="1" dirty="0">
                  <a:ea typeface="Open Sans SemiCondensed" pitchFamily="2" charset="0"/>
                  <a:cs typeface="Segoe UI" panose="020B0502040204020203" pitchFamily="34" charset="0"/>
                </a:rPr>
                <a:t>k</a:t>
              </a:r>
              <a:endParaRPr kumimoji="1" lang="zh-CN" altLang="en-US" sz="2000" b="1" i="1" dirty="0">
                <a:cs typeface="Segoe UI" panose="020B0502040204020203" pitchFamily="34" charset="0"/>
              </a:endParaRPr>
            </a:p>
          </p:txBody>
        </p:sp>
      </p:grpSp>
      <p:grpSp>
        <p:nvGrpSpPr>
          <p:cNvPr id="106" name="Group 105">
            <a:extLst>
              <a:ext uri="{FF2B5EF4-FFF2-40B4-BE49-F238E27FC236}">
                <a16:creationId xmlns:a16="http://schemas.microsoft.com/office/drawing/2014/main" id="{44398607-6A94-4E7F-BE42-20F4DCC21CE6}"/>
              </a:ext>
            </a:extLst>
          </p:cNvPr>
          <p:cNvGrpSpPr/>
          <p:nvPr/>
        </p:nvGrpSpPr>
        <p:grpSpPr>
          <a:xfrm>
            <a:off x="1045359" y="2736736"/>
            <a:ext cx="861007" cy="1503770"/>
            <a:chOff x="1359768" y="3197089"/>
            <a:chExt cx="861007" cy="1503770"/>
          </a:xfrm>
          <a:solidFill>
            <a:srgbClr val="F5F6F6"/>
          </a:solidFill>
        </p:grpSpPr>
        <p:cxnSp>
          <p:nvCxnSpPr>
            <p:cNvPr id="107" name="直线箭头连接符 17">
              <a:extLst>
                <a:ext uri="{FF2B5EF4-FFF2-40B4-BE49-F238E27FC236}">
                  <a16:creationId xmlns:a16="http://schemas.microsoft.com/office/drawing/2014/main" id="{0A26AF6C-B725-49B3-A3FC-EF4F3B010621}"/>
                </a:ext>
              </a:extLst>
            </p:cNvPr>
            <p:cNvCxnSpPr>
              <a:cxnSpLocks/>
            </p:cNvCxnSpPr>
            <p:nvPr/>
          </p:nvCxnSpPr>
          <p:spPr>
            <a:xfrm>
              <a:off x="1359768" y="3197089"/>
              <a:ext cx="861007" cy="1503770"/>
            </a:xfrm>
            <a:prstGeom prst="straightConnector1">
              <a:avLst/>
            </a:prstGeom>
            <a:grpFill/>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08" name="文本框 18">
              <a:extLst>
                <a:ext uri="{FF2B5EF4-FFF2-40B4-BE49-F238E27FC236}">
                  <a16:creationId xmlns:a16="http://schemas.microsoft.com/office/drawing/2014/main" id="{C93F62DE-F6AE-4EA2-ACA8-6B97C47395A2}"/>
                </a:ext>
              </a:extLst>
            </p:cNvPr>
            <p:cNvSpPr txBox="1"/>
            <p:nvPr/>
          </p:nvSpPr>
          <p:spPr>
            <a:xfrm rot="3600000">
              <a:off x="1341662" y="3733147"/>
              <a:ext cx="811119" cy="307777"/>
            </a:xfrm>
            <a:prstGeom prst="rect">
              <a:avLst/>
            </a:prstGeom>
            <a:grpFill/>
          </p:spPr>
          <p:txBody>
            <a:bodyPr wrap="none" lIns="0" tIns="0" rIns="0" bIns="0" rtlCol="0">
              <a:spAutoFit/>
            </a:bodyPr>
            <a:lstStyle/>
            <a:p>
              <a:pPr algn="ctr"/>
              <a:r>
                <a:rPr kumimoji="1" lang="en-US" altLang="zh-CN" sz="2000" dirty="0">
                  <a:ea typeface="Open Sans SemiCondensed" pitchFamily="2" charset="0"/>
                  <a:cs typeface="Segoe UI" panose="020B0502040204020203" pitchFamily="34" charset="0"/>
                </a:rPr>
                <a:t>Seq </a:t>
              </a:r>
              <a:r>
                <a:rPr kumimoji="1" lang="en-US" altLang="zh-CN" sz="2000" b="1" i="1" dirty="0">
                  <a:ea typeface="Open Sans SemiCondensed" pitchFamily="2" charset="0"/>
                  <a:cs typeface="Segoe UI" panose="020B0502040204020203" pitchFamily="34" charset="0"/>
                </a:rPr>
                <a:t>k+1</a:t>
              </a:r>
              <a:endParaRPr kumimoji="1" lang="zh-CN" altLang="en-US" sz="2000" b="1" i="1" dirty="0">
                <a:cs typeface="Segoe UI" panose="020B0502040204020203" pitchFamily="34" charset="0"/>
              </a:endParaRPr>
            </a:p>
          </p:txBody>
        </p:sp>
      </p:grpSp>
      <p:cxnSp>
        <p:nvCxnSpPr>
          <p:cNvPr id="109" name="直线箭头连接符 19">
            <a:extLst>
              <a:ext uri="{FF2B5EF4-FFF2-40B4-BE49-F238E27FC236}">
                <a16:creationId xmlns:a16="http://schemas.microsoft.com/office/drawing/2014/main" id="{EFA96075-7B3B-4053-AF7A-6196623825C8}"/>
              </a:ext>
            </a:extLst>
          </p:cNvPr>
          <p:cNvCxnSpPr>
            <a:cxnSpLocks/>
          </p:cNvCxnSpPr>
          <p:nvPr/>
        </p:nvCxnSpPr>
        <p:spPr>
          <a:xfrm>
            <a:off x="1471464" y="4238103"/>
            <a:ext cx="1593941" cy="742425"/>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0" name="直线箭头连接符 21">
            <a:extLst>
              <a:ext uri="{FF2B5EF4-FFF2-40B4-BE49-F238E27FC236}">
                <a16:creationId xmlns:a16="http://schemas.microsoft.com/office/drawing/2014/main" id="{BF2005B0-31BB-42E9-A039-226CBD45F6AF}"/>
              </a:ext>
            </a:extLst>
          </p:cNvPr>
          <p:cNvCxnSpPr>
            <a:cxnSpLocks/>
          </p:cNvCxnSpPr>
          <p:nvPr/>
        </p:nvCxnSpPr>
        <p:spPr>
          <a:xfrm>
            <a:off x="1900910" y="4220152"/>
            <a:ext cx="2561760" cy="754955"/>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1" name="直线箭头连接符 34">
            <a:extLst>
              <a:ext uri="{FF2B5EF4-FFF2-40B4-BE49-F238E27FC236}">
                <a16:creationId xmlns:a16="http://schemas.microsoft.com/office/drawing/2014/main" id="{4648EAA5-EC6F-4194-BF6A-F72932946B9E}"/>
              </a:ext>
            </a:extLst>
          </p:cNvPr>
          <p:cNvCxnSpPr>
            <a:cxnSpLocks/>
          </p:cNvCxnSpPr>
          <p:nvPr/>
        </p:nvCxnSpPr>
        <p:spPr>
          <a:xfrm>
            <a:off x="3235696" y="5011522"/>
            <a:ext cx="1186665"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2" name="直线箭头连接符 34">
            <a:extLst>
              <a:ext uri="{FF2B5EF4-FFF2-40B4-BE49-F238E27FC236}">
                <a16:creationId xmlns:a16="http://schemas.microsoft.com/office/drawing/2014/main" id="{2D0819B9-8B53-4C10-878A-93C7D88B0E01}"/>
              </a:ext>
            </a:extLst>
          </p:cNvPr>
          <p:cNvCxnSpPr>
            <a:cxnSpLocks/>
          </p:cNvCxnSpPr>
          <p:nvPr/>
        </p:nvCxnSpPr>
        <p:spPr>
          <a:xfrm flipV="1">
            <a:off x="4572040" y="5011522"/>
            <a:ext cx="172079"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3" name="直线箭头连接符 34">
            <a:extLst>
              <a:ext uri="{FF2B5EF4-FFF2-40B4-BE49-F238E27FC236}">
                <a16:creationId xmlns:a16="http://schemas.microsoft.com/office/drawing/2014/main" id="{8E6E8610-4ACD-4E57-8964-A5C8463690AF}"/>
              </a:ext>
            </a:extLst>
          </p:cNvPr>
          <p:cNvCxnSpPr>
            <a:cxnSpLocks/>
          </p:cNvCxnSpPr>
          <p:nvPr/>
        </p:nvCxnSpPr>
        <p:spPr>
          <a:xfrm>
            <a:off x="4962321" y="5011522"/>
            <a:ext cx="1518914"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4" name="直线箭头连接符 34">
            <a:extLst>
              <a:ext uri="{FF2B5EF4-FFF2-40B4-BE49-F238E27FC236}">
                <a16:creationId xmlns:a16="http://schemas.microsoft.com/office/drawing/2014/main" id="{31F026DE-7848-43C1-8343-D5E66FA0093E}"/>
              </a:ext>
            </a:extLst>
          </p:cNvPr>
          <p:cNvCxnSpPr>
            <a:cxnSpLocks/>
          </p:cNvCxnSpPr>
          <p:nvPr/>
        </p:nvCxnSpPr>
        <p:spPr>
          <a:xfrm flipV="1">
            <a:off x="6618148" y="5011522"/>
            <a:ext cx="172079"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5" name="直线箭头连接符 34">
            <a:extLst>
              <a:ext uri="{FF2B5EF4-FFF2-40B4-BE49-F238E27FC236}">
                <a16:creationId xmlns:a16="http://schemas.microsoft.com/office/drawing/2014/main" id="{EB53978E-0A9D-499B-B2B9-7A49169420CB}"/>
              </a:ext>
            </a:extLst>
          </p:cNvPr>
          <p:cNvCxnSpPr>
            <a:cxnSpLocks/>
          </p:cNvCxnSpPr>
          <p:nvPr/>
        </p:nvCxnSpPr>
        <p:spPr>
          <a:xfrm flipV="1">
            <a:off x="4750100" y="4219770"/>
            <a:ext cx="0" cy="791752"/>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6" name="直线箭头连接符 34">
            <a:extLst>
              <a:ext uri="{FF2B5EF4-FFF2-40B4-BE49-F238E27FC236}">
                <a16:creationId xmlns:a16="http://schemas.microsoft.com/office/drawing/2014/main" id="{8876B06D-E5F8-4FAC-B6B4-813A30CD2F3A}"/>
              </a:ext>
            </a:extLst>
          </p:cNvPr>
          <p:cNvCxnSpPr>
            <a:cxnSpLocks/>
          </p:cNvCxnSpPr>
          <p:nvPr/>
        </p:nvCxnSpPr>
        <p:spPr>
          <a:xfrm flipV="1">
            <a:off x="6831836" y="4219770"/>
            <a:ext cx="0" cy="791752"/>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7" name="直线箭头连接符 34">
            <a:extLst>
              <a:ext uri="{FF2B5EF4-FFF2-40B4-BE49-F238E27FC236}">
                <a16:creationId xmlns:a16="http://schemas.microsoft.com/office/drawing/2014/main" id="{3571CF2F-1061-461C-863F-57599AC63737}"/>
              </a:ext>
            </a:extLst>
          </p:cNvPr>
          <p:cNvCxnSpPr>
            <a:cxnSpLocks/>
          </p:cNvCxnSpPr>
          <p:nvPr/>
        </p:nvCxnSpPr>
        <p:spPr>
          <a:xfrm flipV="1">
            <a:off x="2136352" y="5003727"/>
            <a:ext cx="172079"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18" name="直线箭头连接符 34">
            <a:extLst>
              <a:ext uri="{FF2B5EF4-FFF2-40B4-BE49-F238E27FC236}">
                <a16:creationId xmlns:a16="http://schemas.microsoft.com/office/drawing/2014/main" id="{979C443D-1CF8-4C11-A013-8CF6A7891D6E}"/>
              </a:ext>
            </a:extLst>
          </p:cNvPr>
          <p:cNvCxnSpPr>
            <a:cxnSpLocks/>
          </p:cNvCxnSpPr>
          <p:nvPr/>
        </p:nvCxnSpPr>
        <p:spPr>
          <a:xfrm flipV="1">
            <a:off x="2302335" y="4186067"/>
            <a:ext cx="0" cy="791752"/>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grpSp>
        <p:nvGrpSpPr>
          <p:cNvPr id="119" name="Group 118">
            <a:extLst>
              <a:ext uri="{FF2B5EF4-FFF2-40B4-BE49-F238E27FC236}">
                <a16:creationId xmlns:a16="http://schemas.microsoft.com/office/drawing/2014/main" id="{337AD2C5-A473-4CDE-8B7C-D1BBB534AA9E}"/>
              </a:ext>
            </a:extLst>
          </p:cNvPr>
          <p:cNvGrpSpPr/>
          <p:nvPr/>
        </p:nvGrpSpPr>
        <p:grpSpPr>
          <a:xfrm>
            <a:off x="2290240" y="2753807"/>
            <a:ext cx="836331" cy="1469066"/>
            <a:chOff x="2616744" y="3214160"/>
            <a:chExt cx="836331" cy="1469066"/>
          </a:xfrm>
          <a:solidFill>
            <a:srgbClr val="F5F6F6"/>
          </a:solidFill>
        </p:grpSpPr>
        <p:cxnSp>
          <p:nvCxnSpPr>
            <p:cNvPr id="120" name="直线箭头连接符 34">
              <a:extLst>
                <a:ext uri="{FF2B5EF4-FFF2-40B4-BE49-F238E27FC236}">
                  <a16:creationId xmlns:a16="http://schemas.microsoft.com/office/drawing/2014/main" id="{2C1D0410-BDD8-4686-AF1C-62B696EC0FD7}"/>
                </a:ext>
              </a:extLst>
            </p:cNvPr>
            <p:cNvCxnSpPr>
              <a:cxnSpLocks/>
            </p:cNvCxnSpPr>
            <p:nvPr/>
          </p:nvCxnSpPr>
          <p:spPr>
            <a:xfrm flipV="1">
              <a:off x="2616744" y="3214160"/>
              <a:ext cx="836331" cy="1469066"/>
            </a:xfrm>
            <a:prstGeom prst="straightConnector1">
              <a:avLst/>
            </a:prstGeom>
            <a:grpFill/>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21" name="文本框 16">
              <a:extLst>
                <a:ext uri="{FF2B5EF4-FFF2-40B4-BE49-F238E27FC236}">
                  <a16:creationId xmlns:a16="http://schemas.microsoft.com/office/drawing/2014/main" id="{175FD311-B390-42C3-A365-90875E4BFDD7}"/>
                </a:ext>
              </a:extLst>
            </p:cNvPr>
            <p:cNvSpPr txBox="1"/>
            <p:nvPr/>
          </p:nvSpPr>
          <p:spPr>
            <a:xfrm rot="18000000">
              <a:off x="2698917" y="3733147"/>
              <a:ext cx="738985" cy="307777"/>
            </a:xfrm>
            <a:prstGeom prst="rect">
              <a:avLst/>
            </a:prstGeom>
            <a:grpFill/>
          </p:spPr>
          <p:txBody>
            <a:bodyPr wrap="none" lIns="0" tIns="0" rIns="0" bIns="0" rtlCol="0">
              <a:spAutoFit/>
            </a:bodyPr>
            <a:lstStyle/>
            <a:p>
              <a:r>
                <a:rPr kumimoji="1" lang="en-US" altLang="zh-CN" sz="2000" dirty="0">
                  <a:ea typeface="Open Sans SemiCondensed" pitchFamily="2" charset="0"/>
                  <a:cs typeface="Segoe UI" panose="020B0502040204020203" pitchFamily="34" charset="0"/>
                </a:rPr>
                <a:t>Ack </a:t>
              </a:r>
              <a:r>
                <a:rPr kumimoji="1" lang="en-US" altLang="zh-CN" sz="2000" b="1" i="1" dirty="0">
                  <a:ea typeface="Open Sans SemiCondensed" pitchFamily="2" charset="0"/>
                  <a:cs typeface="Segoe UI" panose="020B0502040204020203" pitchFamily="34" charset="0"/>
                </a:rPr>
                <a:t>j+1</a:t>
              </a:r>
              <a:endParaRPr kumimoji="1" lang="zh-CN" altLang="en-US" sz="2000" b="1" i="1" dirty="0">
                <a:cs typeface="Segoe UI" panose="020B0502040204020203" pitchFamily="34" charset="0"/>
              </a:endParaRPr>
            </a:p>
          </p:txBody>
        </p:sp>
      </p:grpSp>
      <p:cxnSp>
        <p:nvCxnSpPr>
          <p:cNvPr id="122" name="直线箭头连接符 34">
            <a:extLst>
              <a:ext uri="{FF2B5EF4-FFF2-40B4-BE49-F238E27FC236}">
                <a16:creationId xmlns:a16="http://schemas.microsoft.com/office/drawing/2014/main" id="{6953416A-9DA6-4E80-8C75-479CB705E597}"/>
              </a:ext>
            </a:extLst>
          </p:cNvPr>
          <p:cNvCxnSpPr>
            <a:cxnSpLocks/>
          </p:cNvCxnSpPr>
          <p:nvPr/>
        </p:nvCxnSpPr>
        <p:spPr>
          <a:xfrm flipV="1">
            <a:off x="2440603" y="5013936"/>
            <a:ext cx="172079" cy="818199"/>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cxnSp>
        <p:nvCxnSpPr>
          <p:cNvPr id="123" name="直线箭头连接符 34">
            <a:extLst>
              <a:ext uri="{FF2B5EF4-FFF2-40B4-BE49-F238E27FC236}">
                <a16:creationId xmlns:a16="http://schemas.microsoft.com/office/drawing/2014/main" id="{68A14CC6-D925-491A-B107-9F5881BF056F}"/>
              </a:ext>
            </a:extLst>
          </p:cNvPr>
          <p:cNvCxnSpPr>
            <a:cxnSpLocks/>
          </p:cNvCxnSpPr>
          <p:nvPr/>
        </p:nvCxnSpPr>
        <p:spPr>
          <a:xfrm flipV="1">
            <a:off x="2618654" y="4186066"/>
            <a:ext cx="0" cy="791752"/>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grpSp>
        <p:nvGrpSpPr>
          <p:cNvPr id="124" name="Group 123">
            <a:extLst>
              <a:ext uri="{FF2B5EF4-FFF2-40B4-BE49-F238E27FC236}">
                <a16:creationId xmlns:a16="http://schemas.microsoft.com/office/drawing/2014/main" id="{F80B542D-D8A1-4E15-A921-E4F31154CD5C}"/>
              </a:ext>
            </a:extLst>
          </p:cNvPr>
          <p:cNvGrpSpPr/>
          <p:nvPr/>
        </p:nvGrpSpPr>
        <p:grpSpPr>
          <a:xfrm>
            <a:off x="3073207" y="4235797"/>
            <a:ext cx="1669584" cy="739310"/>
            <a:chOff x="3387616" y="4696150"/>
            <a:chExt cx="1669584" cy="739310"/>
          </a:xfrm>
        </p:grpSpPr>
        <p:sp>
          <p:nvSpPr>
            <p:cNvPr id="125" name="TextBox 124">
              <a:extLst>
                <a:ext uri="{FF2B5EF4-FFF2-40B4-BE49-F238E27FC236}">
                  <a16:creationId xmlns:a16="http://schemas.microsoft.com/office/drawing/2014/main" id="{59D65282-2551-4E9F-9128-16835CA30BD5}"/>
                </a:ext>
              </a:extLst>
            </p:cNvPr>
            <p:cNvSpPr txBox="1"/>
            <p:nvPr/>
          </p:nvSpPr>
          <p:spPr>
            <a:xfrm>
              <a:off x="3768710" y="4696150"/>
              <a:ext cx="1288490" cy="564001"/>
            </a:xfrm>
            <a:prstGeom prst="rect">
              <a:avLst/>
            </a:prstGeom>
            <a:noFill/>
          </p:spPr>
          <p:txBody>
            <a:bodyPr wrap="square" rtlCol="0">
              <a:spAutoFit/>
            </a:bodyPr>
            <a:lstStyle/>
            <a:p>
              <a:pPr algn="ctr">
                <a:lnSpc>
                  <a:spcPct val="75000"/>
                </a:lnSpc>
              </a:pPr>
              <a:r>
                <a:rPr lang="en-US" altLang="zh-CN" sz="2000" dirty="0">
                  <a:solidFill>
                    <a:srgbClr val="4285F4"/>
                  </a:solidFill>
                  <a:ea typeface="Open Sans SemiCondensed" pitchFamily="2" charset="0"/>
                  <a:cs typeface="Segoe UI" panose="020B0502040204020203" pitchFamily="34" charset="0"/>
                </a:rPr>
                <a:t>(1) delay increased</a:t>
              </a:r>
              <a:endParaRPr lang="zh-CN" altLang="en-US" sz="2000" dirty="0">
                <a:solidFill>
                  <a:srgbClr val="4285F4"/>
                </a:solidFill>
                <a:cs typeface="Segoe UI" panose="020B0502040204020203" pitchFamily="34" charset="0"/>
              </a:endParaRPr>
            </a:p>
          </p:txBody>
        </p:sp>
        <p:cxnSp>
          <p:nvCxnSpPr>
            <p:cNvPr id="126" name="Straight Arrow Connector 125">
              <a:extLst>
                <a:ext uri="{FF2B5EF4-FFF2-40B4-BE49-F238E27FC236}">
                  <a16:creationId xmlns:a16="http://schemas.microsoft.com/office/drawing/2014/main" id="{EB95A017-198A-456C-965D-BFC29A1EA954}"/>
                </a:ext>
              </a:extLst>
            </p:cNvPr>
            <p:cNvCxnSpPr>
              <a:cxnSpLocks/>
            </p:cNvCxnSpPr>
            <p:nvPr/>
          </p:nvCxnSpPr>
          <p:spPr>
            <a:xfrm flipH="1">
              <a:off x="3387616" y="5204700"/>
              <a:ext cx="478711" cy="217420"/>
            </a:xfrm>
            <a:prstGeom prst="straightConnector1">
              <a:avLst/>
            </a:prstGeom>
            <a:ln w="19050">
              <a:solidFill>
                <a:srgbClr val="4285F4"/>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7DC0FB5F-A855-438D-978F-4F32933CA47F}"/>
                </a:ext>
              </a:extLst>
            </p:cNvPr>
            <p:cNvCxnSpPr>
              <a:cxnSpLocks/>
            </p:cNvCxnSpPr>
            <p:nvPr/>
          </p:nvCxnSpPr>
          <p:spPr>
            <a:xfrm>
              <a:off x="4675892" y="5196879"/>
              <a:ext cx="157662" cy="238581"/>
            </a:xfrm>
            <a:prstGeom prst="straightConnector1">
              <a:avLst/>
            </a:prstGeom>
            <a:ln w="19050">
              <a:solidFill>
                <a:srgbClr val="4285F4"/>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cxnSp>
        <p:nvCxnSpPr>
          <p:cNvPr id="128" name="直线箭头连接符 34">
            <a:extLst>
              <a:ext uri="{FF2B5EF4-FFF2-40B4-BE49-F238E27FC236}">
                <a16:creationId xmlns:a16="http://schemas.microsoft.com/office/drawing/2014/main" id="{164D6BEF-EFB7-4A4E-BC77-2580E08520E7}"/>
              </a:ext>
            </a:extLst>
          </p:cNvPr>
          <p:cNvCxnSpPr>
            <a:cxnSpLocks/>
          </p:cNvCxnSpPr>
          <p:nvPr/>
        </p:nvCxnSpPr>
        <p:spPr>
          <a:xfrm flipV="1">
            <a:off x="2629936" y="2753807"/>
            <a:ext cx="836331" cy="1469066"/>
          </a:xfrm>
          <a:prstGeom prst="straightConnector1">
            <a:avLst/>
          </a:prstGeom>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29" name="文本框 16">
            <a:extLst>
              <a:ext uri="{FF2B5EF4-FFF2-40B4-BE49-F238E27FC236}">
                <a16:creationId xmlns:a16="http://schemas.microsoft.com/office/drawing/2014/main" id="{6F320912-664C-480D-B997-7491BDC2C432}"/>
              </a:ext>
            </a:extLst>
          </p:cNvPr>
          <p:cNvSpPr txBox="1"/>
          <p:nvPr/>
        </p:nvSpPr>
        <p:spPr>
          <a:xfrm rot="18000000">
            <a:off x="2628516" y="3364125"/>
            <a:ext cx="872908" cy="307777"/>
          </a:xfrm>
          <a:prstGeom prst="rect">
            <a:avLst/>
          </a:prstGeom>
          <a:solidFill>
            <a:srgbClr val="F5F6F6"/>
          </a:solidFill>
        </p:spPr>
        <p:txBody>
          <a:bodyPr wrap="square" lIns="0" tIns="0" rIns="0" bIns="0" rtlCol="0">
            <a:spAutoFit/>
          </a:bodyPr>
          <a:lstStyle/>
          <a:p>
            <a:r>
              <a:rPr kumimoji="1" lang="en-US" altLang="zh-CN" sz="2000" dirty="0">
                <a:ea typeface="Open Sans SemiCondensed" pitchFamily="2" charset="0"/>
                <a:cs typeface="Segoe UI" panose="020B0502040204020203" pitchFamily="34" charset="0"/>
              </a:rPr>
              <a:t>Ack </a:t>
            </a:r>
            <a:r>
              <a:rPr kumimoji="1" lang="en-US" altLang="zh-CN" sz="2000" b="1" i="1" dirty="0">
                <a:ea typeface="Open Sans SemiCondensed" pitchFamily="2" charset="0"/>
                <a:cs typeface="Segoe UI" panose="020B0502040204020203" pitchFamily="34" charset="0"/>
              </a:rPr>
              <a:t>j+2</a:t>
            </a:r>
            <a:endParaRPr kumimoji="1" lang="zh-CN" altLang="en-US" sz="2000" b="1" i="1" dirty="0">
              <a:cs typeface="Segoe UI" panose="020B0502040204020203" pitchFamily="34" charset="0"/>
            </a:endParaRPr>
          </a:p>
        </p:txBody>
      </p:sp>
      <p:grpSp>
        <p:nvGrpSpPr>
          <p:cNvPr id="130" name="Group 129">
            <a:extLst>
              <a:ext uri="{FF2B5EF4-FFF2-40B4-BE49-F238E27FC236}">
                <a16:creationId xmlns:a16="http://schemas.microsoft.com/office/drawing/2014/main" id="{747BAE53-1827-493C-8B64-964ABD68B3DE}"/>
              </a:ext>
            </a:extLst>
          </p:cNvPr>
          <p:cNvGrpSpPr/>
          <p:nvPr/>
        </p:nvGrpSpPr>
        <p:grpSpPr>
          <a:xfrm>
            <a:off x="2646673" y="2762125"/>
            <a:ext cx="836331" cy="1469066"/>
            <a:chOff x="4086569" y="3214160"/>
            <a:chExt cx="836331" cy="1469066"/>
          </a:xfrm>
          <a:solidFill>
            <a:srgbClr val="F5F6F6"/>
          </a:solidFill>
        </p:grpSpPr>
        <p:cxnSp>
          <p:nvCxnSpPr>
            <p:cNvPr id="131" name="直线箭头连接符 34">
              <a:extLst>
                <a:ext uri="{FF2B5EF4-FFF2-40B4-BE49-F238E27FC236}">
                  <a16:creationId xmlns:a16="http://schemas.microsoft.com/office/drawing/2014/main" id="{BE8E9DAA-BF09-47F1-ACE1-B7A3564F1135}"/>
                </a:ext>
              </a:extLst>
            </p:cNvPr>
            <p:cNvCxnSpPr>
              <a:cxnSpLocks/>
            </p:cNvCxnSpPr>
            <p:nvPr/>
          </p:nvCxnSpPr>
          <p:spPr>
            <a:xfrm flipV="1">
              <a:off x="4086569" y="3214160"/>
              <a:ext cx="836331" cy="1469066"/>
            </a:xfrm>
            <a:prstGeom prst="straightConnector1">
              <a:avLst/>
            </a:prstGeom>
            <a:grpFill/>
            <a:ln w="19050">
              <a:solidFill>
                <a:srgbClr val="DB4437"/>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32" name="文本框 16">
              <a:extLst>
                <a:ext uri="{FF2B5EF4-FFF2-40B4-BE49-F238E27FC236}">
                  <a16:creationId xmlns:a16="http://schemas.microsoft.com/office/drawing/2014/main" id="{9C2C2BD5-4107-4BA3-BBEE-4A9318019876}"/>
                </a:ext>
              </a:extLst>
            </p:cNvPr>
            <p:cNvSpPr txBox="1"/>
            <p:nvPr/>
          </p:nvSpPr>
          <p:spPr>
            <a:xfrm rot="18000000">
              <a:off x="4076158" y="3808690"/>
              <a:ext cx="880707" cy="307777"/>
            </a:xfrm>
            <a:prstGeom prst="rect">
              <a:avLst/>
            </a:prstGeom>
            <a:grpFill/>
          </p:spPr>
          <p:txBody>
            <a:bodyPr wrap="square" lIns="0" tIns="0" rIns="0" bIns="0" rtlCol="0">
              <a:spAutoFit/>
            </a:bodyPr>
            <a:lstStyle/>
            <a:p>
              <a:r>
                <a:rPr kumimoji="1" lang="en-US" altLang="zh-CN" sz="2000" dirty="0">
                  <a:solidFill>
                    <a:srgbClr val="DB4437"/>
                  </a:solidFill>
                  <a:ea typeface="Open Sans SemiCondensed" pitchFamily="2" charset="0"/>
                  <a:cs typeface="Segoe UI" panose="020B0502040204020203" pitchFamily="34" charset="0"/>
                </a:rPr>
                <a:t>Ack </a:t>
              </a:r>
              <a:r>
                <a:rPr kumimoji="1" lang="en-US" altLang="zh-CN" sz="2000" b="1" i="1" dirty="0">
                  <a:solidFill>
                    <a:srgbClr val="DB4437"/>
                  </a:solidFill>
                  <a:ea typeface="Open Sans SemiCondensed" pitchFamily="2" charset="0"/>
                  <a:cs typeface="Segoe UI" panose="020B0502040204020203" pitchFamily="34" charset="0"/>
                </a:rPr>
                <a:t>j+2</a:t>
              </a:r>
              <a:endParaRPr kumimoji="1" lang="zh-CN" altLang="en-US" sz="2000" b="1" i="1" dirty="0">
                <a:solidFill>
                  <a:srgbClr val="DB4437"/>
                </a:solidFill>
                <a:cs typeface="Segoe UI" panose="020B0502040204020203" pitchFamily="34" charset="0"/>
              </a:endParaRPr>
            </a:p>
          </p:txBody>
        </p:sp>
      </p:grpSp>
      <p:grpSp>
        <p:nvGrpSpPr>
          <p:cNvPr id="133" name="Group 132">
            <a:extLst>
              <a:ext uri="{FF2B5EF4-FFF2-40B4-BE49-F238E27FC236}">
                <a16:creationId xmlns:a16="http://schemas.microsoft.com/office/drawing/2014/main" id="{BA4F6860-3EEB-4AAF-84AE-63E0F361776E}"/>
              </a:ext>
            </a:extLst>
          </p:cNvPr>
          <p:cNvGrpSpPr/>
          <p:nvPr/>
        </p:nvGrpSpPr>
        <p:grpSpPr>
          <a:xfrm>
            <a:off x="2027225" y="1931232"/>
            <a:ext cx="2940851" cy="690009"/>
            <a:chOff x="1963277" y="2391585"/>
            <a:chExt cx="2940851" cy="690009"/>
          </a:xfrm>
        </p:grpSpPr>
        <p:sp>
          <p:nvSpPr>
            <p:cNvPr id="134" name="TextBox 49">
              <a:extLst>
                <a:ext uri="{FF2B5EF4-FFF2-40B4-BE49-F238E27FC236}">
                  <a16:creationId xmlns:a16="http://schemas.microsoft.com/office/drawing/2014/main" id="{AEBD9C5F-E975-4DAF-917B-FBB86B7EF7BC}"/>
                </a:ext>
              </a:extLst>
            </p:cNvPr>
            <p:cNvSpPr txBox="1"/>
            <p:nvPr/>
          </p:nvSpPr>
          <p:spPr>
            <a:xfrm>
              <a:off x="1963277" y="2391585"/>
              <a:ext cx="2940851" cy="564001"/>
            </a:xfrm>
            <a:prstGeom prst="rect">
              <a:avLst/>
            </a:prstGeom>
            <a:noFill/>
          </p:spPr>
          <p:txBody>
            <a:bodyPr wrap="square" rtlCol="0">
              <a:spAutoFit/>
            </a:bodyPr>
            <a:lstStyle/>
            <a:p>
              <a:pPr algn="ctr">
                <a:lnSpc>
                  <a:spcPct val="75000"/>
                </a:lnSpc>
              </a:pPr>
              <a:r>
                <a:rPr lang="en-US" altLang="zh-CN" sz="2000" dirty="0">
                  <a:solidFill>
                    <a:srgbClr val="DB4437"/>
                  </a:solidFill>
                  <a:ea typeface="Open Sans SemiCondensed" pitchFamily="2" charset="0"/>
                  <a:cs typeface="Segoe UI" panose="020B0502040204020203" pitchFamily="34" charset="0"/>
                </a:rPr>
                <a:t>(3’) Server detects delay increases w/ </a:t>
              </a:r>
              <a:r>
                <a:rPr lang="en-US" altLang="zh-CN" sz="2000" dirty="0" err="1">
                  <a:solidFill>
                    <a:srgbClr val="DB4437"/>
                  </a:solidFill>
                  <a:ea typeface="Open Sans SemiCondensed" pitchFamily="2" charset="0"/>
                  <a:cs typeface="Segoe UI" panose="020B0502040204020203" pitchFamily="34" charset="0"/>
                </a:rPr>
                <a:t>Zhuge</a:t>
              </a:r>
              <a:endParaRPr lang="zh-CN" altLang="en-US" sz="2000" dirty="0">
                <a:solidFill>
                  <a:srgbClr val="DB4437"/>
                </a:solidFill>
                <a:cs typeface="Segoe UI" panose="020B0502040204020203" pitchFamily="34" charset="0"/>
              </a:endParaRPr>
            </a:p>
          </p:txBody>
        </p:sp>
        <p:cxnSp>
          <p:nvCxnSpPr>
            <p:cNvPr id="135" name="Straight Arrow Connector 50">
              <a:extLst>
                <a:ext uri="{FF2B5EF4-FFF2-40B4-BE49-F238E27FC236}">
                  <a16:creationId xmlns:a16="http://schemas.microsoft.com/office/drawing/2014/main" id="{04A4089A-5C0A-4506-8CBB-8A0B2FCACE0B}"/>
                </a:ext>
              </a:extLst>
            </p:cNvPr>
            <p:cNvCxnSpPr>
              <a:cxnSpLocks/>
            </p:cNvCxnSpPr>
            <p:nvPr/>
          </p:nvCxnSpPr>
          <p:spPr>
            <a:xfrm>
              <a:off x="4522187" y="2901777"/>
              <a:ext cx="349175" cy="179817"/>
            </a:xfrm>
            <a:prstGeom prst="straightConnector1">
              <a:avLst/>
            </a:prstGeom>
            <a:ln w="19050">
              <a:solidFill>
                <a:srgbClr val="DB4437"/>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36" name="TextBox 135">
            <a:extLst>
              <a:ext uri="{FF2B5EF4-FFF2-40B4-BE49-F238E27FC236}">
                <a16:creationId xmlns:a16="http://schemas.microsoft.com/office/drawing/2014/main" id="{A1C0C93E-49DB-400C-8E74-E592AABB9B1E}"/>
              </a:ext>
            </a:extLst>
          </p:cNvPr>
          <p:cNvSpPr txBox="1"/>
          <p:nvPr/>
        </p:nvSpPr>
        <p:spPr>
          <a:xfrm>
            <a:off x="3219226" y="2871303"/>
            <a:ext cx="1296144" cy="564001"/>
          </a:xfrm>
          <a:prstGeom prst="rect">
            <a:avLst/>
          </a:prstGeom>
          <a:noFill/>
        </p:spPr>
        <p:txBody>
          <a:bodyPr wrap="square" rtlCol="0">
            <a:spAutoFit/>
          </a:bodyPr>
          <a:lstStyle/>
          <a:p>
            <a:pPr algn="ctr">
              <a:lnSpc>
                <a:spcPct val="75000"/>
              </a:lnSpc>
            </a:pPr>
            <a:r>
              <a:rPr lang="en-US" altLang="zh-CN" sz="2000" dirty="0">
                <a:solidFill>
                  <a:srgbClr val="DB4437"/>
                </a:solidFill>
                <a:ea typeface="Open Sans SemiCondensed" pitchFamily="2" charset="0"/>
                <a:cs typeface="Segoe UI" panose="020B0502040204020203" pitchFamily="34" charset="0"/>
              </a:rPr>
              <a:t>(2’) adjust delay</a:t>
            </a:r>
            <a:endParaRPr lang="zh-CN" altLang="en-US" sz="2000" dirty="0">
              <a:solidFill>
                <a:srgbClr val="DB4437"/>
              </a:solidFill>
              <a:cs typeface="Segoe UI" panose="020B0502040204020203" pitchFamily="34" charset="0"/>
            </a:endParaRPr>
          </a:p>
        </p:txBody>
      </p:sp>
      <p:grpSp>
        <p:nvGrpSpPr>
          <p:cNvPr id="137" name="Group 136">
            <a:extLst>
              <a:ext uri="{FF2B5EF4-FFF2-40B4-BE49-F238E27FC236}">
                <a16:creationId xmlns:a16="http://schemas.microsoft.com/office/drawing/2014/main" id="{52D5094C-1BBE-4D83-809E-03E4EB8435F1}"/>
              </a:ext>
            </a:extLst>
          </p:cNvPr>
          <p:cNvGrpSpPr/>
          <p:nvPr/>
        </p:nvGrpSpPr>
        <p:grpSpPr>
          <a:xfrm>
            <a:off x="5036437" y="2422461"/>
            <a:ext cx="2632869" cy="307777"/>
            <a:chOff x="4972489" y="2882814"/>
            <a:chExt cx="2632869" cy="307777"/>
          </a:xfrm>
        </p:grpSpPr>
        <p:cxnSp>
          <p:nvCxnSpPr>
            <p:cNvPr id="138" name="直线箭头连接符 34">
              <a:extLst>
                <a:ext uri="{FF2B5EF4-FFF2-40B4-BE49-F238E27FC236}">
                  <a16:creationId xmlns:a16="http://schemas.microsoft.com/office/drawing/2014/main" id="{4CFF780E-3E2D-4D6A-B1F4-E3901EBF490A}"/>
                </a:ext>
              </a:extLst>
            </p:cNvPr>
            <p:cNvCxnSpPr>
              <a:cxnSpLocks/>
            </p:cNvCxnSpPr>
            <p:nvPr/>
          </p:nvCxnSpPr>
          <p:spPr>
            <a:xfrm flipH="1" flipV="1">
              <a:off x="4972489" y="3053625"/>
              <a:ext cx="2632869" cy="0"/>
            </a:xfrm>
            <a:prstGeom prst="straightConnector1">
              <a:avLst/>
            </a:prstGeom>
            <a:ln w="25400">
              <a:solidFill>
                <a:srgbClr val="33A851"/>
              </a:solidFill>
              <a:prstDash val="solid"/>
              <a:headEnd type="diamond" w="lg" len="med"/>
              <a:tailEnd type="diamond" w="lg" len="med"/>
            </a:ln>
          </p:spPr>
          <p:style>
            <a:lnRef idx="1">
              <a:schemeClr val="dk1"/>
            </a:lnRef>
            <a:fillRef idx="0">
              <a:schemeClr val="dk1"/>
            </a:fillRef>
            <a:effectRef idx="0">
              <a:schemeClr val="dk1"/>
            </a:effectRef>
            <a:fontRef idx="minor">
              <a:schemeClr val="tx1"/>
            </a:fontRef>
          </p:style>
        </p:cxnSp>
        <p:sp>
          <p:nvSpPr>
            <p:cNvPr id="139" name="文本框 97">
              <a:extLst>
                <a:ext uri="{FF2B5EF4-FFF2-40B4-BE49-F238E27FC236}">
                  <a16:creationId xmlns:a16="http://schemas.microsoft.com/office/drawing/2014/main" id="{D86CD561-AFAF-4F35-B8A2-8DB45548D4F9}"/>
                </a:ext>
              </a:extLst>
            </p:cNvPr>
            <p:cNvSpPr txBox="1"/>
            <p:nvPr/>
          </p:nvSpPr>
          <p:spPr>
            <a:xfrm>
              <a:off x="5071438" y="2882814"/>
              <a:ext cx="2335576" cy="307777"/>
            </a:xfrm>
            <a:prstGeom prst="rect">
              <a:avLst/>
            </a:prstGeom>
            <a:solidFill>
              <a:srgbClr val="F5F6F6"/>
            </a:solidFill>
          </p:spPr>
          <p:txBody>
            <a:bodyPr wrap="none" lIns="0" tIns="0" rIns="0" bIns="0" rtlCol="0">
              <a:spAutoFit/>
            </a:bodyPr>
            <a:lstStyle/>
            <a:p>
              <a:r>
                <a:rPr kumimoji="1" lang="en-US" altLang="zh-CN" sz="2000" dirty="0">
                  <a:solidFill>
                    <a:srgbClr val="33A851"/>
                  </a:solidFill>
                  <a:ea typeface="Open Sans SemiCondensed" pitchFamily="2" charset="0"/>
                  <a:cs typeface="Segoe UI" panose="020B0502040204020203" pitchFamily="34" charset="0"/>
                </a:rPr>
                <a:t>Reduced control loop</a:t>
              </a:r>
              <a:endParaRPr kumimoji="1" lang="zh-CN" altLang="en-US" sz="2000" i="1" dirty="0">
                <a:solidFill>
                  <a:srgbClr val="33A851"/>
                </a:solidFill>
                <a:cs typeface="Segoe UI" panose="020B0502040204020203" pitchFamily="34" charset="0"/>
              </a:endParaRPr>
            </a:p>
          </p:txBody>
        </p:sp>
      </p:grpSp>
      <p:grpSp>
        <p:nvGrpSpPr>
          <p:cNvPr id="140" name="Group 139">
            <a:extLst>
              <a:ext uri="{FF2B5EF4-FFF2-40B4-BE49-F238E27FC236}">
                <a16:creationId xmlns:a16="http://schemas.microsoft.com/office/drawing/2014/main" id="{39FAB8A8-233C-48E8-A4C6-8E9DF483C18A}"/>
              </a:ext>
            </a:extLst>
          </p:cNvPr>
          <p:cNvGrpSpPr/>
          <p:nvPr/>
        </p:nvGrpSpPr>
        <p:grpSpPr>
          <a:xfrm>
            <a:off x="4800718" y="1931232"/>
            <a:ext cx="3015550" cy="726359"/>
            <a:chOff x="4736770" y="2391585"/>
            <a:chExt cx="3015550" cy="726359"/>
          </a:xfrm>
        </p:grpSpPr>
        <p:cxnSp>
          <p:nvCxnSpPr>
            <p:cNvPr id="141" name="Straight Arrow Connector 50">
              <a:extLst>
                <a:ext uri="{FF2B5EF4-FFF2-40B4-BE49-F238E27FC236}">
                  <a16:creationId xmlns:a16="http://schemas.microsoft.com/office/drawing/2014/main" id="{2B71EC42-997B-4F3C-A4E2-2FF4D76A7D76}"/>
                </a:ext>
              </a:extLst>
            </p:cNvPr>
            <p:cNvCxnSpPr>
              <a:cxnSpLocks/>
            </p:cNvCxnSpPr>
            <p:nvPr/>
          </p:nvCxnSpPr>
          <p:spPr>
            <a:xfrm>
              <a:off x="7383864" y="2780574"/>
              <a:ext cx="368456" cy="337370"/>
            </a:xfrm>
            <a:prstGeom prst="curvedConnector3">
              <a:avLst>
                <a:gd name="adj1" fmla="val 176272"/>
              </a:avLst>
            </a:prstGeom>
            <a:ln w="19050">
              <a:solidFill>
                <a:srgbClr val="4285F4"/>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2" name="TextBox 49">
              <a:extLst>
                <a:ext uri="{FF2B5EF4-FFF2-40B4-BE49-F238E27FC236}">
                  <a16:creationId xmlns:a16="http://schemas.microsoft.com/office/drawing/2014/main" id="{65A99B88-A8E3-4017-8B95-32BD72CE85BB}"/>
                </a:ext>
              </a:extLst>
            </p:cNvPr>
            <p:cNvSpPr txBox="1"/>
            <p:nvPr/>
          </p:nvSpPr>
          <p:spPr>
            <a:xfrm>
              <a:off x="4736770" y="2391585"/>
              <a:ext cx="2940851" cy="564001"/>
            </a:xfrm>
            <a:prstGeom prst="rect">
              <a:avLst/>
            </a:prstGeom>
            <a:noFill/>
          </p:spPr>
          <p:txBody>
            <a:bodyPr wrap="square" rtlCol="0">
              <a:spAutoFit/>
            </a:bodyPr>
            <a:lstStyle/>
            <a:p>
              <a:pPr algn="ctr">
                <a:lnSpc>
                  <a:spcPct val="75000"/>
                </a:lnSpc>
              </a:pPr>
              <a:r>
                <a:rPr lang="en-US" altLang="zh-CN" sz="2000" dirty="0">
                  <a:solidFill>
                    <a:srgbClr val="4285F4"/>
                  </a:solidFill>
                  <a:ea typeface="Open Sans SemiCondensed" pitchFamily="2" charset="0"/>
                  <a:cs typeface="Segoe UI" panose="020B0502040204020203" pitchFamily="34" charset="0"/>
                </a:rPr>
                <a:t>(3) Server detects delay increases w/o </a:t>
              </a:r>
              <a:r>
                <a:rPr lang="en-US" altLang="zh-CN" sz="2000" dirty="0" err="1">
                  <a:solidFill>
                    <a:srgbClr val="4285F4"/>
                  </a:solidFill>
                  <a:ea typeface="Open Sans SemiCondensed" pitchFamily="2" charset="0"/>
                  <a:cs typeface="Segoe UI" panose="020B0502040204020203" pitchFamily="34" charset="0"/>
                </a:rPr>
                <a:t>Zhuge</a:t>
              </a:r>
              <a:endParaRPr lang="zh-CN" altLang="en-US" sz="2000" dirty="0">
                <a:solidFill>
                  <a:srgbClr val="4285F4"/>
                </a:solidFill>
                <a:cs typeface="Segoe UI" panose="020B0502040204020203" pitchFamily="34" charset="0"/>
              </a:endParaRPr>
            </a:p>
          </p:txBody>
        </p:sp>
      </p:grpSp>
      <p:grpSp>
        <p:nvGrpSpPr>
          <p:cNvPr id="143" name="Group 142">
            <a:extLst>
              <a:ext uri="{FF2B5EF4-FFF2-40B4-BE49-F238E27FC236}">
                <a16:creationId xmlns:a16="http://schemas.microsoft.com/office/drawing/2014/main" id="{AD6E8FAA-BE6F-4A28-88D8-10EB618C2EE7}"/>
              </a:ext>
            </a:extLst>
          </p:cNvPr>
          <p:cNvGrpSpPr/>
          <p:nvPr/>
        </p:nvGrpSpPr>
        <p:grpSpPr>
          <a:xfrm>
            <a:off x="535007" y="2464513"/>
            <a:ext cx="10827848" cy="542984"/>
            <a:chOff x="849416" y="2924866"/>
            <a:chExt cx="10827848" cy="542984"/>
          </a:xfrm>
        </p:grpSpPr>
        <p:sp>
          <p:nvSpPr>
            <p:cNvPr id="144" name="文本框 48">
              <a:extLst>
                <a:ext uri="{FF2B5EF4-FFF2-40B4-BE49-F238E27FC236}">
                  <a16:creationId xmlns:a16="http://schemas.microsoft.com/office/drawing/2014/main" id="{47223A5E-F6B8-4032-9E16-7210B50D0DF0}"/>
                </a:ext>
              </a:extLst>
            </p:cNvPr>
            <p:cNvSpPr txBox="1"/>
            <p:nvPr/>
          </p:nvSpPr>
          <p:spPr>
            <a:xfrm>
              <a:off x="9622141" y="3013245"/>
              <a:ext cx="982901" cy="400110"/>
            </a:xfrm>
            <a:prstGeom prst="rect">
              <a:avLst/>
            </a:prstGeom>
            <a:noFill/>
          </p:spPr>
          <p:txBody>
            <a:bodyPr wrap="square" rtlCol="0">
              <a:spAutoFit/>
            </a:bodyPr>
            <a:lstStyle/>
            <a:p>
              <a:r>
                <a:rPr kumimoji="1" lang="en-US" altLang="zh-CN" sz="2000" dirty="0">
                  <a:ea typeface="Open Sans SemiCondensed" pitchFamily="2" charset="0"/>
                  <a:cs typeface="Segoe UI" panose="020B0502040204020203" pitchFamily="34" charset="0"/>
                </a:rPr>
                <a:t>Server</a:t>
              </a:r>
              <a:endParaRPr kumimoji="1" lang="zh-CN" altLang="en-US" sz="2000" dirty="0">
                <a:cs typeface="Segoe UI" panose="020B0502040204020203" pitchFamily="34" charset="0"/>
              </a:endParaRPr>
            </a:p>
          </p:txBody>
        </p:sp>
        <p:cxnSp>
          <p:nvCxnSpPr>
            <p:cNvPr id="145" name="直线箭头连接符 44">
              <a:extLst>
                <a:ext uri="{FF2B5EF4-FFF2-40B4-BE49-F238E27FC236}">
                  <a16:creationId xmlns:a16="http://schemas.microsoft.com/office/drawing/2014/main" id="{F2295FFF-3CCB-44D9-8BED-6AEFA8D47B32}"/>
                </a:ext>
              </a:extLst>
            </p:cNvPr>
            <p:cNvCxnSpPr>
              <a:cxnSpLocks/>
            </p:cNvCxnSpPr>
            <p:nvPr/>
          </p:nvCxnSpPr>
          <p:spPr>
            <a:xfrm>
              <a:off x="849416" y="3206996"/>
              <a:ext cx="7645762" cy="0"/>
            </a:xfrm>
            <a:prstGeom prst="straightConnector1">
              <a:avLst/>
            </a:prstGeom>
            <a:ln w="12700">
              <a:solidFill>
                <a:schemeClr val="accent3"/>
              </a:solidFill>
              <a:headEnd type="none" w="med" len="med"/>
              <a:tailEnd type="arrow" w="med" len="med"/>
            </a:ln>
          </p:spPr>
          <p:style>
            <a:lnRef idx="1">
              <a:schemeClr val="dk1"/>
            </a:lnRef>
            <a:fillRef idx="0">
              <a:schemeClr val="dk1"/>
            </a:fillRef>
            <a:effectRef idx="0">
              <a:schemeClr val="dk1"/>
            </a:effectRef>
            <a:fontRef idx="minor">
              <a:schemeClr val="tx1"/>
            </a:fontRef>
          </p:style>
        </p:cxnSp>
        <p:pic>
          <p:nvPicPr>
            <p:cNvPr id="146" name="Picture 145">
              <a:extLst>
                <a:ext uri="{FF2B5EF4-FFF2-40B4-BE49-F238E27FC236}">
                  <a16:creationId xmlns:a16="http://schemas.microsoft.com/office/drawing/2014/main" id="{D4DCB06A-3C1E-43CD-93FC-DBEB428742B9}"/>
                </a:ext>
              </a:extLst>
            </p:cNvPr>
            <p:cNvPicPr>
              <a:picLocks noChangeAspect="1"/>
            </p:cNvPicPr>
            <p:nvPr/>
          </p:nvPicPr>
          <p:blipFill rotWithShape="1">
            <a:blip r:embed="rId3" cstate="screen">
              <a:biLevel thresh="75000"/>
              <a:extLst>
                <a:ext uri="{28A0092B-C50C-407E-A947-70E740481C1C}">
                  <a14:useLocalDpi xmlns:a14="http://schemas.microsoft.com/office/drawing/2010/main"/>
                </a:ext>
              </a:extLst>
            </a:blip>
            <a:srcRect/>
            <a:stretch/>
          </p:blipFill>
          <p:spPr>
            <a:xfrm>
              <a:off x="10966010" y="2924866"/>
              <a:ext cx="711254" cy="542984"/>
            </a:xfrm>
            <a:prstGeom prst="rect">
              <a:avLst/>
            </a:prstGeom>
          </p:spPr>
        </p:pic>
      </p:grpSp>
      <p:grpSp>
        <p:nvGrpSpPr>
          <p:cNvPr id="147" name="Group 146">
            <a:extLst>
              <a:ext uri="{FF2B5EF4-FFF2-40B4-BE49-F238E27FC236}">
                <a16:creationId xmlns:a16="http://schemas.microsoft.com/office/drawing/2014/main" id="{CC7BE92B-5954-44EC-A02B-6FA79655709F}"/>
              </a:ext>
            </a:extLst>
          </p:cNvPr>
          <p:cNvGrpSpPr/>
          <p:nvPr/>
        </p:nvGrpSpPr>
        <p:grpSpPr>
          <a:xfrm>
            <a:off x="535007" y="5569451"/>
            <a:ext cx="10873820" cy="504949"/>
            <a:chOff x="849416" y="6029804"/>
            <a:chExt cx="10873820" cy="504949"/>
          </a:xfrm>
        </p:grpSpPr>
        <p:cxnSp>
          <p:nvCxnSpPr>
            <p:cNvPr id="148" name="直线箭头连接符 9">
              <a:extLst>
                <a:ext uri="{FF2B5EF4-FFF2-40B4-BE49-F238E27FC236}">
                  <a16:creationId xmlns:a16="http://schemas.microsoft.com/office/drawing/2014/main" id="{908DFE2B-EAAC-4E5B-A74E-E916186B5B9A}"/>
                </a:ext>
              </a:extLst>
            </p:cNvPr>
            <p:cNvCxnSpPr>
              <a:cxnSpLocks/>
            </p:cNvCxnSpPr>
            <p:nvPr/>
          </p:nvCxnSpPr>
          <p:spPr>
            <a:xfrm>
              <a:off x="849416" y="6297474"/>
              <a:ext cx="7618018" cy="0"/>
            </a:xfrm>
            <a:prstGeom prst="straightConnector1">
              <a:avLst/>
            </a:prstGeom>
            <a:ln w="12700">
              <a:solidFill>
                <a:schemeClr val="accent3"/>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49" name="文本框 10">
              <a:extLst>
                <a:ext uri="{FF2B5EF4-FFF2-40B4-BE49-F238E27FC236}">
                  <a16:creationId xmlns:a16="http://schemas.microsoft.com/office/drawing/2014/main" id="{FCF21CE1-E1A9-4B7B-953E-858C12F1346F}"/>
                </a:ext>
              </a:extLst>
            </p:cNvPr>
            <p:cNvSpPr txBox="1"/>
            <p:nvPr/>
          </p:nvSpPr>
          <p:spPr>
            <a:xfrm>
              <a:off x="9605241" y="6114849"/>
              <a:ext cx="920904" cy="400110"/>
            </a:xfrm>
            <a:prstGeom prst="rect">
              <a:avLst/>
            </a:prstGeom>
            <a:noFill/>
          </p:spPr>
          <p:txBody>
            <a:bodyPr wrap="square" rtlCol="0">
              <a:spAutoFit/>
            </a:bodyPr>
            <a:lstStyle/>
            <a:p>
              <a:r>
                <a:rPr kumimoji="1" lang="en-US" altLang="zh-CN" sz="2000" dirty="0">
                  <a:ea typeface="Open Sans SemiCondensed" pitchFamily="2" charset="0"/>
                  <a:cs typeface="Segoe UI" panose="020B0502040204020203" pitchFamily="34" charset="0"/>
                </a:rPr>
                <a:t>Client</a:t>
              </a:r>
              <a:endParaRPr kumimoji="1" lang="zh-CN" altLang="en-US" sz="2000" dirty="0">
                <a:cs typeface="Segoe UI" panose="020B0502040204020203" pitchFamily="34" charset="0"/>
              </a:endParaRPr>
            </a:p>
          </p:txBody>
        </p:sp>
        <p:sp>
          <p:nvSpPr>
            <p:cNvPr id="150" name="矩形 106">
              <a:extLst>
                <a:ext uri="{FF2B5EF4-FFF2-40B4-BE49-F238E27FC236}">
                  <a16:creationId xmlns:a16="http://schemas.microsoft.com/office/drawing/2014/main" id="{47F19E79-D99E-4208-BF33-2EB98C536C45}"/>
                </a:ext>
              </a:extLst>
            </p:cNvPr>
            <p:cNvSpPr/>
            <p:nvPr/>
          </p:nvSpPr>
          <p:spPr>
            <a:xfrm>
              <a:off x="916282" y="6134385"/>
              <a:ext cx="888064" cy="307777"/>
            </a:xfrm>
            <a:prstGeom prst="rect">
              <a:avLst/>
            </a:prstGeom>
            <a:solidFill>
              <a:srgbClr val="F5F6F6"/>
            </a:solidFill>
          </p:spPr>
          <p:txBody>
            <a:bodyPr wrap="none" lIns="0" tIns="0" rIns="0" bIns="0">
              <a:spAutoFit/>
            </a:bodyPr>
            <a:lstStyle/>
            <a:p>
              <a:pPr algn="ctr"/>
              <a:r>
                <a:rPr kumimoji="1" lang="en-US" altLang="zh-CN" sz="2000" i="1" dirty="0">
                  <a:solidFill>
                    <a:schemeClr val="accent3"/>
                  </a:solidFill>
                  <a:ea typeface="Open Sans SemiCondensed" pitchFamily="2" charset="0"/>
                  <a:cs typeface="Segoe UI" panose="020B0502040204020203" pitchFamily="34" charset="0"/>
                </a:rPr>
                <a:t>Timeline</a:t>
              </a:r>
              <a:endParaRPr lang="zh-CN" altLang="en-US" sz="2000" i="1" dirty="0">
                <a:solidFill>
                  <a:schemeClr val="accent3"/>
                </a:solidFill>
                <a:cs typeface="Segoe UI" panose="020B0502040204020203" pitchFamily="34" charset="0"/>
              </a:endParaRPr>
            </a:p>
          </p:txBody>
        </p:sp>
        <p:pic>
          <p:nvPicPr>
            <p:cNvPr id="151" name="图片 4">
              <a:extLst>
                <a:ext uri="{FF2B5EF4-FFF2-40B4-BE49-F238E27FC236}">
                  <a16:creationId xmlns:a16="http://schemas.microsoft.com/office/drawing/2014/main" id="{D93407FF-89D9-43EE-90C5-CCB8E38C0978}"/>
                </a:ext>
              </a:extLst>
            </p:cNvPr>
            <p:cNvPicPr>
              <a:picLocks noChangeAspect="1"/>
            </p:cNvPicPr>
            <p:nvPr/>
          </p:nvPicPr>
          <p:blipFill>
            <a:blip r:embed="rId4" cstate="screen">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10876746" y="6029804"/>
              <a:ext cx="846490" cy="504949"/>
            </a:xfrm>
            <a:prstGeom prst="rect">
              <a:avLst/>
            </a:prstGeom>
          </p:spPr>
        </p:pic>
      </p:grpSp>
      <p:grpSp>
        <p:nvGrpSpPr>
          <p:cNvPr id="152" name="Group 151">
            <a:extLst>
              <a:ext uri="{FF2B5EF4-FFF2-40B4-BE49-F238E27FC236}">
                <a16:creationId xmlns:a16="http://schemas.microsoft.com/office/drawing/2014/main" id="{ED1ECB6A-DF06-4D6B-8FD5-5E30F0FD5AD3}"/>
              </a:ext>
            </a:extLst>
          </p:cNvPr>
          <p:cNvGrpSpPr/>
          <p:nvPr/>
        </p:nvGrpSpPr>
        <p:grpSpPr>
          <a:xfrm>
            <a:off x="535007" y="4793412"/>
            <a:ext cx="8294987" cy="418727"/>
            <a:chOff x="849416" y="5253765"/>
            <a:chExt cx="8294987" cy="418727"/>
          </a:xfrm>
          <a:solidFill>
            <a:srgbClr val="F5F6F6"/>
          </a:solidFill>
        </p:grpSpPr>
        <p:cxnSp>
          <p:nvCxnSpPr>
            <p:cNvPr id="153" name="直线箭头连接符 9">
              <a:extLst>
                <a:ext uri="{FF2B5EF4-FFF2-40B4-BE49-F238E27FC236}">
                  <a16:creationId xmlns:a16="http://schemas.microsoft.com/office/drawing/2014/main" id="{C69D4EEF-D92D-4AD6-8C06-BC097FCF3C85}"/>
                </a:ext>
              </a:extLst>
            </p:cNvPr>
            <p:cNvCxnSpPr>
              <a:cxnSpLocks/>
            </p:cNvCxnSpPr>
            <p:nvPr/>
          </p:nvCxnSpPr>
          <p:spPr>
            <a:xfrm>
              <a:off x="849416" y="5467379"/>
              <a:ext cx="7618018" cy="0"/>
            </a:xfrm>
            <a:prstGeom prst="straightConnector1">
              <a:avLst/>
            </a:prstGeom>
            <a:grpFill/>
            <a:ln w="12700">
              <a:solidFill>
                <a:schemeClr val="accent3"/>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54" name="矩形 107">
              <a:extLst>
                <a:ext uri="{FF2B5EF4-FFF2-40B4-BE49-F238E27FC236}">
                  <a16:creationId xmlns:a16="http://schemas.microsoft.com/office/drawing/2014/main" id="{27E859CB-62BA-4F4E-8B9D-21F2F199BB1E}"/>
                </a:ext>
              </a:extLst>
            </p:cNvPr>
            <p:cNvSpPr/>
            <p:nvPr/>
          </p:nvSpPr>
          <p:spPr>
            <a:xfrm>
              <a:off x="7348712" y="5304290"/>
              <a:ext cx="937564" cy="307777"/>
            </a:xfrm>
            <a:prstGeom prst="rect">
              <a:avLst/>
            </a:prstGeom>
            <a:grpFill/>
          </p:spPr>
          <p:txBody>
            <a:bodyPr wrap="none" lIns="0" tIns="0" rIns="0" bIns="0">
              <a:spAutoFit/>
            </a:bodyPr>
            <a:lstStyle/>
            <a:p>
              <a:pPr algn="ctr"/>
              <a:r>
                <a:rPr kumimoji="1" lang="en-US" altLang="zh-CN" sz="2000" dirty="0">
                  <a:solidFill>
                    <a:schemeClr val="accent3"/>
                  </a:solidFill>
                  <a:ea typeface="Open Sans SemiCondensed" pitchFamily="2" charset="0"/>
                  <a:cs typeface="Segoe UI" panose="020B0502040204020203" pitchFamily="34" charset="0"/>
                </a:rPr>
                <a:t>Wireless</a:t>
              </a:r>
              <a:endParaRPr lang="zh-CN" altLang="en-US" sz="2000" dirty="0">
                <a:solidFill>
                  <a:schemeClr val="accent3"/>
                </a:solidFill>
                <a:cs typeface="Segoe UI" panose="020B0502040204020203" pitchFamily="34" charset="0"/>
              </a:endParaRPr>
            </a:p>
          </p:txBody>
        </p:sp>
        <p:pic>
          <p:nvPicPr>
            <p:cNvPr id="155" name="Picture 154">
              <a:extLst>
                <a:ext uri="{FF2B5EF4-FFF2-40B4-BE49-F238E27FC236}">
                  <a16:creationId xmlns:a16="http://schemas.microsoft.com/office/drawing/2014/main" id="{28E2D035-DDE9-4296-B2DA-61DD9232875C}"/>
                </a:ext>
              </a:extLst>
            </p:cNvPr>
            <p:cNvPicPr>
              <a:picLocks noChangeAspect="1"/>
            </p:cNvPicPr>
            <p:nvPr/>
          </p:nvPicPr>
          <p:blipFill>
            <a:blip r:embed="rId5"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8495178" y="5253765"/>
              <a:ext cx="649225" cy="418727"/>
            </a:xfrm>
            <a:prstGeom prst="rect">
              <a:avLst/>
            </a:prstGeom>
            <a:grpFill/>
          </p:spPr>
        </p:pic>
      </p:grpSp>
      <p:grpSp>
        <p:nvGrpSpPr>
          <p:cNvPr id="156" name="Group 155">
            <a:extLst>
              <a:ext uri="{FF2B5EF4-FFF2-40B4-BE49-F238E27FC236}">
                <a16:creationId xmlns:a16="http://schemas.microsoft.com/office/drawing/2014/main" id="{185E9D95-A9E2-42E5-A56F-0A7DACDDBBE9}"/>
              </a:ext>
            </a:extLst>
          </p:cNvPr>
          <p:cNvGrpSpPr/>
          <p:nvPr/>
        </p:nvGrpSpPr>
        <p:grpSpPr>
          <a:xfrm>
            <a:off x="535007" y="3974333"/>
            <a:ext cx="8276279" cy="526081"/>
            <a:chOff x="849416" y="4434686"/>
            <a:chExt cx="8276279" cy="526081"/>
          </a:xfrm>
          <a:solidFill>
            <a:srgbClr val="F5F6F6"/>
          </a:solidFill>
        </p:grpSpPr>
        <p:cxnSp>
          <p:nvCxnSpPr>
            <p:cNvPr id="157" name="直线箭头连接符 7">
              <a:extLst>
                <a:ext uri="{FF2B5EF4-FFF2-40B4-BE49-F238E27FC236}">
                  <a16:creationId xmlns:a16="http://schemas.microsoft.com/office/drawing/2014/main" id="{137746B8-E075-4B85-9EC6-D3466F2A4177}"/>
                </a:ext>
              </a:extLst>
            </p:cNvPr>
            <p:cNvCxnSpPr>
              <a:cxnSpLocks/>
            </p:cNvCxnSpPr>
            <p:nvPr/>
          </p:nvCxnSpPr>
          <p:spPr>
            <a:xfrm>
              <a:off x="849416" y="4686032"/>
              <a:ext cx="7618018" cy="0"/>
            </a:xfrm>
            <a:prstGeom prst="straightConnector1">
              <a:avLst/>
            </a:prstGeom>
            <a:grpFill/>
            <a:ln w="12700">
              <a:solidFill>
                <a:schemeClr val="accent3"/>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58" name="矩形 106">
              <a:extLst>
                <a:ext uri="{FF2B5EF4-FFF2-40B4-BE49-F238E27FC236}">
                  <a16:creationId xmlns:a16="http://schemas.microsoft.com/office/drawing/2014/main" id="{8A5AE885-3ABF-4B8A-A09D-7D7BA7BA90D2}"/>
                </a:ext>
              </a:extLst>
            </p:cNvPr>
            <p:cNvSpPr/>
            <p:nvPr/>
          </p:nvSpPr>
          <p:spPr>
            <a:xfrm>
              <a:off x="7349006" y="4544495"/>
              <a:ext cx="953274" cy="307777"/>
            </a:xfrm>
            <a:prstGeom prst="rect">
              <a:avLst/>
            </a:prstGeom>
            <a:grpFill/>
          </p:spPr>
          <p:txBody>
            <a:bodyPr wrap="none" lIns="0" tIns="0" rIns="0" bIns="0">
              <a:spAutoFit/>
            </a:bodyPr>
            <a:lstStyle/>
            <a:p>
              <a:pPr algn="ctr"/>
              <a:r>
                <a:rPr kumimoji="1" lang="en-US" altLang="zh-CN" sz="2000" dirty="0">
                  <a:solidFill>
                    <a:schemeClr val="accent3"/>
                  </a:solidFill>
                  <a:ea typeface="Open Sans SemiCondensed" pitchFamily="2" charset="0"/>
                  <a:cs typeface="Segoe UI" panose="020B0502040204020203" pitchFamily="34" charset="0"/>
                </a:rPr>
                <a:t>Ethernet</a:t>
              </a:r>
            </a:p>
          </p:txBody>
        </p:sp>
        <p:pic>
          <p:nvPicPr>
            <p:cNvPr id="159" name="Picture 158">
              <a:extLst>
                <a:ext uri="{FF2B5EF4-FFF2-40B4-BE49-F238E27FC236}">
                  <a16:creationId xmlns:a16="http://schemas.microsoft.com/office/drawing/2014/main" id="{156C3EEC-B86B-45A5-8E0F-7EA9D89B1414}"/>
                </a:ext>
              </a:extLst>
            </p:cNvPr>
            <p:cNvPicPr>
              <a:picLocks noChangeAspect="1"/>
            </p:cNvPicPr>
            <p:nvPr/>
          </p:nvPicPr>
          <p:blipFill>
            <a:blip r:embed="rId6" cstate="screen">
              <a:biLevel thresh="75000"/>
              <a:extLst>
                <a:ext uri="{28A0092B-C50C-407E-A947-70E740481C1C}">
                  <a14:useLocalDpi xmlns:a14="http://schemas.microsoft.com/office/drawing/2010/main"/>
                </a:ext>
              </a:extLst>
            </a:blip>
            <a:stretch>
              <a:fillRect/>
            </a:stretch>
          </p:blipFill>
          <p:spPr>
            <a:xfrm>
              <a:off x="8516174" y="4434686"/>
              <a:ext cx="609521" cy="526081"/>
            </a:xfrm>
            <a:prstGeom prst="rect">
              <a:avLst/>
            </a:prstGeom>
            <a:grpFill/>
          </p:spPr>
        </p:pic>
      </p:grpSp>
      <p:grpSp>
        <p:nvGrpSpPr>
          <p:cNvPr id="160" name="Group 159">
            <a:extLst>
              <a:ext uri="{FF2B5EF4-FFF2-40B4-BE49-F238E27FC236}">
                <a16:creationId xmlns:a16="http://schemas.microsoft.com/office/drawing/2014/main" id="{3FCE835F-6B3D-42E9-A2E3-321730AF7DEF}"/>
              </a:ext>
            </a:extLst>
          </p:cNvPr>
          <p:cNvGrpSpPr/>
          <p:nvPr/>
        </p:nvGrpSpPr>
        <p:grpSpPr>
          <a:xfrm>
            <a:off x="8863634" y="4050571"/>
            <a:ext cx="2545193" cy="956455"/>
            <a:chOff x="8811688" y="4510920"/>
            <a:chExt cx="2545193" cy="956455"/>
          </a:xfrm>
        </p:grpSpPr>
        <p:sp>
          <p:nvSpPr>
            <p:cNvPr id="161" name="文本框 108">
              <a:extLst>
                <a:ext uri="{FF2B5EF4-FFF2-40B4-BE49-F238E27FC236}">
                  <a16:creationId xmlns:a16="http://schemas.microsoft.com/office/drawing/2014/main" id="{814E58BE-35D2-4A18-A289-D1391F9EB46F}"/>
                </a:ext>
              </a:extLst>
            </p:cNvPr>
            <p:cNvSpPr txBox="1"/>
            <p:nvPr/>
          </p:nvSpPr>
          <p:spPr>
            <a:xfrm>
              <a:off x="8910602" y="4766143"/>
              <a:ext cx="1623319" cy="564001"/>
            </a:xfrm>
            <a:prstGeom prst="rect">
              <a:avLst/>
            </a:prstGeom>
            <a:noFill/>
          </p:spPr>
          <p:txBody>
            <a:bodyPr wrap="square" rtlCol="0">
              <a:spAutoFit/>
            </a:bodyPr>
            <a:lstStyle/>
            <a:p>
              <a:pPr algn="ctr">
                <a:lnSpc>
                  <a:spcPct val="75000"/>
                </a:lnSpc>
              </a:pPr>
              <a:r>
                <a:rPr kumimoji="1" lang="en-US" altLang="zh-CN" sz="2000" dirty="0">
                  <a:ea typeface="Open Sans SemiCondensed" pitchFamily="2" charset="0"/>
                  <a:cs typeface="Segoe UI" panose="020B0502040204020203" pitchFamily="34" charset="0"/>
                </a:rPr>
                <a:t>Access Point</a:t>
              </a:r>
            </a:p>
            <a:p>
              <a:pPr algn="ctr">
                <a:lnSpc>
                  <a:spcPct val="75000"/>
                </a:lnSpc>
              </a:pPr>
              <a:r>
                <a:rPr kumimoji="1" lang="en-US" altLang="zh-CN" sz="2000" dirty="0">
                  <a:ea typeface="Open Sans SemiCondensed" pitchFamily="2" charset="0"/>
                  <a:cs typeface="Segoe UI" panose="020B0502040204020203" pitchFamily="34" charset="0"/>
                </a:rPr>
                <a:t>(2 interfaces)</a:t>
              </a:r>
              <a:endParaRPr kumimoji="1" lang="zh-CN" altLang="en-US" sz="2000" dirty="0">
                <a:cs typeface="Segoe UI" panose="020B0502040204020203" pitchFamily="34" charset="0"/>
              </a:endParaRPr>
            </a:p>
          </p:txBody>
        </p:sp>
        <p:sp>
          <p:nvSpPr>
            <p:cNvPr id="162" name="右大括号 109">
              <a:extLst>
                <a:ext uri="{FF2B5EF4-FFF2-40B4-BE49-F238E27FC236}">
                  <a16:creationId xmlns:a16="http://schemas.microsoft.com/office/drawing/2014/main" id="{7206FEA3-7F31-4E41-AFDD-B35382F15C65}"/>
                </a:ext>
              </a:extLst>
            </p:cNvPr>
            <p:cNvSpPr/>
            <p:nvPr/>
          </p:nvSpPr>
          <p:spPr>
            <a:xfrm>
              <a:off x="8811688" y="4689053"/>
              <a:ext cx="98914" cy="778322"/>
            </a:xfrm>
            <a:prstGeom prst="rightBrace">
              <a:avLst>
                <a:gd name="adj1" fmla="val 13168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2000" dirty="0">
                <a:cs typeface="Segoe UI" panose="020B0502040204020203" pitchFamily="34" charset="0"/>
              </a:endParaRPr>
            </a:p>
          </p:txBody>
        </p:sp>
        <p:pic>
          <p:nvPicPr>
            <p:cNvPr id="163" name="Picture 162">
              <a:extLst>
                <a:ext uri="{FF2B5EF4-FFF2-40B4-BE49-F238E27FC236}">
                  <a16:creationId xmlns:a16="http://schemas.microsoft.com/office/drawing/2014/main" id="{8AA13A41-D2F1-4850-8E84-F94DFE75ED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533921" y="4510920"/>
              <a:ext cx="822960" cy="822960"/>
            </a:xfrm>
            <a:prstGeom prst="rect">
              <a:avLst/>
            </a:prstGeom>
          </p:spPr>
        </p:pic>
      </p:grpSp>
      <p:grpSp>
        <p:nvGrpSpPr>
          <p:cNvPr id="164" name="Group 163">
            <a:extLst>
              <a:ext uri="{FF2B5EF4-FFF2-40B4-BE49-F238E27FC236}">
                <a16:creationId xmlns:a16="http://schemas.microsoft.com/office/drawing/2014/main" id="{662B2573-7BC6-4F23-9599-1D267D950210}"/>
              </a:ext>
            </a:extLst>
          </p:cNvPr>
          <p:cNvGrpSpPr/>
          <p:nvPr/>
        </p:nvGrpSpPr>
        <p:grpSpPr>
          <a:xfrm>
            <a:off x="212009" y="4326797"/>
            <a:ext cx="1479623" cy="616043"/>
            <a:chOff x="526418" y="4787150"/>
            <a:chExt cx="1479623" cy="616043"/>
          </a:xfrm>
        </p:grpSpPr>
        <p:cxnSp>
          <p:nvCxnSpPr>
            <p:cNvPr id="165" name="Straight Arrow Connector 164">
              <a:extLst>
                <a:ext uri="{FF2B5EF4-FFF2-40B4-BE49-F238E27FC236}">
                  <a16:creationId xmlns:a16="http://schemas.microsoft.com/office/drawing/2014/main" id="{AB6BB3BF-CD50-4D36-8BCD-2609EE97BCE9}"/>
                </a:ext>
              </a:extLst>
            </p:cNvPr>
            <p:cNvCxnSpPr>
              <a:cxnSpLocks/>
            </p:cNvCxnSpPr>
            <p:nvPr/>
          </p:nvCxnSpPr>
          <p:spPr>
            <a:xfrm flipV="1">
              <a:off x="1778072" y="4787150"/>
              <a:ext cx="227969" cy="237450"/>
            </a:xfrm>
            <a:prstGeom prst="straightConnector1">
              <a:avLst/>
            </a:prstGeom>
            <a:ln w="19050">
              <a:solidFill>
                <a:srgbClr val="DB4437"/>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9016C5B-1080-47F6-8D9F-28F00C1730B6}"/>
                </a:ext>
              </a:extLst>
            </p:cNvPr>
            <p:cNvSpPr txBox="1"/>
            <p:nvPr/>
          </p:nvSpPr>
          <p:spPr>
            <a:xfrm>
              <a:off x="526418" y="4839192"/>
              <a:ext cx="1424085" cy="564001"/>
            </a:xfrm>
            <a:prstGeom prst="rect">
              <a:avLst/>
            </a:prstGeom>
            <a:noFill/>
          </p:spPr>
          <p:txBody>
            <a:bodyPr wrap="square" rtlCol="0">
              <a:spAutoFit/>
            </a:bodyPr>
            <a:lstStyle/>
            <a:p>
              <a:pPr algn="ctr">
                <a:lnSpc>
                  <a:spcPct val="75000"/>
                </a:lnSpc>
              </a:pPr>
              <a:r>
                <a:rPr lang="en-US" altLang="zh-CN" sz="2000" dirty="0">
                  <a:solidFill>
                    <a:srgbClr val="DB4437"/>
                  </a:solidFill>
                  <a:ea typeface="Open Sans SemiCondensed" pitchFamily="2" charset="0"/>
                  <a:cs typeface="Segoe UI" panose="020B0502040204020203" pitchFamily="34" charset="0"/>
                </a:rPr>
                <a:t>(1’) delay prediction</a:t>
              </a:r>
              <a:endParaRPr lang="zh-CN" altLang="en-US" sz="2000" dirty="0">
                <a:solidFill>
                  <a:srgbClr val="DB4437"/>
                </a:solidFill>
                <a:cs typeface="Segoe UI" panose="020B0502040204020203" pitchFamily="34" charset="0"/>
              </a:endParaRPr>
            </a:p>
          </p:txBody>
        </p:sp>
      </p:grpSp>
      <p:grpSp>
        <p:nvGrpSpPr>
          <p:cNvPr id="167" name="Group 166">
            <a:extLst>
              <a:ext uri="{FF2B5EF4-FFF2-40B4-BE49-F238E27FC236}">
                <a16:creationId xmlns:a16="http://schemas.microsoft.com/office/drawing/2014/main" id="{F17170E0-6559-4167-8B97-0BA67877F0FE}"/>
              </a:ext>
            </a:extLst>
          </p:cNvPr>
          <p:cNvGrpSpPr/>
          <p:nvPr/>
        </p:nvGrpSpPr>
        <p:grpSpPr>
          <a:xfrm>
            <a:off x="4756286" y="2751628"/>
            <a:ext cx="836331" cy="1469066"/>
            <a:chOff x="5083227" y="3214160"/>
            <a:chExt cx="836331" cy="1469066"/>
          </a:xfrm>
          <a:solidFill>
            <a:srgbClr val="F5F6F6"/>
          </a:solidFill>
        </p:grpSpPr>
        <p:cxnSp>
          <p:nvCxnSpPr>
            <p:cNvPr id="168" name="直线箭头连接符 34">
              <a:extLst>
                <a:ext uri="{FF2B5EF4-FFF2-40B4-BE49-F238E27FC236}">
                  <a16:creationId xmlns:a16="http://schemas.microsoft.com/office/drawing/2014/main" id="{F97319B8-B7A2-475C-A023-1826A0010BD5}"/>
                </a:ext>
              </a:extLst>
            </p:cNvPr>
            <p:cNvCxnSpPr>
              <a:cxnSpLocks/>
            </p:cNvCxnSpPr>
            <p:nvPr/>
          </p:nvCxnSpPr>
          <p:spPr>
            <a:xfrm flipV="1">
              <a:off x="5083227" y="3214160"/>
              <a:ext cx="836331" cy="1469066"/>
            </a:xfrm>
            <a:prstGeom prst="straightConnector1">
              <a:avLst/>
            </a:prstGeom>
            <a:grpFill/>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69" name="文本框 16">
              <a:extLst>
                <a:ext uri="{FF2B5EF4-FFF2-40B4-BE49-F238E27FC236}">
                  <a16:creationId xmlns:a16="http://schemas.microsoft.com/office/drawing/2014/main" id="{4E197E72-3AD6-4146-B111-B90FEB854B95}"/>
                </a:ext>
              </a:extLst>
            </p:cNvPr>
            <p:cNvSpPr txBox="1"/>
            <p:nvPr/>
          </p:nvSpPr>
          <p:spPr>
            <a:xfrm rot="18000000">
              <a:off x="5081982" y="3830755"/>
              <a:ext cx="804707" cy="307777"/>
            </a:xfrm>
            <a:prstGeom prst="rect">
              <a:avLst/>
            </a:prstGeom>
            <a:grpFill/>
          </p:spPr>
          <p:txBody>
            <a:bodyPr wrap="none" lIns="0" tIns="0" rIns="0" bIns="0" rtlCol="0">
              <a:spAutoFit/>
            </a:bodyPr>
            <a:lstStyle/>
            <a:p>
              <a:r>
                <a:rPr kumimoji="1" lang="en-US" altLang="zh-CN" sz="2000" dirty="0">
                  <a:ea typeface="Open Sans SemiCondensed" pitchFamily="2" charset="0"/>
                  <a:cs typeface="Segoe UI" panose="020B0502040204020203" pitchFamily="34" charset="0"/>
                </a:rPr>
                <a:t>Ack </a:t>
              </a:r>
              <a:r>
                <a:rPr kumimoji="1" lang="en-US" altLang="zh-CN" sz="2000" b="1" i="1" dirty="0">
                  <a:ea typeface="Open Sans SemiCondensed" pitchFamily="2" charset="0"/>
                  <a:cs typeface="Segoe UI" panose="020B0502040204020203" pitchFamily="34" charset="0"/>
                </a:rPr>
                <a:t>k+1</a:t>
              </a:r>
              <a:endParaRPr kumimoji="1" lang="zh-CN" altLang="en-US" sz="2000" b="1" i="1" dirty="0">
                <a:cs typeface="Segoe UI" panose="020B0502040204020203" pitchFamily="34" charset="0"/>
              </a:endParaRPr>
            </a:p>
          </p:txBody>
        </p:sp>
      </p:grpSp>
      <p:grpSp>
        <p:nvGrpSpPr>
          <p:cNvPr id="170" name="Group 169">
            <a:extLst>
              <a:ext uri="{FF2B5EF4-FFF2-40B4-BE49-F238E27FC236}">
                <a16:creationId xmlns:a16="http://schemas.microsoft.com/office/drawing/2014/main" id="{36168978-9D56-4F86-8F3E-8B7059903C76}"/>
              </a:ext>
            </a:extLst>
          </p:cNvPr>
          <p:cNvGrpSpPr/>
          <p:nvPr/>
        </p:nvGrpSpPr>
        <p:grpSpPr>
          <a:xfrm>
            <a:off x="6875494" y="2752908"/>
            <a:ext cx="836331" cy="1469066"/>
            <a:chOff x="6876550" y="3214160"/>
            <a:chExt cx="836331" cy="1469066"/>
          </a:xfrm>
          <a:solidFill>
            <a:srgbClr val="F5F6F6"/>
          </a:solidFill>
        </p:grpSpPr>
        <p:cxnSp>
          <p:nvCxnSpPr>
            <p:cNvPr id="171" name="直线箭头连接符 34">
              <a:extLst>
                <a:ext uri="{FF2B5EF4-FFF2-40B4-BE49-F238E27FC236}">
                  <a16:creationId xmlns:a16="http://schemas.microsoft.com/office/drawing/2014/main" id="{F3FC8EB2-BF37-4C7B-B38B-47B44A72D25D}"/>
                </a:ext>
              </a:extLst>
            </p:cNvPr>
            <p:cNvCxnSpPr>
              <a:cxnSpLocks/>
            </p:cNvCxnSpPr>
            <p:nvPr/>
          </p:nvCxnSpPr>
          <p:spPr>
            <a:xfrm flipV="1">
              <a:off x="6876550" y="3214160"/>
              <a:ext cx="836331" cy="1469066"/>
            </a:xfrm>
            <a:prstGeom prst="straightConnector1">
              <a:avLst/>
            </a:prstGeom>
            <a:grpFill/>
            <a:ln w="19050">
              <a:solidFill>
                <a:schemeClr val="tx1"/>
              </a:solidFill>
              <a:prstDash val="solid"/>
              <a:headEnd type="none" w="med" len="med"/>
              <a:tailEnd type="triangle" w="sm" len="lg"/>
            </a:ln>
          </p:spPr>
          <p:style>
            <a:lnRef idx="1">
              <a:schemeClr val="dk1"/>
            </a:lnRef>
            <a:fillRef idx="0">
              <a:schemeClr val="dk1"/>
            </a:fillRef>
            <a:effectRef idx="0">
              <a:schemeClr val="dk1"/>
            </a:effectRef>
            <a:fontRef idx="minor">
              <a:schemeClr val="tx1"/>
            </a:fontRef>
          </p:style>
        </p:cxnSp>
        <p:sp>
          <p:nvSpPr>
            <p:cNvPr id="172" name="文本框 18">
              <a:extLst>
                <a:ext uri="{FF2B5EF4-FFF2-40B4-BE49-F238E27FC236}">
                  <a16:creationId xmlns:a16="http://schemas.microsoft.com/office/drawing/2014/main" id="{E940D2E3-15F9-4877-BD7B-691AFB762F84}"/>
                </a:ext>
              </a:extLst>
            </p:cNvPr>
            <p:cNvSpPr txBox="1"/>
            <p:nvPr/>
          </p:nvSpPr>
          <p:spPr>
            <a:xfrm rot="18000000">
              <a:off x="6840933" y="3834646"/>
              <a:ext cx="827150" cy="307777"/>
            </a:xfrm>
            <a:prstGeom prst="rect">
              <a:avLst/>
            </a:prstGeom>
            <a:grpFill/>
          </p:spPr>
          <p:txBody>
            <a:bodyPr wrap="none" lIns="0" tIns="0" rIns="0" bIns="0" rtlCol="0">
              <a:spAutoFit/>
            </a:bodyPr>
            <a:lstStyle/>
            <a:p>
              <a:r>
                <a:rPr kumimoji="1" lang="en-US" altLang="zh-CN" sz="2000" dirty="0">
                  <a:ea typeface="Open Sans SemiCondensed" pitchFamily="2" charset="0"/>
                  <a:cs typeface="Segoe UI" panose="020B0502040204020203" pitchFamily="34" charset="0"/>
                </a:rPr>
                <a:t>Ack </a:t>
              </a:r>
              <a:r>
                <a:rPr kumimoji="1" lang="en-US" altLang="zh-CN" sz="2000" b="1" i="1" dirty="0">
                  <a:ea typeface="Open Sans SemiCondensed" pitchFamily="2" charset="0"/>
                  <a:cs typeface="Segoe UI" panose="020B0502040204020203" pitchFamily="34" charset="0"/>
                </a:rPr>
                <a:t>k+2</a:t>
              </a:r>
              <a:endParaRPr kumimoji="1" lang="zh-CN" altLang="en-US" sz="2000" b="1" i="1" dirty="0">
                <a:cs typeface="Segoe UI" panose="020B0502040204020203" pitchFamily="34" charset="0"/>
              </a:endParaRPr>
            </a:p>
          </p:txBody>
        </p:sp>
      </p:grpSp>
      <p:grpSp>
        <p:nvGrpSpPr>
          <p:cNvPr id="173" name="Group 172">
            <a:extLst>
              <a:ext uri="{FF2B5EF4-FFF2-40B4-BE49-F238E27FC236}">
                <a16:creationId xmlns:a16="http://schemas.microsoft.com/office/drawing/2014/main" id="{A1D0313E-F7E5-468A-ABA3-DB1295615539}"/>
              </a:ext>
            </a:extLst>
          </p:cNvPr>
          <p:cNvGrpSpPr/>
          <p:nvPr/>
        </p:nvGrpSpPr>
        <p:grpSpPr>
          <a:xfrm>
            <a:off x="4855653" y="3556973"/>
            <a:ext cx="1978237" cy="665560"/>
            <a:chOff x="5170062" y="4017326"/>
            <a:chExt cx="1978237" cy="665560"/>
          </a:xfrm>
        </p:grpSpPr>
        <p:cxnSp>
          <p:nvCxnSpPr>
            <p:cNvPr id="174" name="Straight Arrow Connector 173">
              <a:extLst>
                <a:ext uri="{FF2B5EF4-FFF2-40B4-BE49-F238E27FC236}">
                  <a16:creationId xmlns:a16="http://schemas.microsoft.com/office/drawing/2014/main" id="{74233C4D-3F03-4CE6-9133-74282A07A46F}"/>
                </a:ext>
              </a:extLst>
            </p:cNvPr>
            <p:cNvCxnSpPr>
              <a:cxnSpLocks/>
            </p:cNvCxnSpPr>
            <p:nvPr/>
          </p:nvCxnSpPr>
          <p:spPr>
            <a:xfrm>
              <a:off x="6848270" y="4498699"/>
              <a:ext cx="300029" cy="184187"/>
            </a:xfrm>
            <a:prstGeom prst="straightConnector1">
              <a:avLst/>
            </a:prstGeom>
            <a:ln w="19050">
              <a:solidFill>
                <a:srgbClr val="4285F4"/>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96015965-C1A9-4069-816C-FB66B50E337A}"/>
                </a:ext>
              </a:extLst>
            </p:cNvPr>
            <p:cNvCxnSpPr>
              <a:cxnSpLocks/>
            </p:cNvCxnSpPr>
            <p:nvPr/>
          </p:nvCxnSpPr>
          <p:spPr>
            <a:xfrm flipH="1">
              <a:off x="5170062" y="4542457"/>
              <a:ext cx="433423" cy="115920"/>
            </a:xfrm>
            <a:prstGeom prst="straightConnector1">
              <a:avLst/>
            </a:prstGeom>
            <a:ln w="19050">
              <a:solidFill>
                <a:srgbClr val="4285F4"/>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76" name="TextBox 175">
              <a:extLst>
                <a:ext uri="{FF2B5EF4-FFF2-40B4-BE49-F238E27FC236}">
                  <a16:creationId xmlns:a16="http://schemas.microsoft.com/office/drawing/2014/main" id="{85232B9F-0154-4BE8-AE44-62F6313D1763}"/>
                </a:ext>
              </a:extLst>
            </p:cNvPr>
            <p:cNvSpPr txBox="1"/>
            <p:nvPr/>
          </p:nvSpPr>
          <p:spPr>
            <a:xfrm>
              <a:off x="5306669" y="4017326"/>
              <a:ext cx="1826104" cy="564001"/>
            </a:xfrm>
            <a:prstGeom prst="rect">
              <a:avLst/>
            </a:prstGeom>
            <a:noFill/>
          </p:spPr>
          <p:txBody>
            <a:bodyPr wrap="square" rtlCol="0">
              <a:spAutoFit/>
            </a:bodyPr>
            <a:lstStyle/>
            <a:p>
              <a:pPr algn="ctr">
                <a:lnSpc>
                  <a:spcPct val="75000"/>
                </a:lnSpc>
              </a:pPr>
              <a:r>
                <a:rPr lang="en-US" altLang="zh-CN" sz="2000" dirty="0">
                  <a:solidFill>
                    <a:srgbClr val="4285F4"/>
                  </a:solidFill>
                  <a:ea typeface="Open Sans SemiCondensed" pitchFamily="2" charset="0"/>
                  <a:cs typeface="Segoe UI" panose="020B0502040204020203" pitchFamily="34" charset="0"/>
                </a:rPr>
                <a:t>(2) increased delay fed back</a:t>
              </a:r>
              <a:endParaRPr lang="zh-CN" altLang="en-US" sz="2000" dirty="0">
                <a:solidFill>
                  <a:srgbClr val="4285F4"/>
                </a:solidFill>
                <a:cs typeface="Segoe UI" panose="020B0502040204020203" pitchFamily="34" charset="0"/>
              </a:endParaRPr>
            </a:p>
          </p:txBody>
        </p:sp>
      </p:grpSp>
    </p:spTree>
    <p:extLst>
      <p:ext uri="{BB962C8B-B14F-4D97-AF65-F5344CB8AC3E}">
        <p14:creationId xmlns:p14="http://schemas.microsoft.com/office/powerpoint/2010/main" val="2703962280"/>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left)">
                                      <p:cBhvr>
                                        <p:cTn id="7" dur="500"/>
                                        <p:tgtEl>
                                          <p:spTgt spid="143"/>
                                        </p:tgtEl>
                                      </p:cBhvr>
                                    </p:animEffect>
                                  </p:childTnLst>
                                </p:cTn>
                              </p:par>
                              <p:par>
                                <p:cTn id="8" presetID="22" presetClass="entr" presetSubtype="8" fill="hold" nodeType="withEffect">
                                  <p:stCondLst>
                                    <p:cond delay="0"/>
                                  </p:stCondLst>
                                  <p:childTnLst>
                                    <p:set>
                                      <p:cBhvr>
                                        <p:cTn id="9" dur="1" fill="hold">
                                          <p:stCondLst>
                                            <p:cond delay="0"/>
                                          </p:stCondLst>
                                        </p:cTn>
                                        <p:tgtEl>
                                          <p:spTgt spid="156"/>
                                        </p:tgtEl>
                                        <p:attrNameLst>
                                          <p:attrName>style.visibility</p:attrName>
                                        </p:attrNameLst>
                                      </p:cBhvr>
                                      <p:to>
                                        <p:strVal val="visible"/>
                                      </p:to>
                                    </p:set>
                                    <p:animEffect transition="in" filter="wipe(left)">
                                      <p:cBhvr>
                                        <p:cTn id="10" dur="500"/>
                                        <p:tgtEl>
                                          <p:spTgt spid="156"/>
                                        </p:tgtEl>
                                      </p:cBhvr>
                                    </p:animEffect>
                                  </p:childTnLst>
                                </p:cTn>
                              </p:par>
                              <p:par>
                                <p:cTn id="11" presetID="22" presetClass="entr" presetSubtype="8" fill="hold" nodeType="withEffect">
                                  <p:stCondLst>
                                    <p:cond delay="0"/>
                                  </p:stCondLst>
                                  <p:childTnLst>
                                    <p:set>
                                      <p:cBhvr>
                                        <p:cTn id="12" dur="1" fill="hold">
                                          <p:stCondLst>
                                            <p:cond delay="0"/>
                                          </p:stCondLst>
                                        </p:cTn>
                                        <p:tgtEl>
                                          <p:spTgt spid="152"/>
                                        </p:tgtEl>
                                        <p:attrNameLst>
                                          <p:attrName>style.visibility</p:attrName>
                                        </p:attrNameLst>
                                      </p:cBhvr>
                                      <p:to>
                                        <p:strVal val="visible"/>
                                      </p:to>
                                    </p:set>
                                    <p:animEffect transition="in" filter="wipe(left)">
                                      <p:cBhvr>
                                        <p:cTn id="13" dur="500"/>
                                        <p:tgtEl>
                                          <p:spTgt spid="152"/>
                                        </p:tgtEl>
                                      </p:cBhvr>
                                    </p:animEffect>
                                  </p:childTnLst>
                                </p:cTn>
                              </p:par>
                              <p:par>
                                <p:cTn id="14" presetID="22" presetClass="entr" presetSubtype="8" fill="hold"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wipe(left)">
                                      <p:cBhvr>
                                        <p:cTn id="16" dur="500"/>
                                        <p:tgtEl>
                                          <p:spTgt spid="147"/>
                                        </p:tgtEl>
                                      </p:cBhvr>
                                    </p:animEffect>
                                  </p:childTnLst>
                                </p:cTn>
                              </p:par>
                              <p:par>
                                <p:cTn id="17" presetID="22" presetClass="entr" presetSubtype="8" fill="hold" nodeType="with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wipe(left)">
                                      <p:cBhvr>
                                        <p:cTn id="19" dur="500"/>
                                        <p:tgtEl>
                                          <p:spTgt spid="16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wipe(left)">
                                      <p:cBhvr>
                                        <p:cTn id="24" dur="500"/>
                                        <p:tgtEl>
                                          <p:spTgt spid="106"/>
                                        </p:tgtEl>
                                      </p:cBhvr>
                                    </p:animEffect>
                                  </p:childTnLst>
                                </p:cTn>
                              </p:par>
                              <p:par>
                                <p:cTn id="25" presetID="22" presetClass="entr" presetSubtype="8" fill="hold" nodeType="with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left)">
                                      <p:cBhvr>
                                        <p:cTn id="27" dur="500"/>
                                        <p:tgtEl>
                                          <p:spTgt spid="10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wipe(left)">
                                      <p:cBhvr>
                                        <p:cTn id="32" dur="500"/>
                                        <p:tgtEl>
                                          <p:spTgt spid="109"/>
                                        </p:tgtEl>
                                      </p:cBhvr>
                                    </p:animEffect>
                                  </p:childTnLst>
                                </p:cTn>
                              </p:par>
                              <p:par>
                                <p:cTn id="33" presetID="22" presetClass="entr" presetSubtype="8" fill="hold"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wipe(left)">
                                      <p:cBhvr>
                                        <p:cTn id="35" dur="500"/>
                                        <p:tgtEl>
                                          <p:spTgt spid="1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wipe(down)">
                                      <p:cBhvr>
                                        <p:cTn id="40" dur="500"/>
                                        <p:tgtEl>
                                          <p:spTgt spid="12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wipe(left)">
                                      <p:cBhvr>
                                        <p:cTn id="45" dur="500"/>
                                        <p:tgtEl>
                                          <p:spTgt spid="111"/>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down)">
                                      <p:cBhvr>
                                        <p:cTn id="49" dur="500"/>
                                        <p:tgtEl>
                                          <p:spTgt spid="112"/>
                                        </p:tgtEl>
                                      </p:cBhvr>
                                    </p:animEffect>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wipe(down)">
                                      <p:cBhvr>
                                        <p:cTn id="53" dur="500"/>
                                        <p:tgtEl>
                                          <p:spTgt spid="115"/>
                                        </p:tgtEl>
                                      </p:cBhvr>
                                    </p:animEffect>
                                  </p:childTnLst>
                                </p:cTn>
                              </p:par>
                            </p:childTnLst>
                          </p:cTn>
                        </p:par>
                        <p:par>
                          <p:cTn id="54" fill="hold">
                            <p:stCondLst>
                              <p:cond delay="1500"/>
                            </p:stCondLst>
                            <p:childTnLst>
                              <p:par>
                                <p:cTn id="55" presetID="22" presetClass="entr" presetSubtype="4" fill="hold" nodeType="afterEffect">
                                  <p:stCondLst>
                                    <p:cond delay="0"/>
                                  </p:stCondLst>
                                  <p:childTnLst>
                                    <p:set>
                                      <p:cBhvr>
                                        <p:cTn id="56" dur="1" fill="hold">
                                          <p:stCondLst>
                                            <p:cond delay="0"/>
                                          </p:stCondLst>
                                        </p:cTn>
                                        <p:tgtEl>
                                          <p:spTgt spid="167"/>
                                        </p:tgtEl>
                                        <p:attrNameLst>
                                          <p:attrName>style.visibility</p:attrName>
                                        </p:attrNameLst>
                                      </p:cBhvr>
                                      <p:to>
                                        <p:strVal val="visible"/>
                                      </p:to>
                                    </p:set>
                                    <p:animEffect transition="in" filter="wipe(down)">
                                      <p:cBhvr>
                                        <p:cTn id="57" dur="500"/>
                                        <p:tgtEl>
                                          <p:spTgt spid="167"/>
                                        </p:tgtEl>
                                      </p:cBhvr>
                                    </p:animEffect>
                                  </p:childTnLst>
                                </p:cTn>
                              </p:par>
                            </p:childTnLst>
                          </p:cTn>
                        </p:par>
                        <p:par>
                          <p:cTn id="58" fill="hold">
                            <p:stCondLst>
                              <p:cond delay="2000"/>
                            </p:stCondLst>
                            <p:childTnLst>
                              <p:par>
                                <p:cTn id="59" presetID="22" presetClass="entr" presetSubtype="8" fill="hold" nodeType="after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wipe(left)">
                                      <p:cBhvr>
                                        <p:cTn id="61" dur="500"/>
                                        <p:tgtEl>
                                          <p:spTgt spid="113"/>
                                        </p:tgtEl>
                                      </p:cBhvr>
                                    </p:animEffect>
                                  </p:childTnLst>
                                </p:cTn>
                              </p:par>
                            </p:childTnLst>
                          </p:cTn>
                        </p:par>
                        <p:par>
                          <p:cTn id="62" fill="hold">
                            <p:stCondLst>
                              <p:cond delay="2500"/>
                            </p:stCondLst>
                            <p:childTnLst>
                              <p:par>
                                <p:cTn id="63" presetID="22" presetClass="entr" presetSubtype="4" fill="hold"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down)">
                                      <p:cBhvr>
                                        <p:cTn id="65" dur="500"/>
                                        <p:tgtEl>
                                          <p:spTgt spid="114"/>
                                        </p:tgtEl>
                                      </p:cBhvr>
                                    </p:animEffect>
                                  </p:childTnLst>
                                </p:cTn>
                              </p:par>
                            </p:childTnLst>
                          </p:cTn>
                        </p:par>
                        <p:par>
                          <p:cTn id="66" fill="hold">
                            <p:stCondLst>
                              <p:cond delay="3000"/>
                            </p:stCondLst>
                            <p:childTnLst>
                              <p:par>
                                <p:cTn id="67" presetID="22" presetClass="entr" presetSubtype="4"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down)">
                                      <p:cBhvr>
                                        <p:cTn id="69" dur="500"/>
                                        <p:tgtEl>
                                          <p:spTgt spid="116"/>
                                        </p:tgtEl>
                                      </p:cBhvr>
                                    </p:animEffect>
                                  </p:childTnLst>
                                </p:cTn>
                              </p:par>
                            </p:childTnLst>
                          </p:cTn>
                        </p:par>
                        <p:par>
                          <p:cTn id="70" fill="hold">
                            <p:stCondLst>
                              <p:cond delay="3500"/>
                            </p:stCondLst>
                            <p:childTnLst>
                              <p:par>
                                <p:cTn id="71" presetID="22" presetClass="entr" presetSubtype="4" fill="hold" nodeType="afterEffect">
                                  <p:stCondLst>
                                    <p:cond delay="0"/>
                                  </p:stCondLst>
                                  <p:childTnLst>
                                    <p:set>
                                      <p:cBhvr>
                                        <p:cTn id="72" dur="1" fill="hold">
                                          <p:stCondLst>
                                            <p:cond delay="0"/>
                                          </p:stCondLst>
                                        </p:cTn>
                                        <p:tgtEl>
                                          <p:spTgt spid="170"/>
                                        </p:tgtEl>
                                        <p:attrNameLst>
                                          <p:attrName>style.visibility</p:attrName>
                                        </p:attrNameLst>
                                      </p:cBhvr>
                                      <p:to>
                                        <p:strVal val="visible"/>
                                      </p:to>
                                    </p:set>
                                    <p:animEffect transition="in" filter="wipe(down)">
                                      <p:cBhvr>
                                        <p:cTn id="73" dur="500"/>
                                        <p:tgtEl>
                                          <p:spTgt spid="170"/>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173"/>
                                        </p:tgtEl>
                                        <p:attrNameLst>
                                          <p:attrName>style.visibility</p:attrName>
                                        </p:attrNameLst>
                                      </p:cBhvr>
                                      <p:to>
                                        <p:strVal val="visible"/>
                                      </p:to>
                                    </p:set>
                                    <p:animEffect transition="in" filter="wipe(up)">
                                      <p:cBhvr>
                                        <p:cTn id="78" dur="500"/>
                                        <p:tgtEl>
                                          <p:spTgt spid="17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wipe(left)">
                                      <p:cBhvr>
                                        <p:cTn id="83" dur="500"/>
                                        <p:tgtEl>
                                          <p:spTgt spid="140"/>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nodeType="clickEffect">
                                  <p:stCondLst>
                                    <p:cond delay="0"/>
                                  </p:stCondLst>
                                  <p:childTnLst>
                                    <p:set>
                                      <p:cBhvr>
                                        <p:cTn id="87" dur="1" fill="hold">
                                          <p:stCondLst>
                                            <p:cond delay="0"/>
                                          </p:stCondLst>
                                        </p:cTn>
                                        <p:tgtEl>
                                          <p:spTgt spid="124"/>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173"/>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164"/>
                                        </p:tgtEl>
                                        <p:attrNameLst>
                                          <p:attrName>style.visibility</p:attrName>
                                        </p:attrNameLst>
                                      </p:cBhvr>
                                      <p:to>
                                        <p:strVal val="visible"/>
                                      </p:to>
                                    </p:set>
                                    <p:animEffect transition="in" filter="wipe(left)">
                                      <p:cBhvr>
                                        <p:cTn id="94" dur="500"/>
                                        <p:tgtEl>
                                          <p:spTgt spid="16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117"/>
                                        </p:tgtEl>
                                        <p:attrNameLst>
                                          <p:attrName>style.visibility</p:attrName>
                                        </p:attrNameLst>
                                      </p:cBhvr>
                                      <p:to>
                                        <p:strVal val="visible"/>
                                      </p:to>
                                    </p:set>
                                    <p:animEffect transition="in" filter="wipe(down)">
                                      <p:cBhvr>
                                        <p:cTn id="99" dur="500"/>
                                        <p:tgtEl>
                                          <p:spTgt spid="117"/>
                                        </p:tgtEl>
                                      </p:cBhvr>
                                    </p:animEffect>
                                  </p:childTnLst>
                                </p:cTn>
                              </p:par>
                            </p:childTnLst>
                          </p:cTn>
                        </p:par>
                        <p:par>
                          <p:cTn id="100" fill="hold">
                            <p:stCondLst>
                              <p:cond delay="500"/>
                            </p:stCondLst>
                            <p:childTnLst>
                              <p:par>
                                <p:cTn id="101" presetID="22" presetClass="entr" presetSubtype="4" fill="hold" nodeType="afterEffect">
                                  <p:stCondLst>
                                    <p:cond delay="0"/>
                                  </p:stCondLst>
                                  <p:childTnLst>
                                    <p:set>
                                      <p:cBhvr>
                                        <p:cTn id="102" dur="1" fill="hold">
                                          <p:stCondLst>
                                            <p:cond delay="0"/>
                                          </p:stCondLst>
                                        </p:cTn>
                                        <p:tgtEl>
                                          <p:spTgt spid="118"/>
                                        </p:tgtEl>
                                        <p:attrNameLst>
                                          <p:attrName>style.visibility</p:attrName>
                                        </p:attrNameLst>
                                      </p:cBhvr>
                                      <p:to>
                                        <p:strVal val="visible"/>
                                      </p:to>
                                    </p:set>
                                    <p:animEffect transition="in" filter="wipe(down)">
                                      <p:cBhvr>
                                        <p:cTn id="103" dur="500"/>
                                        <p:tgtEl>
                                          <p:spTgt spid="118"/>
                                        </p:tgtEl>
                                      </p:cBhvr>
                                    </p:animEffect>
                                  </p:childTnLst>
                                </p:cTn>
                              </p:par>
                            </p:childTnLst>
                          </p:cTn>
                        </p:par>
                        <p:par>
                          <p:cTn id="104" fill="hold">
                            <p:stCondLst>
                              <p:cond delay="1000"/>
                            </p:stCondLst>
                            <p:childTnLst>
                              <p:par>
                                <p:cTn id="105" presetID="22" presetClass="entr" presetSubtype="4" fill="hold" nodeType="afterEffect">
                                  <p:stCondLst>
                                    <p:cond delay="0"/>
                                  </p:stCondLst>
                                  <p:childTnLst>
                                    <p:set>
                                      <p:cBhvr>
                                        <p:cTn id="106" dur="1" fill="hold">
                                          <p:stCondLst>
                                            <p:cond delay="0"/>
                                          </p:stCondLst>
                                        </p:cTn>
                                        <p:tgtEl>
                                          <p:spTgt spid="119"/>
                                        </p:tgtEl>
                                        <p:attrNameLst>
                                          <p:attrName>style.visibility</p:attrName>
                                        </p:attrNameLst>
                                      </p:cBhvr>
                                      <p:to>
                                        <p:strVal val="visible"/>
                                      </p:to>
                                    </p:set>
                                    <p:animEffect transition="in" filter="wipe(down)">
                                      <p:cBhvr>
                                        <p:cTn id="107" dur="500"/>
                                        <p:tgtEl>
                                          <p:spTgt spid="119"/>
                                        </p:tgtEl>
                                      </p:cBhvr>
                                    </p:animEffect>
                                  </p:childTnLst>
                                </p:cTn>
                              </p:par>
                            </p:childTnLst>
                          </p:cTn>
                        </p:par>
                        <p:par>
                          <p:cTn id="108" fill="hold">
                            <p:stCondLst>
                              <p:cond delay="1500"/>
                            </p:stCondLst>
                            <p:childTnLst>
                              <p:par>
                                <p:cTn id="109" presetID="22" presetClass="entr" presetSubtype="4" fill="hold" nodeType="afterEffect">
                                  <p:stCondLst>
                                    <p:cond delay="0"/>
                                  </p:stCondLst>
                                  <p:childTnLst>
                                    <p:set>
                                      <p:cBhvr>
                                        <p:cTn id="110" dur="1" fill="hold">
                                          <p:stCondLst>
                                            <p:cond delay="0"/>
                                          </p:stCondLst>
                                        </p:cTn>
                                        <p:tgtEl>
                                          <p:spTgt spid="122"/>
                                        </p:tgtEl>
                                        <p:attrNameLst>
                                          <p:attrName>style.visibility</p:attrName>
                                        </p:attrNameLst>
                                      </p:cBhvr>
                                      <p:to>
                                        <p:strVal val="visible"/>
                                      </p:to>
                                    </p:set>
                                    <p:animEffect transition="in" filter="wipe(down)">
                                      <p:cBhvr>
                                        <p:cTn id="111" dur="500"/>
                                        <p:tgtEl>
                                          <p:spTgt spid="122"/>
                                        </p:tgtEl>
                                      </p:cBhvr>
                                    </p:animEffect>
                                  </p:childTnLst>
                                </p:cTn>
                              </p:par>
                            </p:childTnLst>
                          </p:cTn>
                        </p:par>
                        <p:par>
                          <p:cTn id="112" fill="hold">
                            <p:stCondLst>
                              <p:cond delay="2000"/>
                            </p:stCondLst>
                            <p:childTnLst>
                              <p:par>
                                <p:cTn id="113" presetID="22" presetClass="entr" presetSubtype="4" fill="hold" nodeType="afterEffect">
                                  <p:stCondLst>
                                    <p:cond delay="0"/>
                                  </p:stCondLst>
                                  <p:childTnLst>
                                    <p:set>
                                      <p:cBhvr>
                                        <p:cTn id="114" dur="1" fill="hold">
                                          <p:stCondLst>
                                            <p:cond delay="0"/>
                                          </p:stCondLst>
                                        </p:cTn>
                                        <p:tgtEl>
                                          <p:spTgt spid="123"/>
                                        </p:tgtEl>
                                        <p:attrNameLst>
                                          <p:attrName>style.visibility</p:attrName>
                                        </p:attrNameLst>
                                      </p:cBhvr>
                                      <p:to>
                                        <p:strVal val="visible"/>
                                      </p:to>
                                    </p:set>
                                    <p:animEffect transition="in" filter="wipe(down)">
                                      <p:cBhvr>
                                        <p:cTn id="115" dur="500"/>
                                        <p:tgtEl>
                                          <p:spTgt spid="123"/>
                                        </p:tgtEl>
                                      </p:cBhvr>
                                    </p:animEffect>
                                  </p:childTnLst>
                                </p:cTn>
                              </p:par>
                            </p:childTnLst>
                          </p:cTn>
                        </p:par>
                        <p:par>
                          <p:cTn id="116" fill="hold">
                            <p:stCondLst>
                              <p:cond delay="2500"/>
                            </p:stCondLst>
                            <p:childTnLst>
                              <p:par>
                                <p:cTn id="117" presetID="22" presetClass="entr" presetSubtype="4" fill="hold" nodeType="afterEffect">
                                  <p:stCondLst>
                                    <p:cond delay="0"/>
                                  </p:stCondLst>
                                  <p:childTnLst>
                                    <p:set>
                                      <p:cBhvr>
                                        <p:cTn id="118" dur="1" fill="hold">
                                          <p:stCondLst>
                                            <p:cond delay="0"/>
                                          </p:stCondLst>
                                        </p:cTn>
                                        <p:tgtEl>
                                          <p:spTgt spid="128"/>
                                        </p:tgtEl>
                                        <p:attrNameLst>
                                          <p:attrName>style.visibility</p:attrName>
                                        </p:attrNameLst>
                                      </p:cBhvr>
                                      <p:to>
                                        <p:strVal val="visible"/>
                                      </p:to>
                                    </p:set>
                                    <p:animEffect transition="in" filter="wipe(down)">
                                      <p:cBhvr>
                                        <p:cTn id="119" dur="500"/>
                                        <p:tgtEl>
                                          <p:spTgt spid="128"/>
                                        </p:tgtEl>
                                      </p:cBhvr>
                                    </p:animEffect>
                                  </p:childTnLst>
                                </p:cTn>
                              </p:par>
                              <p:par>
                                <p:cTn id="120" presetID="22" presetClass="entr" presetSubtype="4" fill="hold" grpId="0" nodeType="withEffect">
                                  <p:stCondLst>
                                    <p:cond delay="0"/>
                                  </p:stCondLst>
                                  <p:childTnLst>
                                    <p:set>
                                      <p:cBhvr>
                                        <p:cTn id="121" dur="1" fill="hold">
                                          <p:stCondLst>
                                            <p:cond delay="0"/>
                                          </p:stCondLst>
                                        </p:cTn>
                                        <p:tgtEl>
                                          <p:spTgt spid="129"/>
                                        </p:tgtEl>
                                        <p:attrNameLst>
                                          <p:attrName>style.visibility</p:attrName>
                                        </p:attrNameLst>
                                      </p:cBhvr>
                                      <p:to>
                                        <p:strVal val="visible"/>
                                      </p:to>
                                    </p:set>
                                    <p:animEffect transition="in" filter="wipe(down)">
                                      <p:cBhvr>
                                        <p:cTn id="122" dur="500"/>
                                        <p:tgtEl>
                                          <p:spTgt spid="129"/>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136"/>
                                        </p:tgtEl>
                                        <p:attrNameLst>
                                          <p:attrName>style.visibility</p:attrName>
                                        </p:attrNameLst>
                                      </p:cBhvr>
                                      <p:to>
                                        <p:strVal val="visible"/>
                                      </p:to>
                                    </p:set>
                                    <p:animEffect transition="in" filter="wipe(left)">
                                      <p:cBhvr>
                                        <p:cTn id="127" dur="500"/>
                                        <p:tgtEl>
                                          <p:spTgt spid="136"/>
                                        </p:tgtEl>
                                      </p:cBhvr>
                                    </p:animEffect>
                                  </p:childTnLst>
                                </p:cTn>
                              </p:par>
                            </p:childTnLst>
                          </p:cTn>
                        </p:par>
                        <p:par>
                          <p:cTn id="128" fill="hold">
                            <p:stCondLst>
                              <p:cond delay="500"/>
                            </p:stCondLst>
                            <p:childTnLst>
                              <p:par>
                                <p:cTn id="129" presetID="22" presetClass="entr" presetSubtype="8" fill="hold" nodeType="after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wipe(left)">
                                      <p:cBhvr>
                                        <p:cTn id="131" dur="1000"/>
                                        <p:tgtEl>
                                          <p:spTgt spid="64"/>
                                        </p:tgtEl>
                                      </p:cBhvr>
                                    </p:animEffect>
                                  </p:childTnLst>
                                </p:cTn>
                              </p:par>
                              <p:par>
                                <p:cTn id="132" presetID="1" presetClass="entr" presetSubtype="0" fill="hold" nodeType="withEffect">
                                  <p:stCondLst>
                                    <p:cond delay="0"/>
                                  </p:stCondLst>
                                  <p:childTnLst>
                                    <p:set>
                                      <p:cBhvr>
                                        <p:cTn id="133" dur="1" fill="hold">
                                          <p:stCondLst>
                                            <p:cond delay="0"/>
                                          </p:stCondLst>
                                        </p:cTn>
                                        <p:tgtEl>
                                          <p:spTgt spid="130"/>
                                        </p:tgtEl>
                                        <p:attrNameLst>
                                          <p:attrName>style.visibility</p:attrName>
                                        </p:attrNameLst>
                                      </p:cBhvr>
                                      <p:to>
                                        <p:strVal val="visible"/>
                                      </p:to>
                                    </p:set>
                                  </p:childTnLst>
                                </p:cTn>
                              </p:par>
                              <p:par>
                                <p:cTn id="134" presetID="63" presetClass="path" presetSubtype="0" accel="50000" decel="50000" fill="hold" nodeType="withEffect">
                                  <p:stCondLst>
                                    <p:cond delay="0"/>
                                  </p:stCondLst>
                                  <p:childTnLst>
                                    <p:animMotion origin="layout" path="M -2.08333E-6 -2.22222E-6 L 0.11133 -2.22222E-6 " pathEditMode="relative" rAng="0" ptsTypes="AA">
                                      <p:cBhvr>
                                        <p:cTn id="135" dur="1000" fill="hold"/>
                                        <p:tgtEl>
                                          <p:spTgt spid="130"/>
                                        </p:tgtEl>
                                        <p:attrNameLst>
                                          <p:attrName>ppt_x</p:attrName>
                                          <p:attrName>ppt_y</p:attrName>
                                        </p:attrNameLst>
                                      </p:cBhvr>
                                      <p:rCtr x="5560" y="0"/>
                                    </p:animMotion>
                                  </p:childTnLst>
                                </p:cTn>
                              </p:par>
                              <p:par>
                                <p:cTn id="136" presetID="3" presetClass="emph" presetSubtype="2" fill="hold" grpId="1" nodeType="withEffect">
                                  <p:stCondLst>
                                    <p:cond delay="0"/>
                                  </p:stCondLst>
                                  <p:childTnLst>
                                    <p:animClr clrSpc="rgb" dir="cw">
                                      <p:cBhvr override="childStyle">
                                        <p:cTn id="137" dur="250" fill="hold"/>
                                        <p:tgtEl>
                                          <p:spTgt spid="129"/>
                                        </p:tgtEl>
                                        <p:attrNameLst>
                                          <p:attrName>style.color</p:attrName>
                                        </p:attrNameLst>
                                      </p:cBhvr>
                                      <p:to>
                                        <a:srgbClr val="A5A5A5"/>
                                      </p:to>
                                    </p:animClr>
                                  </p:childTnLst>
                                </p:cTn>
                              </p:par>
                              <p:par>
                                <p:cTn id="138" presetID="7" presetClass="emph" presetSubtype="2" fill="hold" nodeType="withEffect">
                                  <p:stCondLst>
                                    <p:cond delay="0"/>
                                  </p:stCondLst>
                                  <p:childTnLst>
                                    <p:animClr clrSpc="rgb" dir="cw">
                                      <p:cBhvr>
                                        <p:cTn id="139" dur="250" fill="hold"/>
                                        <p:tgtEl>
                                          <p:spTgt spid="128"/>
                                        </p:tgtEl>
                                        <p:attrNameLst>
                                          <p:attrName>stroke.color</p:attrName>
                                        </p:attrNameLst>
                                      </p:cBhvr>
                                      <p:to>
                                        <a:srgbClr val="A5A5A5"/>
                                      </p:to>
                                    </p:animClr>
                                    <p:set>
                                      <p:cBhvr>
                                        <p:cTn id="140" dur="250" fill="hold"/>
                                        <p:tgtEl>
                                          <p:spTgt spid="128"/>
                                        </p:tgtEl>
                                        <p:attrNameLst>
                                          <p:attrName>stroke.on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22" presetClass="entr" presetSubtype="8" fill="hold" nodeType="clickEffect">
                                  <p:stCondLst>
                                    <p:cond delay="0"/>
                                  </p:stCondLst>
                                  <p:childTnLst>
                                    <p:set>
                                      <p:cBhvr>
                                        <p:cTn id="144" dur="1" fill="hold">
                                          <p:stCondLst>
                                            <p:cond delay="0"/>
                                          </p:stCondLst>
                                        </p:cTn>
                                        <p:tgtEl>
                                          <p:spTgt spid="133"/>
                                        </p:tgtEl>
                                        <p:attrNameLst>
                                          <p:attrName>style.visibility</p:attrName>
                                        </p:attrNameLst>
                                      </p:cBhvr>
                                      <p:to>
                                        <p:strVal val="visible"/>
                                      </p:to>
                                    </p:set>
                                    <p:animEffect transition="in" filter="wipe(left)">
                                      <p:cBhvr>
                                        <p:cTn id="145" dur="500"/>
                                        <p:tgtEl>
                                          <p:spTgt spid="133"/>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8" fill="hold" nodeType="clickEffect">
                                  <p:stCondLst>
                                    <p:cond delay="0"/>
                                  </p:stCondLst>
                                  <p:childTnLst>
                                    <p:set>
                                      <p:cBhvr>
                                        <p:cTn id="149" dur="1" fill="hold">
                                          <p:stCondLst>
                                            <p:cond delay="0"/>
                                          </p:stCondLst>
                                        </p:cTn>
                                        <p:tgtEl>
                                          <p:spTgt spid="137"/>
                                        </p:tgtEl>
                                        <p:attrNameLst>
                                          <p:attrName>style.visibility</p:attrName>
                                        </p:attrNameLst>
                                      </p:cBhvr>
                                      <p:to>
                                        <p:strVal val="visible"/>
                                      </p:to>
                                    </p:set>
                                    <p:animEffect transition="in" filter="wipe(left)">
                                      <p:cBhvr>
                                        <p:cTn id="150"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129" grpId="1" animBg="1"/>
      <p:bldP spid="1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33</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67" name="TextBox 66">
            <a:extLst>
              <a:ext uri="{FF2B5EF4-FFF2-40B4-BE49-F238E27FC236}">
                <a16:creationId xmlns:a16="http://schemas.microsoft.com/office/drawing/2014/main" id="{46436908-008A-4348-B5BA-8987F01F9273}"/>
              </a:ext>
            </a:extLst>
          </p:cNvPr>
          <p:cNvSpPr txBox="1"/>
          <p:nvPr/>
        </p:nvSpPr>
        <p:spPr>
          <a:xfrm>
            <a:off x="415684" y="1349985"/>
            <a:ext cx="7883490" cy="461665"/>
          </a:xfrm>
          <a:prstGeom prst="rect">
            <a:avLst/>
          </a:prstGeom>
          <a:noFill/>
        </p:spPr>
        <p:txBody>
          <a:bodyPr wrap="square" rtlCol="0">
            <a:spAutoFit/>
          </a:bodyPr>
          <a:lstStyle/>
          <a:p>
            <a:r>
              <a:rPr lang="en-US" altLang="zh-CN" sz="2400" dirty="0">
                <a:cs typeface="Segoe UI" panose="020B0502040204020203" pitchFamily="34" charset="0"/>
              </a:rPr>
              <a:t>Token-based delay mechanism to preserve packet orders</a:t>
            </a:r>
            <a:endParaRPr lang="zh-CN" altLang="en-US" sz="2400" dirty="0">
              <a:cs typeface="Segoe UI" panose="020B0502040204020203" pitchFamily="34" charset="0"/>
            </a:endParaRPr>
          </a:p>
        </p:txBody>
      </p:sp>
      <p:sp>
        <p:nvSpPr>
          <p:cNvPr id="205" name="矩形 47">
            <a:extLst>
              <a:ext uri="{FF2B5EF4-FFF2-40B4-BE49-F238E27FC236}">
                <a16:creationId xmlns:a16="http://schemas.microsoft.com/office/drawing/2014/main" id="{3958F84F-E01B-4C3E-8CD8-DBB0514FB07E}"/>
              </a:ext>
            </a:extLst>
          </p:cNvPr>
          <p:cNvSpPr/>
          <p:nvPr/>
        </p:nvSpPr>
        <p:spPr>
          <a:xfrm>
            <a:off x="2360866" y="3992190"/>
            <a:ext cx="2857686" cy="901686"/>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Feedback Updater</a:t>
            </a:r>
            <a:endParaRPr lang="zh-CN" altLang="en-US" sz="2400" i="1" dirty="0">
              <a:solidFill>
                <a:srgbClr val="DB4437"/>
              </a:solidFill>
              <a:cs typeface="Open Sans SemiCondensed SemiCon" pitchFamily="2" charset="0"/>
            </a:endParaRPr>
          </a:p>
        </p:txBody>
      </p:sp>
      <p:sp>
        <p:nvSpPr>
          <p:cNvPr id="206" name="矩形 43">
            <a:extLst>
              <a:ext uri="{FF2B5EF4-FFF2-40B4-BE49-F238E27FC236}">
                <a16:creationId xmlns:a16="http://schemas.microsoft.com/office/drawing/2014/main" id="{81360B43-9D3C-4B7B-8875-550A689EA668}"/>
              </a:ext>
            </a:extLst>
          </p:cNvPr>
          <p:cNvSpPr/>
          <p:nvPr/>
        </p:nvSpPr>
        <p:spPr>
          <a:xfrm>
            <a:off x="2359834" y="2771163"/>
            <a:ext cx="2858651" cy="749918"/>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Fortune Teller</a:t>
            </a:r>
            <a:endParaRPr lang="zh-CN" altLang="en-US" sz="2400" i="1" dirty="0">
              <a:solidFill>
                <a:srgbClr val="DB4437"/>
              </a:solidFill>
              <a:cs typeface="Open Sans SemiCondensed SemiCon" pitchFamily="2" charset="0"/>
            </a:endParaRPr>
          </a:p>
        </p:txBody>
      </p:sp>
      <p:cxnSp>
        <p:nvCxnSpPr>
          <p:cNvPr id="207" name="肘形连接符 39">
            <a:extLst>
              <a:ext uri="{FF2B5EF4-FFF2-40B4-BE49-F238E27FC236}">
                <a16:creationId xmlns:a16="http://schemas.microsoft.com/office/drawing/2014/main" id="{4CF37B68-ADB0-461B-B07F-20F03E7ECFDF}"/>
              </a:ext>
            </a:extLst>
          </p:cNvPr>
          <p:cNvCxnSpPr>
            <a:cxnSpLocks/>
            <a:stCxn id="238" idx="6"/>
            <a:endCxn id="214" idx="1"/>
          </p:cNvCxnSpPr>
          <p:nvPr/>
        </p:nvCxnSpPr>
        <p:spPr>
          <a:xfrm>
            <a:off x="3832216" y="3264804"/>
            <a:ext cx="2129066" cy="4507"/>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08" name="矩形 4">
            <a:extLst>
              <a:ext uri="{FF2B5EF4-FFF2-40B4-BE49-F238E27FC236}">
                <a16:creationId xmlns:a16="http://schemas.microsoft.com/office/drawing/2014/main" id="{A1844C29-556F-4972-9B2A-650C2033D794}"/>
              </a:ext>
            </a:extLst>
          </p:cNvPr>
          <p:cNvSpPr/>
          <p:nvPr/>
        </p:nvSpPr>
        <p:spPr>
          <a:xfrm>
            <a:off x="3273648" y="3254864"/>
            <a:ext cx="2431596" cy="902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zh-CN" altLang="en-US" sz="2400" dirty="0">
              <a:solidFill>
                <a:schemeClr val="tx1"/>
              </a:solidFill>
              <a:cs typeface="Open Sans SemiCondensed SemiCon" pitchFamily="2" charset="0"/>
            </a:endParaRPr>
          </a:p>
        </p:txBody>
      </p:sp>
      <p:sp>
        <p:nvSpPr>
          <p:cNvPr id="209" name="矩形 6">
            <a:extLst>
              <a:ext uri="{FF2B5EF4-FFF2-40B4-BE49-F238E27FC236}">
                <a16:creationId xmlns:a16="http://schemas.microsoft.com/office/drawing/2014/main" id="{CE3E835A-0626-4BAA-A4DF-5BCF292F5F58}"/>
              </a:ext>
            </a:extLst>
          </p:cNvPr>
          <p:cNvSpPr/>
          <p:nvPr/>
        </p:nvSpPr>
        <p:spPr>
          <a:xfrm>
            <a:off x="6720753"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210" name="直接连接符 13">
            <a:extLst>
              <a:ext uri="{FF2B5EF4-FFF2-40B4-BE49-F238E27FC236}">
                <a16:creationId xmlns:a16="http://schemas.microsoft.com/office/drawing/2014/main" id="{07E9F20A-B47F-420B-929C-A40B7FCCFA64}"/>
              </a:ext>
            </a:extLst>
          </p:cNvPr>
          <p:cNvCxnSpPr/>
          <p:nvPr/>
        </p:nvCxnSpPr>
        <p:spPr>
          <a:xfrm>
            <a:off x="5823962" y="3091422"/>
            <a:ext cx="1154123"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接连接符 14">
            <a:extLst>
              <a:ext uri="{FF2B5EF4-FFF2-40B4-BE49-F238E27FC236}">
                <a16:creationId xmlns:a16="http://schemas.microsoft.com/office/drawing/2014/main" id="{2AD89F73-75E2-4483-80B6-9103BB4D6A31}"/>
              </a:ext>
            </a:extLst>
          </p:cNvPr>
          <p:cNvCxnSpPr/>
          <p:nvPr/>
        </p:nvCxnSpPr>
        <p:spPr>
          <a:xfrm>
            <a:off x="5823972" y="3447976"/>
            <a:ext cx="1154123"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接连接符 15">
            <a:extLst>
              <a:ext uri="{FF2B5EF4-FFF2-40B4-BE49-F238E27FC236}">
                <a16:creationId xmlns:a16="http://schemas.microsoft.com/office/drawing/2014/main" id="{012F9793-5914-4005-BA38-62F5B3105A66}"/>
              </a:ext>
            </a:extLst>
          </p:cNvPr>
          <p:cNvCxnSpPr>
            <a:cxnSpLocks/>
          </p:cNvCxnSpPr>
          <p:nvPr/>
        </p:nvCxnSpPr>
        <p:spPr>
          <a:xfrm flipV="1">
            <a:off x="6977345" y="3091422"/>
            <a:ext cx="0" cy="356554"/>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3" name="矩形 10">
            <a:extLst>
              <a:ext uri="{FF2B5EF4-FFF2-40B4-BE49-F238E27FC236}">
                <a16:creationId xmlns:a16="http://schemas.microsoft.com/office/drawing/2014/main" id="{8C282E82-6A82-452C-AB8F-73F70E89529E}"/>
              </a:ext>
            </a:extLst>
          </p:cNvPr>
          <p:cNvSpPr/>
          <p:nvPr/>
        </p:nvSpPr>
        <p:spPr>
          <a:xfrm>
            <a:off x="6214439"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14" name="矩形 11">
            <a:extLst>
              <a:ext uri="{FF2B5EF4-FFF2-40B4-BE49-F238E27FC236}">
                <a16:creationId xmlns:a16="http://schemas.microsoft.com/office/drawing/2014/main" id="{0296E5C1-3124-4D89-84C7-7764FB3C165C}"/>
              </a:ext>
            </a:extLst>
          </p:cNvPr>
          <p:cNvSpPr/>
          <p:nvPr/>
        </p:nvSpPr>
        <p:spPr>
          <a:xfrm>
            <a:off x="5961282"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15" name="矩形 12">
            <a:extLst>
              <a:ext uri="{FF2B5EF4-FFF2-40B4-BE49-F238E27FC236}">
                <a16:creationId xmlns:a16="http://schemas.microsoft.com/office/drawing/2014/main" id="{62800AC8-DD91-4CAC-8F4C-53134875B4ED}"/>
              </a:ext>
            </a:extLst>
          </p:cNvPr>
          <p:cNvSpPr/>
          <p:nvPr/>
        </p:nvSpPr>
        <p:spPr>
          <a:xfrm>
            <a:off x="6467596"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216" name="肘形连接符 28">
            <a:extLst>
              <a:ext uri="{FF2B5EF4-FFF2-40B4-BE49-F238E27FC236}">
                <a16:creationId xmlns:a16="http://schemas.microsoft.com/office/drawing/2014/main" id="{BBA7CB6B-00CD-452C-BF7B-0983A4F044B4}"/>
              </a:ext>
            </a:extLst>
          </p:cNvPr>
          <p:cNvCxnSpPr>
            <a:cxnSpLocks/>
          </p:cNvCxnSpPr>
          <p:nvPr/>
        </p:nvCxnSpPr>
        <p:spPr>
          <a:xfrm rot="10800000">
            <a:off x="2073446" y="3862389"/>
            <a:ext cx="982710" cy="799706"/>
          </a:xfrm>
          <a:prstGeom prst="bentConnector3">
            <a:avLst>
              <a:gd name="adj1" fmla="val 84542"/>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217" name="直线箭头连接符 9">
            <a:extLst>
              <a:ext uri="{FF2B5EF4-FFF2-40B4-BE49-F238E27FC236}">
                <a16:creationId xmlns:a16="http://schemas.microsoft.com/office/drawing/2014/main" id="{D90BC888-DAA7-4B20-AAFF-1697DCF5B2C9}"/>
              </a:ext>
            </a:extLst>
          </p:cNvPr>
          <p:cNvCxnSpPr>
            <a:cxnSpLocks/>
            <a:stCxn id="238" idx="4"/>
            <a:endCxn id="205" idx="0"/>
          </p:cNvCxnSpPr>
          <p:nvPr/>
        </p:nvCxnSpPr>
        <p:spPr>
          <a:xfrm flipH="1">
            <a:off x="3789709" y="3306708"/>
            <a:ext cx="603" cy="685482"/>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218" name="肘形连接符 36">
            <a:extLst>
              <a:ext uri="{FF2B5EF4-FFF2-40B4-BE49-F238E27FC236}">
                <a16:creationId xmlns:a16="http://schemas.microsoft.com/office/drawing/2014/main" id="{7D8C9291-573E-471C-BE49-E7084A7DE454}"/>
              </a:ext>
            </a:extLst>
          </p:cNvPr>
          <p:cNvCxnSpPr>
            <a:cxnSpLocks/>
          </p:cNvCxnSpPr>
          <p:nvPr/>
        </p:nvCxnSpPr>
        <p:spPr>
          <a:xfrm flipV="1">
            <a:off x="2073444" y="3264804"/>
            <a:ext cx="1677546" cy="533933"/>
          </a:xfrm>
          <a:prstGeom prst="bentConnector3">
            <a:avLst>
              <a:gd name="adj1" fmla="val 909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219" name="肘形连接符 50">
            <a:extLst>
              <a:ext uri="{FF2B5EF4-FFF2-40B4-BE49-F238E27FC236}">
                <a16:creationId xmlns:a16="http://schemas.microsoft.com/office/drawing/2014/main" id="{3437F25E-B3C8-4688-B7A7-405F548278DD}"/>
              </a:ext>
            </a:extLst>
          </p:cNvPr>
          <p:cNvCxnSpPr>
            <a:cxnSpLocks/>
          </p:cNvCxnSpPr>
          <p:nvPr/>
        </p:nvCxnSpPr>
        <p:spPr>
          <a:xfrm>
            <a:off x="6944112" y="3246412"/>
            <a:ext cx="569771" cy="491563"/>
          </a:xfrm>
          <a:prstGeom prst="bentConnector3">
            <a:avLst>
              <a:gd name="adj1" fmla="val 50000"/>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20" name="矩形 54">
            <a:extLst>
              <a:ext uri="{FF2B5EF4-FFF2-40B4-BE49-F238E27FC236}">
                <a16:creationId xmlns:a16="http://schemas.microsoft.com/office/drawing/2014/main" id="{ACFEB266-0B66-4A9C-899B-DED5212ED18D}"/>
              </a:ext>
            </a:extLst>
          </p:cNvPr>
          <p:cNvSpPr/>
          <p:nvPr/>
        </p:nvSpPr>
        <p:spPr>
          <a:xfrm>
            <a:off x="3877658" y="3564900"/>
            <a:ext cx="1757962" cy="381323"/>
          </a:xfrm>
          <a:prstGeom prst="rect">
            <a:avLst/>
          </a:prstGeom>
        </p:spPr>
        <p:txBody>
          <a:bodyPr wrap="square">
            <a:spAutoFit/>
          </a:bodyPr>
          <a:lstStyle/>
          <a:p>
            <a:pPr>
              <a:lnSpc>
                <a:spcPct val="75000"/>
              </a:lnSpc>
            </a:pPr>
            <a:r>
              <a:rPr lang="en-US" altLang="zh-CN" sz="2400" dirty="0">
                <a:solidFill>
                  <a:srgbClr val="DB4437"/>
                </a:solidFill>
                <a:ea typeface="Open Sans SemiCondensed SemiCon" pitchFamily="2" charset="0"/>
                <a:cs typeface="Open Sans SemiCondensed SemiCon" pitchFamily="2" charset="0"/>
              </a:rPr>
              <a:t>Predictions</a:t>
            </a:r>
            <a:endParaRPr lang="zh-CN" altLang="en-US" sz="2400" dirty="0">
              <a:solidFill>
                <a:srgbClr val="DB4437"/>
              </a:solidFill>
              <a:cs typeface="Open Sans SemiCondensed SemiCon" pitchFamily="2" charset="0"/>
            </a:endParaRPr>
          </a:p>
        </p:txBody>
      </p:sp>
      <p:cxnSp>
        <p:nvCxnSpPr>
          <p:cNvPr id="221" name="肘形连接符 71">
            <a:extLst>
              <a:ext uri="{FF2B5EF4-FFF2-40B4-BE49-F238E27FC236}">
                <a16:creationId xmlns:a16="http://schemas.microsoft.com/office/drawing/2014/main" id="{B75EB058-0061-46B8-AB9A-629752710C80}"/>
              </a:ext>
            </a:extLst>
          </p:cNvPr>
          <p:cNvCxnSpPr>
            <a:cxnSpLocks/>
          </p:cNvCxnSpPr>
          <p:nvPr/>
        </p:nvCxnSpPr>
        <p:spPr>
          <a:xfrm rot="10800000" flipV="1">
            <a:off x="3985928" y="3783772"/>
            <a:ext cx="3527955" cy="898317"/>
          </a:xfrm>
          <a:prstGeom prst="bentConnector3">
            <a:avLst>
              <a:gd name="adj1" fmla="val 8026"/>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nvGrpSpPr>
          <p:cNvPr id="222" name="Group 221">
            <a:extLst>
              <a:ext uri="{FF2B5EF4-FFF2-40B4-BE49-F238E27FC236}">
                <a16:creationId xmlns:a16="http://schemas.microsoft.com/office/drawing/2014/main" id="{734355B2-53BF-4560-A3C3-5D5F7E3C9AF4}"/>
              </a:ext>
            </a:extLst>
          </p:cNvPr>
          <p:cNvGrpSpPr/>
          <p:nvPr/>
        </p:nvGrpSpPr>
        <p:grpSpPr>
          <a:xfrm>
            <a:off x="9083834" y="3112312"/>
            <a:ext cx="2693449" cy="1404209"/>
            <a:chOff x="2421948" y="5514635"/>
            <a:chExt cx="2693449" cy="1404209"/>
          </a:xfrm>
        </p:grpSpPr>
        <p:cxnSp>
          <p:nvCxnSpPr>
            <p:cNvPr id="223" name="肘形连接符 39">
              <a:extLst>
                <a:ext uri="{FF2B5EF4-FFF2-40B4-BE49-F238E27FC236}">
                  <a16:creationId xmlns:a16="http://schemas.microsoft.com/office/drawing/2014/main" id="{466843BA-AE29-446F-99C6-A23CF84D5247}"/>
                </a:ext>
              </a:extLst>
            </p:cNvPr>
            <p:cNvCxnSpPr>
              <a:cxnSpLocks/>
            </p:cNvCxnSpPr>
            <p:nvPr/>
          </p:nvCxnSpPr>
          <p:spPr>
            <a:xfrm>
              <a:off x="2421948" y="5866474"/>
              <a:ext cx="326563" cy="2"/>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24" name="矩形 97">
              <a:extLst>
                <a:ext uri="{FF2B5EF4-FFF2-40B4-BE49-F238E27FC236}">
                  <a16:creationId xmlns:a16="http://schemas.microsoft.com/office/drawing/2014/main" id="{395ADB42-8773-4B27-925E-857A9CC5B8D6}"/>
                </a:ext>
              </a:extLst>
            </p:cNvPr>
            <p:cNvSpPr/>
            <p:nvPr/>
          </p:nvSpPr>
          <p:spPr>
            <a:xfrm>
              <a:off x="2683810" y="5514635"/>
              <a:ext cx="2431587"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Data packet (downlink)</a:t>
              </a:r>
              <a:endParaRPr lang="zh-CN" altLang="en-US" sz="2400" dirty="0">
                <a:cs typeface="Open Sans SemiCondensed SemiCon" pitchFamily="2" charset="0"/>
              </a:endParaRPr>
            </a:p>
          </p:txBody>
        </p:sp>
        <p:cxnSp>
          <p:nvCxnSpPr>
            <p:cNvPr id="225" name="肘形连接符 39">
              <a:extLst>
                <a:ext uri="{FF2B5EF4-FFF2-40B4-BE49-F238E27FC236}">
                  <a16:creationId xmlns:a16="http://schemas.microsoft.com/office/drawing/2014/main" id="{3A08FCF6-A58B-4D37-B4E6-6D9326F35D0C}"/>
                </a:ext>
              </a:extLst>
            </p:cNvPr>
            <p:cNvCxnSpPr>
              <a:cxnSpLocks/>
            </p:cNvCxnSpPr>
            <p:nvPr/>
          </p:nvCxnSpPr>
          <p:spPr>
            <a:xfrm>
              <a:off x="2421948" y="6612361"/>
              <a:ext cx="326563" cy="2"/>
            </a:xfrm>
            <a:prstGeom prst="straightConnector1">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26" name="矩形 99">
              <a:extLst>
                <a:ext uri="{FF2B5EF4-FFF2-40B4-BE49-F238E27FC236}">
                  <a16:creationId xmlns:a16="http://schemas.microsoft.com/office/drawing/2014/main" id="{E94F984C-33C8-4FA1-894B-854031AB4A99}"/>
                </a:ext>
              </a:extLst>
            </p:cNvPr>
            <p:cNvSpPr/>
            <p:nvPr/>
          </p:nvSpPr>
          <p:spPr>
            <a:xfrm>
              <a:off x="2683810" y="6260522"/>
              <a:ext cx="2431586"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Feedback packet (uplink)</a:t>
              </a:r>
              <a:endParaRPr lang="zh-CN" altLang="en-US" sz="2400" dirty="0">
                <a:cs typeface="Open Sans SemiCondensed SemiCon" pitchFamily="2" charset="0"/>
              </a:endParaRPr>
            </a:p>
          </p:txBody>
        </p:sp>
      </p:grpSp>
      <p:sp>
        <p:nvSpPr>
          <p:cNvPr id="227" name="TextBox 226">
            <a:extLst>
              <a:ext uri="{FF2B5EF4-FFF2-40B4-BE49-F238E27FC236}">
                <a16:creationId xmlns:a16="http://schemas.microsoft.com/office/drawing/2014/main" id="{E279D727-4A49-425B-A4C9-A905261133BE}"/>
              </a:ext>
            </a:extLst>
          </p:cNvPr>
          <p:cNvSpPr txBox="1"/>
          <p:nvPr/>
        </p:nvSpPr>
        <p:spPr>
          <a:xfrm>
            <a:off x="5152531" y="2719211"/>
            <a:ext cx="2630130" cy="382413"/>
          </a:xfrm>
          <a:prstGeom prst="rect">
            <a:avLst/>
          </a:prstGeom>
          <a:noFill/>
        </p:spPr>
        <p:txBody>
          <a:bodyPr wrap="square" bIns="46800">
            <a:spAutoFit/>
          </a:bodyPr>
          <a:lstStyle/>
          <a:p>
            <a:pPr algn="ctr">
              <a:lnSpc>
                <a:spcPct val="75000"/>
              </a:lnSpc>
            </a:pPr>
            <a:r>
              <a:rPr lang="en-US" altLang="zh-CN" sz="2400" i="1" dirty="0">
                <a:solidFill>
                  <a:srgbClr val="4285F4"/>
                </a:solidFill>
                <a:ea typeface="Open Sans SemiCondensed SemiCon" pitchFamily="2" charset="0"/>
                <a:cs typeface="Open Sans SemiCondensed SemiCon" pitchFamily="2" charset="0"/>
              </a:rPr>
              <a:t>Downlink queue</a:t>
            </a:r>
            <a:endParaRPr lang="zh-CN" altLang="en-US" sz="2400" i="1" dirty="0">
              <a:solidFill>
                <a:srgbClr val="4285F4"/>
              </a:solidFill>
              <a:cs typeface="Open Sans SemiCondensed SemiCon" pitchFamily="2" charset="0"/>
            </a:endParaRPr>
          </a:p>
        </p:txBody>
      </p:sp>
      <p:grpSp>
        <p:nvGrpSpPr>
          <p:cNvPr id="228" name="Group 227">
            <a:extLst>
              <a:ext uri="{FF2B5EF4-FFF2-40B4-BE49-F238E27FC236}">
                <a16:creationId xmlns:a16="http://schemas.microsoft.com/office/drawing/2014/main" id="{B263FE02-47D4-4062-99F9-7DE04C794E36}"/>
              </a:ext>
            </a:extLst>
          </p:cNvPr>
          <p:cNvGrpSpPr/>
          <p:nvPr/>
        </p:nvGrpSpPr>
        <p:grpSpPr>
          <a:xfrm>
            <a:off x="1146301" y="3473608"/>
            <a:ext cx="1223451" cy="1188555"/>
            <a:chOff x="2132434" y="3141735"/>
            <a:chExt cx="1223451" cy="1188555"/>
          </a:xfrm>
        </p:grpSpPr>
        <p:pic>
          <p:nvPicPr>
            <p:cNvPr id="229" name="Picture 33">
              <a:extLst>
                <a:ext uri="{FF2B5EF4-FFF2-40B4-BE49-F238E27FC236}">
                  <a16:creationId xmlns:a16="http://schemas.microsoft.com/office/drawing/2014/main" id="{719FD7BB-C90C-448C-8AD8-28E1C02D5CFD}"/>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2421948" y="3141735"/>
              <a:ext cx="637630" cy="650256"/>
            </a:xfrm>
            <a:prstGeom prst="rect">
              <a:avLst/>
            </a:prstGeom>
          </p:spPr>
        </p:pic>
        <p:grpSp>
          <p:nvGrpSpPr>
            <p:cNvPr id="230" name="Group 229">
              <a:extLst>
                <a:ext uri="{FF2B5EF4-FFF2-40B4-BE49-F238E27FC236}">
                  <a16:creationId xmlns:a16="http://schemas.microsoft.com/office/drawing/2014/main" id="{1A275B83-7712-4FA1-BD11-3281A40770ED}"/>
                </a:ext>
              </a:extLst>
            </p:cNvPr>
            <p:cNvGrpSpPr/>
            <p:nvPr/>
          </p:nvGrpSpPr>
          <p:grpSpPr>
            <a:xfrm>
              <a:off x="2132434" y="3868625"/>
              <a:ext cx="1223451" cy="461665"/>
              <a:chOff x="3086419" y="3103512"/>
              <a:chExt cx="775462" cy="292618"/>
            </a:xfrm>
          </p:grpSpPr>
          <p:cxnSp>
            <p:nvCxnSpPr>
              <p:cNvPr id="231" name="直线箭头连接符 9">
                <a:extLst>
                  <a:ext uri="{FF2B5EF4-FFF2-40B4-BE49-F238E27FC236}">
                    <a16:creationId xmlns:a16="http://schemas.microsoft.com/office/drawing/2014/main" id="{17DD03FE-6F7D-440C-9CA2-77DB971AE31F}"/>
                  </a:ext>
                </a:extLst>
              </p:cNvPr>
              <p:cNvCxnSpPr>
                <a:cxnSpLocks/>
              </p:cNvCxnSpPr>
              <p:nvPr/>
            </p:nvCxnSpPr>
            <p:spPr>
              <a:xfrm flipH="1">
                <a:off x="3300439" y="3134771"/>
                <a:ext cx="341789"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232" name="矩形 54">
                <a:extLst>
                  <a:ext uri="{FF2B5EF4-FFF2-40B4-BE49-F238E27FC236}">
                    <a16:creationId xmlns:a16="http://schemas.microsoft.com/office/drawing/2014/main" id="{F012061C-AA56-4391-BD23-464865282603}"/>
                  </a:ext>
                </a:extLst>
              </p:cNvPr>
              <p:cNvSpPr/>
              <p:nvPr/>
            </p:nvSpPr>
            <p:spPr>
              <a:xfrm>
                <a:off x="3086419" y="3103512"/>
                <a:ext cx="775462"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Sender</a:t>
                </a:r>
                <a:endParaRPr lang="zh-CN" altLang="en-US" sz="2400" dirty="0">
                  <a:cs typeface="Open Sans SemiCondensed SemiCon" pitchFamily="2" charset="0"/>
                </a:endParaRPr>
              </a:p>
            </p:txBody>
          </p:sp>
        </p:grpSp>
      </p:grpSp>
      <p:grpSp>
        <p:nvGrpSpPr>
          <p:cNvPr id="233" name="Group 232">
            <a:extLst>
              <a:ext uri="{FF2B5EF4-FFF2-40B4-BE49-F238E27FC236}">
                <a16:creationId xmlns:a16="http://schemas.microsoft.com/office/drawing/2014/main" id="{F4D9D8CE-993E-4F9C-87A0-8CFE644D3AAF}"/>
              </a:ext>
            </a:extLst>
          </p:cNvPr>
          <p:cNvGrpSpPr/>
          <p:nvPr/>
        </p:nvGrpSpPr>
        <p:grpSpPr>
          <a:xfrm>
            <a:off x="7178937" y="3502092"/>
            <a:ext cx="1335126" cy="1160071"/>
            <a:chOff x="8165070" y="3170219"/>
            <a:chExt cx="1335126" cy="1160071"/>
          </a:xfrm>
        </p:grpSpPr>
        <p:pic>
          <p:nvPicPr>
            <p:cNvPr id="234" name="Picture 36">
              <a:extLst>
                <a:ext uri="{FF2B5EF4-FFF2-40B4-BE49-F238E27FC236}">
                  <a16:creationId xmlns:a16="http://schemas.microsoft.com/office/drawing/2014/main" id="{3AE00855-E707-442D-9448-6DD1470E2191}"/>
                </a:ext>
              </a:extLst>
            </p:cNvPr>
            <p:cNvPicPr>
              <a:picLocks noChangeAspect="1"/>
            </p:cNvPicPr>
            <p:nvPr/>
          </p:nvPicPr>
          <p:blipFill>
            <a:blip r:embed="rId4"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8500016" y="3170219"/>
              <a:ext cx="679164" cy="517562"/>
            </a:xfrm>
            <a:prstGeom prst="rect">
              <a:avLst/>
            </a:prstGeom>
          </p:spPr>
        </p:pic>
        <p:grpSp>
          <p:nvGrpSpPr>
            <p:cNvPr id="235" name="Group 234">
              <a:extLst>
                <a:ext uri="{FF2B5EF4-FFF2-40B4-BE49-F238E27FC236}">
                  <a16:creationId xmlns:a16="http://schemas.microsoft.com/office/drawing/2014/main" id="{5578DED0-5C08-4FC5-B509-753F0D66BAF7}"/>
                </a:ext>
              </a:extLst>
            </p:cNvPr>
            <p:cNvGrpSpPr/>
            <p:nvPr/>
          </p:nvGrpSpPr>
          <p:grpSpPr>
            <a:xfrm>
              <a:off x="8165070" y="3868625"/>
              <a:ext cx="1335126" cy="461665"/>
              <a:chOff x="6200677" y="3100762"/>
              <a:chExt cx="846245" cy="292618"/>
            </a:xfrm>
          </p:grpSpPr>
          <p:cxnSp>
            <p:nvCxnSpPr>
              <p:cNvPr id="236" name="直线箭头连接符 9">
                <a:extLst>
                  <a:ext uri="{FF2B5EF4-FFF2-40B4-BE49-F238E27FC236}">
                    <a16:creationId xmlns:a16="http://schemas.microsoft.com/office/drawing/2014/main" id="{C66932EB-AE9D-444A-95F9-9CD1B90001FA}"/>
                  </a:ext>
                </a:extLst>
              </p:cNvPr>
              <p:cNvCxnSpPr>
                <a:cxnSpLocks/>
              </p:cNvCxnSpPr>
              <p:nvPr/>
            </p:nvCxnSpPr>
            <p:spPr>
              <a:xfrm flipH="1">
                <a:off x="6452905" y="3135127"/>
                <a:ext cx="341789" cy="0"/>
              </a:xfrm>
              <a:prstGeom prst="straightConnector1">
                <a:avLst/>
              </a:prstGeom>
              <a:ln w="19050">
                <a:solidFill>
                  <a:schemeClr val="tx1"/>
                </a:solidFill>
                <a:headEnd type="triangle" w="sm" len="lg"/>
                <a:tailEnd type="none" w="sm" len="lg"/>
              </a:ln>
            </p:spPr>
            <p:style>
              <a:lnRef idx="1">
                <a:schemeClr val="accent2"/>
              </a:lnRef>
              <a:fillRef idx="0">
                <a:schemeClr val="accent2"/>
              </a:fillRef>
              <a:effectRef idx="0">
                <a:schemeClr val="accent2"/>
              </a:effectRef>
              <a:fontRef idx="minor">
                <a:schemeClr val="tx1"/>
              </a:fontRef>
            </p:style>
          </p:cxnSp>
          <p:sp>
            <p:nvSpPr>
              <p:cNvPr id="237" name="矩形 54">
                <a:extLst>
                  <a:ext uri="{FF2B5EF4-FFF2-40B4-BE49-F238E27FC236}">
                    <a16:creationId xmlns:a16="http://schemas.microsoft.com/office/drawing/2014/main" id="{C008D27C-C1C1-40A8-9D8D-2CD5F9202EC4}"/>
                  </a:ext>
                </a:extLst>
              </p:cNvPr>
              <p:cNvSpPr/>
              <p:nvPr/>
            </p:nvSpPr>
            <p:spPr>
              <a:xfrm>
                <a:off x="6200677" y="3100762"/>
                <a:ext cx="846245"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Receiver</a:t>
                </a:r>
                <a:endParaRPr lang="zh-CN" altLang="en-US" sz="2400" dirty="0">
                  <a:cs typeface="Open Sans SemiCondensed SemiCon" pitchFamily="2" charset="0"/>
                </a:endParaRPr>
              </a:p>
            </p:txBody>
          </p:sp>
        </p:grpSp>
      </p:grpSp>
      <p:sp>
        <p:nvSpPr>
          <p:cNvPr id="238" name="椭圆 33">
            <a:extLst>
              <a:ext uri="{FF2B5EF4-FFF2-40B4-BE49-F238E27FC236}">
                <a16:creationId xmlns:a16="http://schemas.microsoft.com/office/drawing/2014/main" id="{A4D5B371-F54A-4F1E-A9EA-2F7AD56B0EEB}"/>
              </a:ext>
            </a:extLst>
          </p:cNvPr>
          <p:cNvSpPr/>
          <p:nvPr/>
        </p:nvSpPr>
        <p:spPr>
          <a:xfrm>
            <a:off x="3748408" y="3222900"/>
            <a:ext cx="83808" cy="83808"/>
          </a:xfrm>
          <a:prstGeom prst="ellipse">
            <a:avLst/>
          </a:prstGeom>
          <a:solidFill>
            <a:srgbClr val="428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3" name="Group 2">
            <a:extLst>
              <a:ext uri="{FF2B5EF4-FFF2-40B4-BE49-F238E27FC236}">
                <a16:creationId xmlns:a16="http://schemas.microsoft.com/office/drawing/2014/main" id="{2C3A3E5D-0F27-4AE4-89EB-A5197EE29399}"/>
              </a:ext>
            </a:extLst>
          </p:cNvPr>
          <p:cNvGrpSpPr/>
          <p:nvPr/>
        </p:nvGrpSpPr>
        <p:grpSpPr>
          <a:xfrm>
            <a:off x="3487282" y="4524619"/>
            <a:ext cx="993955" cy="271342"/>
            <a:chOff x="3487282" y="4524619"/>
            <a:chExt cx="993955" cy="271342"/>
          </a:xfrm>
        </p:grpSpPr>
        <p:cxnSp>
          <p:nvCxnSpPr>
            <p:cNvPr id="239" name="直接连接符 13">
              <a:extLst>
                <a:ext uri="{FF2B5EF4-FFF2-40B4-BE49-F238E27FC236}">
                  <a16:creationId xmlns:a16="http://schemas.microsoft.com/office/drawing/2014/main" id="{3280E8EE-5DEB-4FF7-B730-84408F9CA09F}"/>
                </a:ext>
              </a:extLst>
            </p:cNvPr>
            <p:cNvCxnSpPr>
              <a:cxnSpLocks/>
            </p:cNvCxnSpPr>
            <p:nvPr/>
          </p:nvCxnSpPr>
          <p:spPr>
            <a:xfrm flipH="1">
              <a:off x="3487294" y="4524619"/>
              <a:ext cx="989247"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直接连接符 14">
              <a:extLst>
                <a:ext uri="{FF2B5EF4-FFF2-40B4-BE49-F238E27FC236}">
                  <a16:creationId xmlns:a16="http://schemas.microsoft.com/office/drawing/2014/main" id="{C2F1E597-8F0E-42CB-AE6F-22895B843BD6}"/>
                </a:ext>
              </a:extLst>
            </p:cNvPr>
            <p:cNvCxnSpPr>
              <a:cxnSpLocks/>
            </p:cNvCxnSpPr>
            <p:nvPr/>
          </p:nvCxnSpPr>
          <p:spPr>
            <a:xfrm flipH="1">
              <a:off x="3487282" y="4795960"/>
              <a:ext cx="993955"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直接连接符 15">
              <a:extLst>
                <a:ext uri="{FF2B5EF4-FFF2-40B4-BE49-F238E27FC236}">
                  <a16:creationId xmlns:a16="http://schemas.microsoft.com/office/drawing/2014/main" id="{2689AFFF-C8BF-4F2C-A2D5-1EED24D42CD4}"/>
                </a:ext>
              </a:extLst>
            </p:cNvPr>
            <p:cNvCxnSpPr>
              <a:cxnSpLocks/>
            </p:cNvCxnSpPr>
            <p:nvPr/>
          </p:nvCxnSpPr>
          <p:spPr>
            <a:xfrm flipH="1" flipV="1">
              <a:off x="3488142" y="4524619"/>
              <a:ext cx="0" cy="271342"/>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42" name="图片 49">
            <a:extLst>
              <a:ext uri="{FF2B5EF4-FFF2-40B4-BE49-F238E27FC236}">
                <a16:creationId xmlns:a16="http://schemas.microsoft.com/office/drawing/2014/main" id="{FAF376BB-8E90-41FF-A7F3-6E1F13A55E3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056" t="22023" r="15538" b="20266"/>
          <a:stretch/>
        </p:blipFill>
        <p:spPr>
          <a:xfrm>
            <a:off x="3038687" y="4409169"/>
            <a:ext cx="442139" cy="378547"/>
          </a:xfrm>
          <a:prstGeom prst="rect">
            <a:avLst/>
          </a:prstGeom>
        </p:spPr>
      </p:pic>
      <p:sp>
        <p:nvSpPr>
          <p:cNvPr id="243" name="Rectangle 242">
            <a:extLst>
              <a:ext uri="{FF2B5EF4-FFF2-40B4-BE49-F238E27FC236}">
                <a16:creationId xmlns:a16="http://schemas.microsoft.com/office/drawing/2014/main" id="{41B9AE08-958A-4E75-819E-78B8DD4335F5}"/>
              </a:ext>
            </a:extLst>
          </p:cNvPr>
          <p:cNvSpPr/>
          <p:nvPr/>
        </p:nvSpPr>
        <p:spPr>
          <a:xfrm>
            <a:off x="2931827" y="5716031"/>
            <a:ext cx="3075532" cy="594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Last-mile access point</a:t>
            </a:r>
          </a:p>
        </p:txBody>
      </p:sp>
      <p:sp>
        <p:nvSpPr>
          <p:cNvPr id="244" name="矩形 11">
            <a:extLst>
              <a:ext uri="{FF2B5EF4-FFF2-40B4-BE49-F238E27FC236}">
                <a16:creationId xmlns:a16="http://schemas.microsoft.com/office/drawing/2014/main" id="{8F37D4A2-2780-4F71-A775-B9A7BE2E10E3}"/>
              </a:ext>
            </a:extLst>
          </p:cNvPr>
          <p:cNvSpPr/>
          <p:nvPr/>
        </p:nvSpPr>
        <p:spPr>
          <a:xfrm>
            <a:off x="5710805" y="3115446"/>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45" name="矩形 11">
            <a:extLst>
              <a:ext uri="{FF2B5EF4-FFF2-40B4-BE49-F238E27FC236}">
                <a16:creationId xmlns:a16="http://schemas.microsoft.com/office/drawing/2014/main" id="{2C8628DF-3183-4B16-9961-5C877FA03013}"/>
              </a:ext>
            </a:extLst>
          </p:cNvPr>
          <p:cNvSpPr/>
          <p:nvPr/>
        </p:nvSpPr>
        <p:spPr>
          <a:xfrm>
            <a:off x="5455544" y="3115445"/>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46" name="TextBox 245">
            <a:extLst>
              <a:ext uri="{FF2B5EF4-FFF2-40B4-BE49-F238E27FC236}">
                <a16:creationId xmlns:a16="http://schemas.microsoft.com/office/drawing/2014/main" id="{A95AAA39-7D1D-4B3E-941D-B49139C5F137}"/>
              </a:ext>
            </a:extLst>
          </p:cNvPr>
          <p:cNvSpPr txBox="1"/>
          <p:nvPr/>
        </p:nvSpPr>
        <p:spPr>
          <a:xfrm>
            <a:off x="3364939" y="1936825"/>
            <a:ext cx="5639407" cy="461665"/>
          </a:xfrm>
          <a:prstGeom prst="rect">
            <a:avLst/>
          </a:prstGeom>
          <a:noFill/>
        </p:spPr>
        <p:txBody>
          <a:bodyPr wrap="square" rtlCol="0">
            <a:spAutoFit/>
          </a:bodyPr>
          <a:lstStyle/>
          <a:p>
            <a:r>
              <a:rPr lang="en-US" altLang="zh-CN" sz="2400" dirty="0">
                <a:solidFill>
                  <a:srgbClr val="F4B400"/>
                </a:solidFill>
                <a:cs typeface="Segoe UI" panose="020B0502040204020203" pitchFamily="34" charset="0"/>
              </a:rPr>
              <a:t>Delay deltas will be put into token bins.</a:t>
            </a:r>
            <a:endParaRPr lang="zh-CN" altLang="en-US" sz="2400" dirty="0">
              <a:solidFill>
                <a:srgbClr val="F4B400"/>
              </a:solidFill>
              <a:cs typeface="Segoe UI" panose="020B0502040204020203" pitchFamily="34" charset="0"/>
            </a:endParaRPr>
          </a:p>
        </p:txBody>
      </p:sp>
      <p:sp>
        <p:nvSpPr>
          <p:cNvPr id="248" name="矩形 53">
            <a:extLst>
              <a:ext uri="{FF2B5EF4-FFF2-40B4-BE49-F238E27FC236}">
                <a16:creationId xmlns:a16="http://schemas.microsoft.com/office/drawing/2014/main" id="{8A92B211-26ED-4876-A2E6-F6137A1E95D7}"/>
              </a:ext>
            </a:extLst>
          </p:cNvPr>
          <p:cNvSpPr/>
          <p:nvPr/>
        </p:nvSpPr>
        <p:spPr>
          <a:xfrm flipH="1">
            <a:off x="3511500" y="4543310"/>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49" name="矩形 58">
            <a:extLst>
              <a:ext uri="{FF2B5EF4-FFF2-40B4-BE49-F238E27FC236}">
                <a16:creationId xmlns:a16="http://schemas.microsoft.com/office/drawing/2014/main" id="{13F6142D-6CAD-430B-BA24-DF34C4072AA9}"/>
              </a:ext>
            </a:extLst>
          </p:cNvPr>
          <p:cNvSpPr/>
          <p:nvPr/>
        </p:nvSpPr>
        <p:spPr>
          <a:xfrm flipH="1">
            <a:off x="3651622" y="4543310"/>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50" name="矩形 59">
            <a:extLst>
              <a:ext uri="{FF2B5EF4-FFF2-40B4-BE49-F238E27FC236}">
                <a16:creationId xmlns:a16="http://schemas.microsoft.com/office/drawing/2014/main" id="{16F4C6CE-EF0F-4197-BCA9-3748A8BE4F0A}"/>
              </a:ext>
            </a:extLst>
          </p:cNvPr>
          <p:cNvSpPr/>
          <p:nvPr/>
        </p:nvSpPr>
        <p:spPr>
          <a:xfrm flipH="1">
            <a:off x="3791744" y="4543310"/>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51" name="矩形 60">
            <a:extLst>
              <a:ext uri="{FF2B5EF4-FFF2-40B4-BE49-F238E27FC236}">
                <a16:creationId xmlns:a16="http://schemas.microsoft.com/office/drawing/2014/main" id="{5E1EAFB3-B316-41FC-9AE6-1B11E6E0E3D3}"/>
              </a:ext>
            </a:extLst>
          </p:cNvPr>
          <p:cNvSpPr/>
          <p:nvPr/>
        </p:nvSpPr>
        <p:spPr>
          <a:xfrm flipH="1">
            <a:off x="3931865" y="4543310"/>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61" name="TextBox 260">
            <a:extLst>
              <a:ext uri="{FF2B5EF4-FFF2-40B4-BE49-F238E27FC236}">
                <a16:creationId xmlns:a16="http://schemas.microsoft.com/office/drawing/2014/main" id="{549A788B-6F7E-4D20-BB76-AF171F7FA426}"/>
              </a:ext>
            </a:extLst>
          </p:cNvPr>
          <p:cNvSpPr txBox="1"/>
          <p:nvPr/>
        </p:nvSpPr>
        <p:spPr>
          <a:xfrm>
            <a:off x="2368377" y="4934333"/>
            <a:ext cx="4686888" cy="658322"/>
          </a:xfrm>
          <a:prstGeom prst="rect">
            <a:avLst/>
          </a:prstGeom>
          <a:noFill/>
        </p:spPr>
        <p:txBody>
          <a:bodyPr wrap="square" rtlCol="0">
            <a:spAutoFit/>
          </a:bodyPr>
          <a:lstStyle/>
          <a:p>
            <a:pPr>
              <a:lnSpc>
                <a:spcPct val="75000"/>
              </a:lnSpc>
            </a:pPr>
            <a:r>
              <a:rPr lang="en-US" altLang="zh-CN" sz="2400" dirty="0">
                <a:solidFill>
                  <a:srgbClr val="DB4437"/>
                </a:solidFill>
                <a:cs typeface="Segoe UI" panose="020B0502040204020203" pitchFamily="34" charset="0"/>
              </a:rPr>
              <a:t>Reverse ACK packets will be blocked if there are unused tokens.</a:t>
            </a:r>
            <a:endParaRPr lang="zh-CN" altLang="en-US" sz="2400" dirty="0">
              <a:solidFill>
                <a:srgbClr val="DB4437"/>
              </a:solidFill>
              <a:cs typeface="Segoe UI" panose="020B0502040204020203" pitchFamily="34" charset="0"/>
            </a:endParaRPr>
          </a:p>
        </p:txBody>
      </p:sp>
      <p:grpSp>
        <p:nvGrpSpPr>
          <p:cNvPr id="262" name="Group 261">
            <a:extLst>
              <a:ext uri="{FF2B5EF4-FFF2-40B4-BE49-F238E27FC236}">
                <a16:creationId xmlns:a16="http://schemas.microsoft.com/office/drawing/2014/main" id="{8C07766B-FAB4-401A-BDD0-A111C9F13A52}"/>
              </a:ext>
            </a:extLst>
          </p:cNvPr>
          <p:cNvGrpSpPr/>
          <p:nvPr/>
        </p:nvGrpSpPr>
        <p:grpSpPr>
          <a:xfrm rot="16200000">
            <a:off x="5377278" y="3651859"/>
            <a:ext cx="545177" cy="344582"/>
            <a:chOff x="3487282" y="4524619"/>
            <a:chExt cx="993955" cy="271342"/>
          </a:xfrm>
        </p:grpSpPr>
        <p:cxnSp>
          <p:nvCxnSpPr>
            <p:cNvPr id="263" name="直接连接符 13">
              <a:extLst>
                <a:ext uri="{FF2B5EF4-FFF2-40B4-BE49-F238E27FC236}">
                  <a16:creationId xmlns:a16="http://schemas.microsoft.com/office/drawing/2014/main" id="{4B2B5A0B-A37C-42FB-A050-DBDAB6081F73}"/>
                </a:ext>
              </a:extLst>
            </p:cNvPr>
            <p:cNvCxnSpPr>
              <a:cxnSpLocks/>
            </p:cNvCxnSpPr>
            <p:nvPr/>
          </p:nvCxnSpPr>
          <p:spPr>
            <a:xfrm flipH="1">
              <a:off x="3487294" y="4524619"/>
              <a:ext cx="989247"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直接连接符 14">
              <a:extLst>
                <a:ext uri="{FF2B5EF4-FFF2-40B4-BE49-F238E27FC236}">
                  <a16:creationId xmlns:a16="http://schemas.microsoft.com/office/drawing/2014/main" id="{5855B23B-3CF5-4AC7-A881-6C49F5981DC9}"/>
                </a:ext>
              </a:extLst>
            </p:cNvPr>
            <p:cNvCxnSpPr>
              <a:cxnSpLocks/>
            </p:cNvCxnSpPr>
            <p:nvPr/>
          </p:nvCxnSpPr>
          <p:spPr>
            <a:xfrm flipH="1">
              <a:off x="3487282" y="4795960"/>
              <a:ext cx="993955"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直接连接符 15">
              <a:extLst>
                <a:ext uri="{FF2B5EF4-FFF2-40B4-BE49-F238E27FC236}">
                  <a16:creationId xmlns:a16="http://schemas.microsoft.com/office/drawing/2014/main" id="{60615C9E-56B6-4963-B84D-17820371D357}"/>
                </a:ext>
              </a:extLst>
            </p:cNvPr>
            <p:cNvCxnSpPr>
              <a:cxnSpLocks/>
            </p:cNvCxnSpPr>
            <p:nvPr/>
          </p:nvCxnSpPr>
          <p:spPr>
            <a:xfrm flipH="1" flipV="1">
              <a:off x="3488142" y="4524619"/>
              <a:ext cx="0" cy="271342"/>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6" name="矩形 6">
            <a:extLst>
              <a:ext uri="{FF2B5EF4-FFF2-40B4-BE49-F238E27FC236}">
                <a16:creationId xmlns:a16="http://schemas.microsoft.com/office/drawing/2014/main" id="{4327FCCC-BDDB-4091-BC59-BD5C2FA56AEB}"/>
              </a:ext>
            </a:extLst>
          </p:cNvPr>
          <p:cNvSpPr/>
          <p:nvPr/>
        </p:nvSpPr>
        <p:spPr>
          <a:xfrm rot="16200000">
            <a:off x="5582187" y="3855924"/>
            <a:ext cx="135337" cy="313997"/>
          </a:xfrm>
          <a:prstGeom prst="rect">
            <a:avLst/>
          </a:prstGeom>
          <a:solidFill>
            <a:srgbClr val="F4B4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67" name="矩形 6">
            <a:extLst>
              <a:ext uri="{FF2B5EF4-FFF2-40B4-BE49-F238E27FC236}">
                <a16:creationId xmlns:a16="http://schemas.microsoft.com/office/drawing/2014/main" id="{0BCC3E55-D9CA-434F-BC7F-1BAA101A3195}"/>
              </a:ext>
            </a:extLst>
          </p:cNvPr>
          <p:cNvSpPr/>
          <p:nvPr/>
        </p:nvSpPr>
        <p:spPr>
          <a:xfrm rot="16200000">
            <a:off x="5582207" y="3704912"/>
            <a:ext cx="135339" cy="313997"/>
          </a:xfrm>
          <a:prstGeom prst="rect">
            <a:avLst/>
          </a:prstGeom>
          <a:solidFill>
            <a:srgbClr val="F4B4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268" name="TextBox 267">
            <a:extLst>
              <a:ext uri="{FF2B5EF4-FFF2-40B4-BE49-F238E27FC236}">
                <a16:creationId xmlns:a16="http://schemas.microsoft.com/office/drawing/2014/main" id="{C914CFE0-C5FE-4F34-9592-23274350C95E}"/>
              </a:ext>
            </a:extLst>
          </p:cNvPr>
          <p:cNvSpPr txBox="1"/>
          <p:nvPr/>
        </p:nvSpPr>
        <p:spPr>
          <a:xfrm>
            <a:off x="5671797" y="3533722"/>
            <a:ext cx="1755969" cy="659412"/>
          </a:xfrm>
          <a:prstGeom prst="rect">
            <a:avLst/>
          </a:prstGeom>
          <a:noFill/>
        </p:spPr>
        <p:txBody>
          <a:bodyPr wrap="square" bIns="46800">
            <a:spAutoFit/>
          </a:bodyPr>
          <a:lstStyle/>
          <a:p>
            <a:pPr algn="ctr">
              <a:lnSpc>
                <a:spcPct val="75000"/>
              </a:lnSpc>
            </a:pPr>
            <a:r>
              <a:rPr lang="en-US" altLang="zh-CN" sz="2400" i="1" dirty="0">
                <a:solidFill>
                  <a:srgbClr val="F4B400"/>
                </a:solidFill>
                <a:ea typeface="Open Sans SemiCondensed SemiCon" pitchFamily="2" charset="0"/>
                <a:cs typeface="Open Sans SemiCondensed SemiCon" pitchFamily="2" charset="0"/>
              </a:rPr>
              <a:t>Delay delta tokens</a:t>
            </a:r>
            <a:endParaRPr lang="zh-CN" altLang="en-US" sz="2400" i="1" dirty="0">
              <a:solidFill>
                <a:srgbClr val="F4B400"/>
              </a:solidFill>
              <a:cs typeface="Open Sans SemiCondensed SemiCon" pitchFamily="2" charset="0"/>
            </a:endParaRPr>
          </a:p>
        </p:txBody>
      </p:sp>
      <p:sp>
        <p:nvSpPr>
          <p:cNvPr id="269" name="乘 88">
            <a:extLst>
              <a:ext uri="{FF2B5EF4-FFF2-40B4-BE49-F238E27FC236}">
                <a16:creationId xmlns:a16="http://schemas.microsoft.com/office/drawing/2014/main" id="{5BC7D5AB-1FA1-44D4-B364-B3ED0D915D20}"/>
              </a:ext>
            </a:extLst>
          </p:cNvPr>
          <p:cNvSpPr/>
          <p:nvPr/>
        </p:nvSpPr>
        <p:spPr>
          <a:xfrm>
            <a:off x="3023659" y="4630368"/>
            <a:ext cx="450360" cy="450360"/>
          </a:xfrm>
          <a:prstGeom prst="mathMultiply">
            <a:avLst>
              <a:gd name="adj1" fmla="val 165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140203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wipe(left)">
                                      <p:cBhvr>
                                        <p:cTn id="7" dur="500"/>
                                        <p:tgtEl>
                                          <p:spTgt spid="20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
                                        </p:tgtEl>
                                        <p:attrNameLst>
                                          <p:attrName>style.visibility</p:attrName>
                                        </p:attrNameLst>
                                      </p:cBhvr>
                                      <p:to>
                                        <p:strVal val="visible"/>
                                      </p:to>
                                    </p:set>
                                    <p:animEffect transition="in" filter="wipe(left)">
                                      <p:cBhvr>
                                        <p:cTn id="11" dur="500"/>
                                        <p:tgtEl>
                                          <p:spTgt spid="2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3"/>
                                        </p:tgtEl>
                                        <p:attrNameLst>
                                          <p:attrName>style.visibility</p:attrName>
                                        </p:attrNameLst>
                                      </p:cBhvr>
                                      <p:to>
                                        <p:strVal val="visible"/>
                                      </p:to>
                                    </p:set>
                                    <p:animEffect transition="in" filter="wipe(left)">
                                      <p:cBhvr>
                                        <p:cTn id="15" dur="500"/>
                                        <p:tgtEl>
                                          <p:spTgt spid="2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4"/>
                                        </p:tgtEl>
                                        <p:attrNameLst>
                                          <p:attrName>style.visibility</p:attrName>
                                        </p:attrNameLst>
                                      </p:cBhvr>
                                      <p:to>
                                        <p:strVal val="visible"/>
                                      </p:to>
                                    </p:set>
                                    <p:animEffect transition="in" filter="wipe(left)">
                                      <p:cBhvr>
                                        <p:cTn id="19" dur="500"/>
                                        <p:tgtEl>
                                          <p:spTgt spid="2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xit" presetSubtype="8" fill="hold" grpId="1" nodeType="clickEffect">
                                  <p:stCondLst>
                                    <p:cond delay="0"/>
                                  </p:stCondLst>
                                  <p:childTnLst>
                                    <p:animEffect transition="out" filter="wipe(left)">
                                      <p:cBhvr>
                                        <p:cTn id="23" dur="500"/>
                                        <p:tgtEl>
                                          <p:spTgt spid="214"/>
                                        </p:tgtEl>
                                      </p:cBhvr>
                                    </p:animEffect>
                                    <p:set>
                                      <p:cBhvr>
                                        <p:cTn id="24" dur="1" fill="hold">
                                          <p:stCondLst>
                                            <p:cond delay="499"/>
                                          </p:stCondLst>
                                        </p:cTn>
                                        <p:tgtEl>
                                          <p:spTgt spid="214"/>
                                        </p:tgtEl>
                                        <p:attrNameLst>
                                          <p:attrName>style.visibility</p:attrName>
                                        </p:attrNameLst>
                                      </p:cBhvr>
                                      <p:to>
                                        <p:strVal val="hidden"/>
                                      </p:to>
                                    </p:set>
                                  </p:childTnLst>
                                </p:cTn>
                              </p:par>
                            </p:childTnLst>
                          </p:cTn>
                        </p:par>
                        <p:par>
                          <p:cTn id="25" fill="hold">
                            <p:stCondLst>
                              <p:cond delay="500"/>
                            </p:stCondLst>
                            <p:childTnLst>
                              <p:par>
                                <p:cTn id="26" presetID="22" presetClass="exit" presetSubtype="8" fill="hold" grpId="1" nodeType="afterEffect">
                                  <p:stCondLst>
                                    <p:cond delay="0"/>
                                  </p:stCondLst>
                                  <p:childTnLst>
                                    <p:animEffect transition="out" filter="wipe(left)">
                                      <p:cBhvr>
                                        <p:cTn id="27" dur="500"/>
                                        <p:tgtEl>
                                          <p:spTgt spid="213"/>
                                        </p:tgtEl>
                                      </p:cBhvr>
                                    </p:animEffect>
                                    <p:set>
                                      <p:cBhvr>
                                        <p:cTn id="28" dur="1" fill="hold">
                                          <p:stCondLst>
                                            <p:cond delay="499"/>
                                          </p:stCondLst>
                                        </p:cTn>
                                        <p:tgtEl>
                                          <p:spTgt spid="21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46"/>
                                        </p:tgtEl>
                                        <p:attrNameLst>
                                          <p:attrName>style.visibility</p:attrName>
                                        </p:attrNameLst>
                                      </p:cBhvr>
                                      <p:to>
                                        <p:strVal val="visible"/>
                                      </p:to>
                                    </p:set>
                                    <p:animEffect transition="in" filter="wipe(left)">
                                      <p:cBhvr>
                                        <p:cTn id="33" dur="500"/>
                                        <p:tgtEl>
                                          <p:spTgt spid="246"/>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262"/>
                                        </p:tgtEl>
                                        <p:attrNameLst>
                                          <p:attrName>style.visibility</p:attrName>
                                        </p:attrNameLst>
                                      </p:cBhvr>
                                      <p:to>
                                        <p:strVal val="visible"/>
                                      </p:to>
                                    </p:set>
                                    <p:animEffect transition="in" filter="wipe(up)">
                                      <p:cBhvr>
                                        <p:cTn id="37" dur="500"/>
                                        <p:tgtEl>
                                          <p:spTgt spid="26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68"/>
                                        </p:tgtEl>
                                        <p:attrNameLst>
                                          <p:attrName>style.visibility</p:attrName>
                                        </p:attrNameLst>
                                      </p:cBhvr>
                                      <p:to>
                                        <p:strVal val="visible"/>
                                      </p:to>
                                    </p:set>
                                    <p:animEffect transition="in" filter="wipe(up)">
                                      <p:cBhvr>
                                        <p:cTn id="40" dur="500"/>
                                        <p:tgtEl>
                                          <p:spTgt spid="268"/>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266"/>
                                        </p:tgtEl>
                                        <p:attrNameLst>
                                          <p:attrName>style.visibility</p:attrName>
                                        </p:attrNameLst>
                                      </p:cBhvr>
                                      <p:to>
                                        <p:strVal val="visible"/>
                                      </p:to>
                                    </p:set>
                                    <p:animEffect transition="in" filter="wipe(up)">
                                      <p:cBhvr>
                                        <p:cTn id="44" dur="500"/>
                                        <p:tgtEl>
                                          <p:spTgt spid="26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2" nodeType="clickEffect">
                                  <p:stCondLst>
                                    <p:cond delay="0"/>
                                  </p:stCondLst>
                                  <p:childTnLst>
                                    <p:set>
                                      <p:cBhvr>
                                        <p:cTn id="48" dur="1" fill="hold">
                                          <p:stCondLst>
                                            <p:cond delay="0"/>
                                          </p:stCondLst>
                                        </p:cTn>
                                        <p:tgtEl>
                                          <p:spTgt spid="213"/>
                                        </p:tgtEl>
                                        <p:attrNameLst>
                                          <p:attrName>style.visibility</p:attrName>
                                        </p:attrNameLst>
                                      </p:cBhvr>
                                      <p:to>
                                        <p:strVal val="visible"/>
                                      </p:to>
                                    </p:set>
                                    <p:animEffect transition="in" filter="wipe(left)">
                                      <p:cBhvr>
                                        <p:cTn id="49" dur="500"/>
                                        <p:tgtEl>
                                          <p:spTgt spid="213"/>
                                        </p:tgtEl>
                                      </p:cBhvr>
                                    </p:animEffect>
                                  </p:childTnLst>
                                </p:cTn>
                              </p:par>
                            </p:childTnLst>
                          </p:cTn>
                        </p:par>
                        <p:par>
                          <p:cTn id="50" fill="hold">
                            <p:stCondLst>
                              <p:cond delay="500"/>
                            </p:stCondLst>
                            <p:childTnLst>
                              <p:par>
                                <p:cTn id="51" presetID="22" presetClass="entr" presetSubtype="8" fill="hold" grpId="2" nodeType="afterEffect">
                                  <p:stCondLst>
                                    <p:cond delay="0"/>
                                  </p:stCondLst>
                                  <p:childTnLst>
                                    <p:set>
                                      <p:cBhvr>
                                        <p:cTn id="52" dur="1" fill="hold">
                                          <p:stCondLst>
                                            <p:cond delay="0"/>
                                          </p:stCondLst>
                                        </p:cTn>
                                        <p:tgtEl>
                                          <p:spTgt spid="214"/>
                                        </p:tgtEl>
                                        <p:attrNameLst>
                                          <p:attrName>style.visibility</p:attrName>
                                        </p:attrNameLst>
                                      </p:cBhvr>
                                      <p:to>
                                        <p:strVal val="visible"/>
                                      </p:to>
                                    </p:set>
                                    <p:animEffect transition="in" filter="wipe(left)">
                                      <p:cBhvr>
                                        <p:cTn id="53" dur="500"/>
                                        <p:tgtEl>
                                          <p:spTgt spid="214"/>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44"/>
                                        </p:tgtEl>
                                        <p:attrNameLst>
                                          <p:attrName>style.visibility</p:attrName>
                                        </p:attrNameLst>
                                      </p:cBhvr>
                                      <p:to>
                                        <p:strVal val="visible"/>
                                      </p:to>
                                    </p:set>
                                    <p:animEffect transition="in" filter="wipe(left)">
                                      <p:cBhvr>
                                        <p:cTn id="57" dur="500"/>
                                        <p:tgtEl>
                                          <p:spTgt spid="244"/>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245"/>
                                        </p:tgtEl>
                                        <p:attrNameLst>
                                          <p:attrName>style.visibility</p:attrName>
                                        </p:attrNameLst>
                                      </p:cBhvr>
                                      <p:to>
                                        <p:strVal val="visible"/>
                                      </p:to>
                                    </p:set>
                                    <p:animEffect transition="in" filter="wipe(left)">
                                      <p:cBhvr>
                                        <p:cTn id="61" dur="500"/>
                                        <p:tgtEl>
                                          <p:spTgt spid="24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xit" presetSubtype="8" fill="hold" grpId="1" nodeType="clickEffect">
                                  <p:stCondLst>
                                    <p:cond delay="0"/>
                                  </p:stCondLst>
                                  <p:childTnLst>
                                    <p:animEffect transition="out" filter="wipe(left)">
                                      <p:cBhvr>
                                        <p:cTn id="65" dur="500"/>
                                        <p:tgtEl>
                                          <p:spTgt spid="245"/>
                                        </p:tgtEl>
                                      </p:cBhvr>
                                    </p:animEffect>
                                    <p:set>
                                      <p:cBhvr>
                                        <p:cTn id="66" dur="1" fill="hold">
                                          <p:stCondLst>
                                            <p:cond delay="499"/>
                                          </p:stCondLst>
                                        </p:cTn>
                                        <p:tgtEl>
                                          <p:spTgt spid="245"/>
                                        </p:tgtEl>
                                        <p:attrNameLst>
                                          <p:attrName>style.visibility</p:attrName>
                                        </p:attrNameLst>
                                      </p:cBhvr>
                                      <p:to>
                                        <p:strVal val="hidden"/>
                                      </p:to>
                                    </p:set>
                                  </p:childTnLst>
                                </p:cTn>
                              </p:par>
                            </p:childTnLst>
                          </p:cTn>
                        </p:par>
                        <p:par>
                          <p:cTn id="67" fill="hold">
                            <p:stCondLst>
                              <p:cond delay="500"/>
                            </p:stCondLst>
                            <p:childTnLst>
                              <p:par>
                                <p:cTn id="68" presetID="22" presetClass="exit" presetSubtype="8" fill="hold" grpId="1" nodeType="afterEffect">
                                  <p:stCondLst>
                                    <p:cond delay="0"/>
                                  </p:stCondLst>
                                  <p:childTnLst>
                                    <p:animEffect transition="out" filter="wipe(left)">
                                      <p:cBhvr>
                                        <p:cTn id="69" dur="500"/>
                                        <p:tgtEl>
                                          <p:spTgt spid="244"/>
                                        </p:tgtEl>
                                      </p:cBhvr>
                                    </p:animEffect>
                                    <p:set>
                                      <p:cBhvr>
                                        <p:cTn id="70" dur="1" fill="hold">
                                          <p:stCondLst>
                                            <p:cond delay="499"/>
                                          </p:stCondLst>
                                        </p:cTn>
                                        <p:tgtEl>
                                          <p:spTgt spid="244"/>
                                        </p:tgtEl>
                                        <p:attrNameLst>
                                          <p:attrName>style.visibility</p:attrName>
                                        </p:attrNameLst>
                                      </p:cBhvr>
                                      <p:to>
                                        <p:strVal val="hidden"/>
                                      </p:to>
                                    </p:set>
                                  </p:childTnLst>
                                </p:cTn>
                              </p:par>
                            </p:childTnLst>
                          </p:cTn>
                        </p:par>
                        <p:par>
                          <p:cTn id="71" fill="hold">
                            <p:stCondLst>
                              <p:cond delay="1000"/>
                            </p:stCondLst>
                            <p:childTnLst>
                              <p:par>
                                <p:cTn id="72" presetID="22" presetClass="entr" presetSubtype="1" fill="hold" grpId="0" nodeType="afterEffect">
                                  <p:stCondLst>
                                    <p:cond delay="0"/>
                                  </p:stCondLst>
                                  <p:childTnLst>
                                    <p:set>
                                      <p:cBhvr>
                                        <p:cTn id="73" dur="1" fill="hold">
                                          <p:stCondLst>
                                            <p:cond delay="0"/>
                                          </p:stCondLst>
                                        </p:cTn>
                                        <p:tgtEl>
                                          <p:spTgt spid="267"/>
                                        </p:tgtEl>
                                        <p:attrNameLst>
                                          <p:attrName>style.visibility</p:attrName>
                                        </p:attrNameLst>
                                      </p:cBhvr>
                                      <p:to>
                                        <p:strVal val="visible"/>
                                      </p:to>
                                    </p:set>
                                    <p:animEffect transition="in" filter="wipe(up)">
                                      <p:cBhvr>
                                        <p:cTn id="74" dur="500"/>
                                        <p:tgtEl>
                                          <p:spTgt spid="267"/>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61"/>
                                        </p:tgtEl>
                                        <p:attrNameLst>
                                          <p:attrName>style.visibility</p:attrName>
                                        </p:attrNameLst>
                                      </p:cBhvr>
                                      <p:to>
                                        <p:strVal val="visible"/>
                                      </p:to>
                                    </p:set>
                                    <p:animEffect transition="in" filter="wipe(left)">
                                      <p:cBhvr>
                                        <p:cTn id="79" dur="500"/>
                                        <p:tgtEl>
                                          <p:spTgt spid="261"/>
                                        </p:tgtEl>
                                      </p:cBhvr>
                                    </p:animEffect>
                                  </p:childTnLst>
                                </p:cTn>
                              </p:par>
                            </p:childTnLst>
                          </p:cTn>
                        </p:par>
                        <p:par>
                          <p:cTn id="80" fill="hold">
                            <p:stCondLst>
                              <p:cond delay="500"/>
                            </p:stCondLst>
                            <p:childTnLst>
                              <p:par>
                                <p:cTn id="81" presetID="1" presetClass="entr" presetSubtype="0" fill="hold" grpId="0" nodeType="afterEffect">
                                  <p:stCondLst>
                                    <p:cond delay="0"/>
                                  </p:stCondLst>
                                  <p:childTnLst>
                                    <p:set>
                                      <p:cBhvr>
                                        <p:cTn id="82" dur="1" fill="hold">
                                          <p:stCondLst>
                                            <p:cond delay="0"/>
                                          </p:stCondLst>
                                        </p:cTn>
                                        <p:tgtEl>
                                          <p:spTgt spid="26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grpId="0" nodeType="clickEffect">
                                  <p:stCondLst>
                                    <p:cond delay="0"/>
                                  </p:stCondLst>
                                  <p:childTnLst>
                                    <p:set>
                                      <p:cBhvr>
                                        <p:cTn id="86" dur="1" fill="hold">
                                          <p:stCondLst>
                                            <p:cond delay="0"/>
                                          </p:stCondLst>
                                        </p:cTn>
                                        <p:tgtEl>
                                          <p:spTgt spid="248"/>
                                        </p:tgtEl>
                                        <p:attrNameLst>
                                          <p:attrName>style.visibility</p:attrName>
                                        </p:attrNameLst>
                                      </p:cBhvr>
                                      <p:to>
                                        <p:strVal val="visible"/>
                                      </p:to>
                                    </p:set>
                                    <p:anim calcmode="lin" valueType="num">
                                      <p:cBhvr additive="base">
                                        <p:cTn id="87" dur="500" fill="hold"/>
                                        <p:tgtEl>
                                          <p:spTgt spid="248"/>
                                        </p:tgtEl>
                                        <p:attrNameLst>
                                          <p:attrName>ppt_x</p:attrName>
                                        </p:attrNameLst>
                                      </p:cBhvr>
                                      <p:tavLst>
                                        <p:tav tm="0">
                                          <p:val>
                                            <p:strVal val="1+#ppt_w/2"/>
                                          </p:val>
                                        </p:tav>
                                        <p:tav tm="100000">
                                          <p:val>
                                            <p:strVal val="#ppt_x"/>
                                          </p:val>
                                        </p:tav>
                                      </p:tavLst>
                                    </p:anim>
                                    <p:anim calcmode="lin" valueType="num">
                                      <p:cBhvr additive="base">
                                        <p:cTn id="88" dur="500" fill="hold"/>
                                        <p:tgtEl>
                                          <p:spTgt spid="248"/>
                                        </p:tgtEl>
                                        <p:attrNameLst>
                                          <p:attrName>ppt_y</p:attrName>
                                        </p:attrNameLst>
                                      </p:cBhvr>
                                      <p:tavLst>
                                        <p:tav tm="0">
                                          <p:val>
                                            <p:strVal val="#ppt_y"/>
                                          </p:val>
                                        </p:tav>
                                        <p:tav tm="100000">
                                          <p:val>
                                            <p:strVal val="#ppt_y"/>
                                          </p:val>
                                        </p:tav>
                                      </p:tavLst>
                                    </p:anim>
                                  </p:childTnLst>
                                </p:cTn>
                              </p:par>
                            </p:childTnLst>
                          </p:cTn>
                        </p:par>
                        <p:par>
                          <p:cTn id="89" fill="hold">
                            <p:stCondLst>
                              <p:cond delay="500"/>
                            </p:stCondLst>
                            <p:childTnLst>
                              <p:par>
                                <p:cTn id="90" presetID="2" presetClass="entr" presetSubtype="2" fill="hold" grpId="0" nodeType="afterEffect">
                                  <p:stCondLst>
                                    <p:cond delay="0"/>
                                  </p:stCondLst>
                                  <p:childTnLst>
                                    <p:set>
                                      <p:cBhvr>
                                        <p:cTn id="91" dur="1" fill="hold">
                                          <p:stCondLst>
                                            <p:cond delay="0"/>
                                          </p:stCondLst>
                                        </p:cTn>
                                        <p:tgtEl>
                                          <p:spTgt spid="249"/>
                                        </p:tgtEl>
                                        <p:attrNameLst>
                                          <p:attrName>style.visibility</p:attrName>
                                        </p:attrNameLst>
                                      </p:cBhvr>
                                      <p:to>
                                        <p:strVal val="visible"/>
                                      </p:to>
                                    </p:set>
                                    <p:anim calcmode="lin" valueType="num">
                                      <p:cBhvr additive="base">
                                        <p:cTn id="92" dur="500" fill="hold"/>
                                        <p:tgtEl>
                                          <p:spTgt spid="249"/>
                                        </p:tgtEl>
                                        <p:attrNameLst>
                                          <p:attrName>ppt_x</p:attrName>
                                        </p:attrNameLst>
                                      </p:cBhvr>
                                      <p:tavLst>
                                        <p:tav tm="0">
                                          <p:val>
                                            <p:strVal val="1+#ppt_w/2"/>
                                          </p:val>
                                        </p:tav>
                                        <p:tav tm="100000">
                                          <p:val>
                                            <p:strVal val="#ppt_x"/>
                                          </p:val>
                                        </p:tav>
                                      </p:tavLst>
                                    </p:anim>
                                    <p:anim calcmode="lin" valueType="num">
                                      <p:cBhvr additive="base">
                                        <p:cTn id="93" dur="500" fill="hold"/>
                                        <p:tgtEl>
                                          <p:spTgt spid="249"/>
                                        </p:tgtEl>
                                        <p:attrNameLst>
                                          <p:attrName>ppt_y</p:attrName>
                                        </p:attrNameLst>
                                      </p:cBhvr>
                                      <p:tavLst>
                                        <p:tav tm="0">
                                          <p:val>
                                            <p:strVal val="#ppt_y"/>
                                          </p:val>
                                        </p:tav>
                                        <p:tav tm="100000">
                                          <p:val>
                                            <p:strVal val="#ppt_y"/>
                                          </p:val>
                                        </p:tav>
                                      </p:tavLst>
                                    </p:anim>
                                  </p:childTnLst>
                                </p:cTn>
                              </p:par>
                            </p:childTnLst>
                          </p:cTn>
                        </p:par>
                        <p:par>
                          <p:cTn id="94" fill="hold">
                            <p:stCondLst>
                              <p:cond delay="1000"/>
                            </p:stCondLst>
                            <p:childTnLst>
                              <p:par>
                                <p:cTn id="95" presetID="2" presetClass="entr" presetSubtype="2" fill="hold" grpId="0" nodeType="afterEffect">
                                  <p:stCondLst>
                                    <p:cond delay="0"/>
                                  </p:stCondLst>
                                  <p:childTnLst>
                                    <p:set>
                                      <p:cBhvr>
                                        <p:cTn id="96" dur="1" fill="hold">
                                          <p:stCondLst>
                                            <p:cond delay="0"/>
                                          </p:stCondLst>
                                        </p:cTn>
                                        <p:tgtEl>
                                          <p:spTgt spid="250"/>
                                        </p:tgtEl>
                                        <p:attrNameLst>
                                          <p:attrName>style.visibility</p:attrName>
                                        </p:attrNameLst>
                                      </p:cBhvr>
                                      <p:to>
                                        <p:strVal val="visible"/>
                                      </p:to>
                                    </p:set>
                                    <p:anim calcmode="lin" valueType="num">
                                      <p:cBhvr additive="base">
                                        <p:cTn id="97" dur="500" fill="hold"/>
                                        <p:tgtEl>
                                          <p:spTgt spid="250"/>
                                        </p:tgtEl>
                                        <p:attrNameLst>
                                          <p:attrName>ppt_x</p:attrName>
                                        </p:attrNameLst>
                                      </p:cBhvr>
                                      <p:tavLst>
                                        <p:tav tm="0">
                                          <p:val>
                                            <p:strVal val="1+#ppt_w/2"/>
                                          </p:val>
                                        </p:tav>
                                        <p:tav tm="100000">
                                          <p:val>
                                            <p:strVal val="#ppt_x"/>
                                          </p:val>
                                        </p:tav>
                                      </p:tavLst>
                                    </p:anim>
                                    <p:anim calcmode="lin" valueType="num">
                                      <p:cBhvr additive="base">
                                        <p:cTn id="98" dur="500" fill="hold"/>
                                        <p:tgtEl>
                                          <p:spTgt spid="250"/>
                                        </p:tgtEl>
                                        <p:attrNameLst>
                                          <p:attrName>ppt_y</p:attrName>
                                        </p:attrNameLst>
                                      </p:cBhvr>
                                      <p:tavLst>
                                        <p:tav tm="0">
                                          <p:val>
                                            <p:strVal val="#ppt_y"/>
                                          </p:val>
                                        </p:tav>
                                        <p:tav tm="100000">
                                          <p:val>
                                            <p:strVal val="#ppt_y"/>
                                          </p:val>
                                        </p:tav>
                                      </p:tavLst>
                                    </p:anim>
                                  </p:childTnLst>
                                </p:cTn>
                              </p:par>
                            </p:childTnLst>
                          </p:cTn>
                        </p:par>
                        <p:par>
                          <p:cTn id="99" fill="hold">
                            <p:stCondLst>
                              <p:cond delay="1500"/>
                            </p:stCondLst>
                            <p:childTnLst>
                              <p:par>
                                <p:cTn id="100" presetID="2" presetClass="entr" presetSubtype="2" fill="hold" grpId="0" nodeType="afterEffect">
                                  <p:stCondLst>
                                    <p:cond delay="0"/>
                                  </p:stCondLst>
                                  <p:childTnLst>
                                    <p:set>
                                      <p:cBhvr>
                                        <p:cTn id="101" dur="1" fill="hold">
                                          <p:stCondLst>
                                            <p:cond delay="0"/>
                                          </p:stCondLst>
                                        </p:cTn>
                                        <p:tgtEl>
                                          <p:spTgt spid="251"/>
                                        </p:tgtEl>
                                        <p:attrNameLst>
                                          <p:attrName>style.visibility</p:attrName>
                                        </p:attrNameLst>
                                      </p:cBhvr>
                                      <p:to>
                                        <p:strVal val="visible"/>
                                      </p:to>
                                    </p:set>
                                    <p:anim calcmode="lin" valueType="num">
                                      <p:cBhvr additive="base">
                                        <p:cTn id="102" dur="500" fill="hold"/>
                                        <p:tgtEl>
                                          <p:spTgt spid="251"/>
                                        </p:tgtEl>
                                        <p:attrNameLst>
                                          <p:attrName>ppt_x</p:attrName>
                                        </p:attrNameLst>
                                      </p:cBhvr>
                                      <p:tavLst>
                                        <p:tav tm="0">
                                          <p:val>
                                            <p:strVal val="1+#ppt_w/2"/>
                                          </p:val>
                                        </p:tav>
                                        <p:tav tm="100000">
                                          <p:val>
                                            <p:strVal val="#ppt_x"/>
                                          </p:val>
                                        </p:tav>
                                      </p:tavLst>
                                    </p:anim>
                                    <p:anim calcmode="lin" valueType="num">
                                      <p:cBhvr additive="base">
                                        <p:cTn id="103" dur="500" fill="hold"/>
                                        <p:tgtEl>
                                          <p:spTgt spid="251"/>
                                        </p:tgtEl>
                                        <p:attrNameLst>
                                          <p:attrName>ppt_y</p:attrName>
                                        </p:attrNameLst>
                                      </p:cBhvr>
                                      <p:tavLst>
                                        <p:tav tm="0">
                                          <p:val>
                                            <p:strVal val="#ppt_y"/>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xit" presetSubtype="0" fill="hold" grpId="1" nodeType="clickEffect">
                                  <p:stCondLst>
                                    <p:cond delay="0"/>
                                  </p:stCondLst>
                                  <p:childTnLst>
                                    <p:animEffect transition="out" filter="fade">
                                      <p:cBhvr>
                                        <p:cTn id="107" dur="500"/>
                                        <p:tgtEl>
                                          <p:spTgt spid="266"/>
                                        </p:tgtEl>
                                      </p:cBhvr>
                                    </p:animEffect>
                                    <p:anim calcmode="lin" valueType="num">
                                      <p:cBhvr>
                                        <p:cTn id="108" dur="500"/>
                                        <p:tgtEl>
                                          <p:spTgt spid="266"/>
                                        </p:tgtEl>
                                        <p:attrNameLst>
                                          <p:attrName>ppt_x</p:attrName>
                                        </p:attrNameLst>
                                      </p:cBhvr>
                                      <p:tavLst>
                                        <p:tav tm="0">
                                          <p:val>
                                            <p:strVal val="ppt_x"/>
                                          </p:val>
                                        </p:tav>
                                        <p:tav tm="100000">
                                          <p:val>
                                            <p:strVal val="ppt_x"/>
                                          </p:val>
                                        </p:tav>
                                      </p:tavLst>
                                    </p:anim>
                                    <p:anim calcmode="lin" valueType="num">
                                      <p:cBhvr>
                                        <p:cTn id="109" dur="500"/>
                                        <p:tgtEl>
                                          <p:spTgt spid="266"/>
                                        </p:tgtEl>
                                        <p:attrNameLst>
                                          <p:attrName>ppt_y</p:attrName>
                                        </p:attrNameLst>
                                      </p:cBhvr>
                                      <p:tavLst>
                                        <p:tav tm="0">
                                          <p:val>
                                            <p:strVal val="ppt_y"/>
                                          </p:val>
                                        </p:tav>
                                        <p:tav tm="100000">
                                          <p:val>
                                            <p:strVal val="ppt_y+.1"/>
                                          </p:val>
                                        </p:tav>
                                      </p:tavLst>
                                    </p:anim>
                                    <p:set>
                                      <p:cBhvr>
                                        <p:cTn id="110" dur="1" fill="hold">
                                          <p:stCondLst>
                                            <p:cond delay="499"/>
                                          </p:stCondLst>
                                        </p:cTn>
                                        <p:tgtEl>
                                          <p:spTgt spid="266"/>
                                        </p:tgtEl>
                                        <p:attrNameLst>
                                          <p:attrName>style.visibility</p:attrName>
                                        </p:attrNameLst>
                                      </p:cBhvr>
                                      <p:to>
                                        <p:strVal val="hidden"/>
                                      </p:to>
                                    </p:set>
                                  </p:childTnLst>
                                </p:cTn>
                              </p:par>
                            </p:childTnLst>
                          </p:cTn>
                        </p:par>
                        <p:par>
                          <p:cTn id="111" fill="hold">
                            <p:stCondLst>
                              <p:cond delay="500"/>
                            </p:stCondLst>
                            <p:childTnLst>
                              <p:par>
                                <p:cTn id="112" presetID="42" presetClass="exit" presetSubtype="0" fill="hold" grpId="1" nodeType="afterEffect">
                                  <p:stCondLst>
                                    <p:cond delay="0"/>
                                  </p:stCondLst>
                                  <p:childTnLst>
                                    <p:animEffect transition="out" filter="fade">
                                      <p:cBhvr>
                                        <p:cTn id="113" dur="500"/>
                                        <p:tgtEl>
                                          <p:spTgt spid="267"/>
                                        </p:tgtEl>
                                      </p:cBhvr>
                                    </p:animEffect>
                                    <p:anim calcmode="lin" valueType="num">
                                      <p:cBhvr>
                                        <p:cTn id="114" dur="500"/>
                                        <p:tgtEl>
                                          <p:spTgt spid="267"/>
                                        </p:tgtEl>
                                        <p:attrNameLst>
                                          <p:attrName>ppt_x</p:attrName>
                                        </p:attrNameLst>
                                      </p:cBhvr>
                                      <p:tavLst>
                                        <p:tav tm="0">
                                          <p:val>
                                            <p:strVal val="ppt_x"/>
                                          </p:val>
                                        </p:tav>
                                        <p:tav tm="100000">
                                          <p:val>
                                            <p:strVal val="ppt_x"/>
                                          </p:val>
                                        </p:tav>
                                      </p:tavLst>
                                    </p:anim>
                                    <p:anim calcmode="lin" valueType="num">
                                      <p:cBhvr>
                                        <p:cTn id="115" dur="500"/>
                                        <p:tgtEl>
                                          <p:spTgt spid="267"/>
                                        </p:tgtEl>
                                        <p:attrNameLst>
                                          <p:attrName>ppt_y</p:attrName>
                                        </p:attrNameLst>
                                      </p:cBhvr>
                                      <p:tavLst>
                                        <p:tav tm="0">
                                          <p:val>
                                            <p:strVal val="ppt_y"/>
                                          </p:val>
                                        </p:tav>
                                        <p:tav tm="100000">
                                          <p:val>
                                            <p:strVal val="ppt_y+.1"/>
                                          </p:val>
                                        </p:tav>
                                      </p:tavLst>
                                    </p:anim>
                                    <p:set>
                                      <p:cBhvr>
                                        <p:cTn id="116" dur="1" fill="hold">
                                          <p:stCondLst>
                                            <p:cond delay="499"/>
                                          </p:stCondLst>
                                        </p:cTn>
                                        <p:tgtEl>
                                          <p:spTgt spid="267"/>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grpId="1" nodeType="clickEffect">
                                  <p:stCondLst>
                                    <p:cond delay="0"/>
                                  </p:stCondLst>
                                  <p:childTnLst>
                                    <p:set>
                                      <p:cBhvr>
                                        <p:cTn id="120" dur="1" fill="hold">
                                          <p:stCondLst>
                                            <p:cond delay="0"/>
                                          </p:stCondLst>
                                        </p:cTn>
                                        <p:tgtEl>
                                          <p:spTgt spid="269"/>
                                        </p:tgtEl>
                                        <p:attrNameLst>
                                          <p:attrName>style.visibility</p:attrName>
                                        </p:attrNameLst>
                                      </p:cBhvr>
                                      <p:to>
                                        <p:strVal val="hidden"/>
                                      </p:to>
                                    </p:set>
                                  </p:childTnLst>
                                </p:cTn>
                              </p:par>
                            </p:childTnLst>
                          </p:cTn>
                        </p:par>
                        <p:par>
                          <p:cTn id="121" fill="hold">
                            <p:stCondLst>
                              <p:cond delay="0"/>
                            </p:stCondLst>
                            <p:childTnLst>
                              <p:par>
                                <p:cTn id="122" presetID="2" presetClass="exit" presetSubtype="8" fill="hold" grpId="1" nodeType="afterEffect">
                                  <p:stCondLst>
                                    <p:cond delay="0"/>
                                  </p:stCondLst>
                                  <p:childTnLst>
                                    <p:anim calcmode="lin" valueType="num">
                                      <p:cBhvr additive="base">
                                        <p:cTn id="123" dur="500"/>
                                        <p:tgtEl>
                                          <p:spTgt spid="248"/>
                                        </p:tgtEl>
                                        <p:attrNameLst>
                                          <p:attrName>ppt_x</p:attrName>
                                        </p:attrNameLst>
                                      </p:cBhvr>
                                      <p:tavLst>
                                        <p:tav tm="0">
                                          <p:val>
                                            <p:strVal val="ppt_x"/>
                                          </p:val>
                                        </p:tav>
                                        <p:tav tm="100000">
                                          <p:val>
                                            <p:strVal val="0-ppt_w/2"/>
                                          </p:val>
                                        </p:tav>
                                      </p:tavLst>
                                    </p:anim>
                                    <p:anim calcmode="lin" valueType="num">
                                      <p:cBhvr additive="base">
                                        <p:cTn id="124" dur="500"/>
                                        <p:tgtEl>
                                          <p:spTgt spid="248"/>
                                        </p:tgtEl>
                                        <p:attrNameLst>
                                          <p:attrName>ppt_y</p:attrName>
                                        </p:attrNameLst>
                                      </p:cBhvr>
                                      <p:tavLst>
                                        <p:tav tm="0">
                                          <p:val>
                                            <p:strVal val="ppt_y"/>
                                          </p:val>
                                        </p:tav>
                                        <p:tav tm="100000">
                                          <p:val>
                                            <p:strVal val="ppt_y"/>
                                          </p:val>
                                        </p:tav>
                                      </p:tavLst>
                                    </p:anim>
                                    <p:set>
                                      <p:cBhvr>
                                        <p:cTn id="125" dur="1" fill="hold">
                                          <p:stCondLst>
                                            <p:cond delay="499"/>
                                          </p:stCondLst>
                                        </p:cTn>
                                        <p:tgtEl>
                                          <p:spTgt spid="248"/>
                                        </p:tgtEl>
                                        <p:attrNameLst>
                                          <p:attrName>style.visibility</p:attrName>
                                        </p:attrNameLst>
                                      </p:cBhvr>
                                      <p:to>
                                        <p:strVal val="hidden"/>
                                      </p:to>
                                    </p:set>
                                  </p:childTnLst>
                                </p:cTn>
                              </p:par>
                            </p:childTnLst>
                          </p:cTn>
                        </p:par>
                        <p:par>
                          <p:cTn id="126" fill="hold">
                            <p:stCondLst>
                              <p:cond delay="500"/>
                            </p:stCondLst>
                            <p:childTnLst>
                              <p:par>
                                <p:cTn id="127" presetID="2" presetClass="exit" presetSubtype="8" fill="hold" grpId="1" nodeType="afterEffect">
                                  <p:stCondLst>
                                    <p:cond delay="0"/>
                                  </p:stCondLst>
                                  <p:childTnLst>
                                    <p:anim calcmode="lin" valueType="num">
                                      <p:cBhvr additive="base">
                                        <p:cTn id="128" dur="500"/>
                                        <p:tgtEl>
                                          <p:spTgt spid="249"/>
                                        </p:tgtEl>
                                        <p:attrNameLst>
                                          <p:attrName>ppt_x</p:attrName>
                                        </p:attrNameLst>
                                      </p:cBhvr>
                                      <p:tavLst>
                                        <p:tav tm="0">
                                          <p:val>
                                            <p:strVal val="ppt_x"/>
                                          </p:val>
                                        </p:tav>
                                        <p:tav tm="100000">
                                          <p:val>
                                            <p:strVal val="0-ppt_w/2"/>
                                          </p:val>
                                        </p:tav>
                                      </p:tavLst>
                                    </p:anim>
                                    <p:anim calcmode="lin" valueType="num">
                                      <p:cBhvr additive="base">
                                        <p:cTn id="129" dur="500"/>
                                        <p:tgtEl>
                                          <p:spTgt spid="249"/>
                                        </p:tgtEl>
                                        <p:attrNameLst>
                                          <p:attrName>ppt_y</p:attrName>
                                        </p:attrNameLst>
                                      </p:cBhvr>
                                      <p:tavLst>
                                        <p:tav tm="0">
                                          <p:val>
                                            <p:strVal val="ppt_y"/>
                                          </p:val>
                                        </p:tav>
                                        <p:tav tm="100000">
                                          <p:val>
                                            <p:strVal val="ppt_y"/>
                                          </p:val>
                                        </p:tav>
                                      </p:tavLst>
                                    </p:anim>
                                    <p:set>
                                      <p:cBhvr>
                                        <p:cTn id="130" dur="1" fill="hold">
                                          <p:stCondLst>
                                            <p:cond delay="499"/>
                                          </p:stCondLst>
                                        </p:cTn>
                                        <p:tgtEl>
                                          <p:spTgt spid="249"/>
                                        </p:tgtEl>
                                        <p:attrNameLst>
                                          <p:attrName>style.visibility</p:attrName>
                                        </p:attrNameLst>
                                      </p:cBhvr>
                                      <p:to>
                                        <p:strVal val="hidden"/>
                                      </p:to>
                                    </p:set>
                                  </p:childTnLst>
                                </p:cTn>
                              </p:par>
                            </p:childTnLst>
                          </p:cTn>
                        </p:par>
                        <p:par>
                          <p:cTn id="131" fill="hold">
                            <p:stCondLst>
                              <p:cond delay="1000"/>
                            </p:stCondLst>
                            <p:childTnLst>
                              <p:par>
                                <p:cTn id="132" presetID="2" presetClass="exit" presetSubtype="8" fill="hold" grpId="1" nodeType="afterEffect">
                                  <p:stCondLst>
                                    <p:cond delay="0"/>
                                  </p:stCondLst>
                                  <p:childTnLst>
                                    <p:anim calcmode="lin" valueType="num">
                                      <p:cBhvr additive="base">
                                        <p:cTn id="133" dur="500"/>
                                        <p:tgtEl>
                                          <p:spTgt spid="250"/>
                                        </p:tgtEl>
                                        <p:attrNameLst>
                                          <p:attrName>ppt_x</p:attrName>
                                        </p:attrNameLst>
                                      </p:cBhvr>
                                      <p:tavLst>
                                        <p:tav tm="0">
                                          <p:val>
                                            <p:strVal val="ppt_x"/>
                                          </p:val>
                                        </p:tav>
                                        <p:tav tm="100000">
                                          <p:val>
                                            <p:strVal val="0-ppt_w/2"/>
                                          </p:val>
                                        </p:tav>
                                      </p:tavLst>
                                    </p:anim>
                                    <p:anim calcmode="lin" valueType="num">
                                      <p:cBhvr additive="base">
                                        <p:cTn id="134" dur="500"/>
                                        <p:tgtEl>
                                          <p:spTgt spid="250"/>
                                        </p:tgtEl>
                                        <p:attrNameLst>
                                          <p:attrName>ppt_y</p:attrName>
                                        </p:attrNameLst>
                                      </p:cBhvr>
                                      <p:tavLst>
                                        <p:tav tm="0">
                                          <p:val>
                                            <p:strVal val="ppt_y"/>
                                          </p:val>
                                        </p:tav>
                                        <p:tav tm="100000">
                                          <p:val>
                                            <p:strVal val="ppt_y"/>
                                          </p:val>
                                        </p:tav>
                                      </p:tavLst>
                                    </p:anim>
                                    <p:set>
                                      <p:cBhvr>
                                        <p:cTn id="135" dur="1" fill="hold">
                                          <p:stCondLst>
                                            <p:cond delay="499"/>
                                          </p:stCondLst>
                                        </p:cTn>
                                        <p:tgtEl>
                                          <p:spTgt spid="250"/>
                                        </p:tgtEl>
                                        <p:attrNameLst>
                                          <p:attrName>style.visibility</p:attrName>
                                        </p:attrNameLst>
                                      </p:cBhvr>
                                      <p:to>
                                        <p:strVal val="hidden"/>
                                      </p:to>
                                    </p:set>
                                  </p:childTnLst>
                                </p:cTn>
                              </p:par>
                            </p:childTnLst>
                          </p:cTn>
                        </p:par>
                        <p:par>
                          <p:cTn id="136" fill="hold">
                            <p:stCondLst>
                              <p:cond delay="1500"/>
                            </p:stCondLst>
                            <p:childTnLst>
                              <p:par>
                                <p:cTn id="137" presetID="2" presetClass="exit" presetSubtype="8" fill="hold" grpId="1" nodeType="afterEffect">
                                  <p:stCondLst>
                                    <p:cond delay="0"/>
                                  </p:stCondLst>
                                  <p:childTnLst>
                                    <p:anim calcmode="lin" valueType="num">
                                      <p:cBhvr additive="base">
                                        <p:cTn id="138" dur="500"/>
                                        <p:tgtEl>
                                          <p:spTgt spid="251"/>
                                        </p:tgtEl>
                                        <p:attrNameLst>
                                          <p:attrName>ppt_x</p:attrName>
                                        </p:attrNameLst>
                                      </p:cBhvr>
                                      <p:tavLst>
                                        <p:tav tm="0">
                                          <p:val>
                                            <p:strVal val="ppt_x"/>
                                          </p:val>
                                        </p:tav>
                                        <p:tav tm="100000">
                                          <p:val>
                                            <p:strVal val="0-ppt_w/2"/>
                                          </p:val>
                                        </p:tav>
                                      </p:tavLst>
                                    </p:anim>
                                    <p:anim calcmode="lin" valueType="num">
                                      <p:cBhvr additive="base">
                                        <p:cTn id="139" dur="500"/>
                                        <p:tgtEl>
                                          <p:spTgt spid="251"/>
                                        </p:tgtEl>
                                        <p:attrNameLst>
                                          <p:attrName>ppt_y</p:attrName>
                                        </p:attrNameLst>
                                      </p:cBhvr>
                                      <p:tavLst>
                                        <p:tav tm="0">
                                          <p:val>
                                            <p:strVal val="ppt_y"/>
                                          </p:val>
                                        </p:tav>
                                        <p:tav tm="100000">
                                          <p:val>
                                            <p:strVal val="ppt_y"/>
                                          </p:val>
                                        </p:tav>
                                      </p:tavLst>
                                    </p:anim>
                                    <p:set>
                                      <p:cBhvr>
                                        <p:cTn id="140" dur="1" fill="hold">
                                          <p:stCondLst>
                                            <p:cond delay="499"/>
                                          </p:stCondLst>
                                        </p:cTn>
                                        <p:tgtEl>
                                          <p:spTgt spid="2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13" grpId="0" animBg="1"/>
      <p:bldP spid="213" grpId="1" animBg="1"/>
      <p:bldP spid="213" grpId="2" animBg="1"/>
      <p:bldP spid="214" grpId="0" animBg="1"/>
      <p:bldP spid="214" grpId="1" animBg="1"/>
      <p:bldP spid="214" grpId="2" animBg="1"/>
      <p:bldP spid="215" grpId="0" animBg="1"/>
      <p:bldP spid="244" grpId="0" animBg="1"/>
      <p:bldP spid="244" grpId="1" animBg="1"/>
      <p:bldP spid="245" grpId="0" animBg="1"/>
      <p:bldP spid="245" grpId="1" animBg="1"/>
      <p:bldP spid="246" grpId="0"/>
      <p:bldP spid="248" grpId="0" animBg="1"/>
      <p:bldP spid="248" grpId="1" animBg="1"/>
      <p:bldP spid="249" grpId="0" animBg="1"/>
      <p:bldP spid="249" grpId="1" animBg="1"/>
      <p:bldP spid="250" grpId="0" animBg="1"/>
      <p:bldP spid="250" grpId="1" animBg="1"/>
      <p:bldP spid="251" grpId="0" animBg="1"/>
      <p:bldP spid="251" grpId="1" animBg="1"/>
      <p:bldP spid="261" grpId="0"/>
      <p:bldP spid="266" grpId="0" animBg="1"/>
      <p:bldP spid="266" grpId="1" animBg="1"/>
      <p:bldP spid="267" grpId="0" animBg="1"/>
      <p:bldP spid="267" grpId="1" animBg="1"/>
      <p:bldP spid="268" grpId="0"/>
      <p:bldP spid="269" grpId="0" animBg="1"/>
      <p:bldP spid="269"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34</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67" name="TextBox 66">
            <a:extLst>
              <a:ext uri="{FF2B5EF4-FFF2-40B4-BE49-F238E27FC236}">
                <a16:creationId xmlns:a16="http://schemas.microsoft.com/office/drawing/2014/main" id="{46436908-008A-4348-B5BA-8987F01F9273}"/>
              </a:ext>
            </a:extLst>
          </p:cNvPr>
          <p:cNvSpPr txBox="1"/>
          <p:nvPr/>
        </p:nvSpPr>
        <p:spPr>
          <a:xfrm>
            <a:off x="415684" y="1349985"/>
            <a:ext cx="7883490" cy="461665"/>
          </a:xfrm>
          <a:prstGeom prst="rect">
            <a:avLst/>
          </a:prstGeom>
          <a:noFill/>
        </p:spPr>
        <p:txBody>
          <a:bodyPr wrap="square" rtlCol="0">
            <a:spAutoFit/>
          </a:bodyPr>
          <a:lstStyle/>
          <a:p>
            <a:r>
              <a:rPr lang="en-US" altLang="zh-CN" sz="2400" dirty="0">
                <a:cs typeface="Segoe UI" panose="020B0502040204020203" pitchFamily="34" charset="0"/>
              </a:rPr>
              <a:t>How </a:t>
            </a:r>
            <a:r>
              <a:rPr lang="en-US" altLang="zh-CN" sz="2400" dirty="0" err="1">
                <a:cs typeface="Segoe UI" panose="020B0502040204020203" pitchFamily="34" charset="0"/>
              </a:rPr>
              <a:t>Zhuge</a:t>
            </a:r>
            <a:r>
              <a:rPr lang="en-US" altLang="zh-CN" sz="2400" dirty="0">
                <a:cs typeface="Segoe UI" panose="020B0502040204020203" pitchFamily="34" charset="0"/>
              </a:rPr>
              <a:t> handles rate-based CCAs (e.g., BBR).</a:t>
            </a:r>
            <a:endParaRPr lang="zh-CN" altLang="en-US" sz="2400" dirty="0">
              <a:cs typeface="Segoe UI" panose="020B0502040204020203" pitchFamily="34" charset="0"/>
            </a:endParaRPr>
          </a:p>
        </p:txBody>
      </p:sp>
      <p:sp>
        <p:nvSpPr>
          <p:cNvPr id="5" name="矩形 47">
            <a:extLst>
              <a:ext uri="{FF2B5EF4-FFF2-40B4-BE49-F238E27FC236}">
                <a16:creationId xmlns:a16="http://schemas.microsoft.com/office/drawing/2014/main" id="{26DC9C7B-2A57-4E01-A273-976618749193}"/>
              </a:ext>
            </a:extLst>
          </p:cNvPr>
          <p:cNvSpPr/>
          <p:nvPr/>
        </p:nvSpPr>
        <p:spPr>
          <a:xfrm>
            <a:off x="2360866" y="3992190"/>
            <a:ext cx="2857686" cy="901686"/>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Feedback Updater</a:t>
            </a:r>
            <a:endParaRPr lang="zh-CN" altLang="en-US" sz="2400" i="1" dirty="0">
              <a:solidFill>
                <a:srgbClr val="DB4437"/>
              </a:solidFill>
              <a:cs typeface="Open Sans SemiCondensed SemiCon" pitchFamily="2" charset="0"/>
            </a:endParaRPr>
          </a:p>
        </p:txBody>
      </p:sp>
      <p:sp>
        <p:nvSpPr>
          <p:cNvPr id="6" name="矩形 43">
            <a:extLst>
              <a:ext uri="{FF2B5EF4-FFF2-40B4-BE49-F238E27FC236}">
                <a16:creationId xmlns:a16="http://schemas.microsoft.com/office/drawing/2014/main" id="{01787B0B-8450-4566-B919-C498A5117BE4}"/>
              </a:ext>
            </a:extLst>
          </p:cNvPr>
          <p:cNvSpPr/>
          <p:nvPr/>
        </p:nvSpPr>
        <p:spPr>
          <a:xfrm>
            <a:off x="2359834" y="2771163"/>
            <a:ext cx="2858651" cy="749918"/>
          </a:xfrm>
          <a:prstGeom prst="rect">
            <a:avLst/>
          </a:prstGeom>
          <a:noFill/>
          <a:ln w="19050">
            <a:solidFill>
              <a:srgbClr val="DB4437"/>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altLang="zh-CN" sz="2400" i="1" dirty="0">
                <a:solidFill>
                  <a:srgbClr val="DB4437"/>
                </a:solidFill>
                <a:ea typeface="Open Sans SemiCondensed SemiCon" pitchFamily="2" charset="0"/>
                <a:cs typeface="Open Sans SemiCondensed SemiCon" pitchFamily="2" charset="0"/>
              </a:rPr>
              <a:t>Fortune Teller</a:t>
            </a:r>
            <a:endParaRPr lang="zh-CN" altLang="en-US" sz="2400" i="1" dirty="0">
              <a:solidFill>
                <a:srgbClr val="DB4437"/>
              </a:solidFill>
              <a:cs typeface="Open Sans SemiCondensed SemiCon" pitchFamily="2" charset="0"/>
            </a:endParaRPr>
          </a:p>
        </p:txBody>
      </p:sp>
      <p:cxnSp>
        <p:nvCxnSpPr>
          <p:cNvPr id="7" name="肘形连接符 39">
            <a:extLst>
              <a:ext uri="{FF2B5EF4-FFF2-40B4-BE49-F238E27FC236}">
                <a16:creationId xmlns:a16="http://schemas.microsoft.com/office/drawing/2014/main" id="{D75562CB-0B67-48C5-8A71-7A44556D3870}"/>
              </a:ext>
            </a:extLst>
          </p:cNvPr>
          <p:cNvCxnSpPr>
            <a:cxnSpLocks/>
            <a:stCxn id="40" idx="6"/>
            <a:endCxn id="15" idx="1"/>
          </p:cNvCxnSpPr>
          <p:nvPr/>
        </p:nvCxnSpPr>
        <p:spPr>
          <a:xfrm>
            <a:off x="3832216" y="3264804"/>
            <a:ext cx="2129066" cy="4507"/>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8" name="矩形 4">
            <a:extLst>
              <a:ext uri="{FF2B5EF4-FFF2-40B4-BE49-F238E27FC236}">
                <a16:creationId xmlns:a16="http://schemas.microsoft.com/office/drawing/2014/main" id="{CD8FDC75-D2FE-4C70-8CD0-D33E52220068}"/>
              </a:ext>
            </a:extLst>
          </p:cNvPr>
          <p:cNvSpPr/>
          <p:nvPr/>
        </p:nvSpPr>
        <p:spPr>
          <a:xfrm>
            <a:off x="3273648" y="3254864"/>
            <a:ext cx="2431596" cy="902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zh-CN" altLang="en-US" sz="2400" dirty="0">
              <a:solidFill>
                <a:schemeClr val="tx1"/>
              </a:solidFill>
              <a:cs typeface="Open Sans SemiCondensed SemiCon" pitchFamily="2" charset="0"/>
            </a:endParaRPr>
          </a:p>
        </p:txBody>
      </p:sp>
      <p:sp>
        <p:nvSpPr>
          <p:cNvPr id="10" name="矩形 6">
            <a:extLst>
              <a:ext uri="{FF2B5EF4-FFF2-40B4-BE49-F238E27FC236}">
                <a16:creationId xmlns:a16="http://schemas.microsoft.com/office/drawing/2014/main" id="{878EF7B7-059C-49CD-B1E7-407E6C0005AF}"/>
              </a:ext>
            </a:extLst>
          </p:cNvPr>
          <p:cNvSpPr/>
          <p:nvPr/>
        </p:nvSpPr>
        <p:spPr>
          <a:xfrm>
            <a:off x="6720753"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11" name="直接连接符 13">
            <a:extLst>
              <a:ext uri="{FF2B5EF4-FFF2-40B4-BE49-F238E27FC236}">
                <a16:creationId xmlns:a16="http://schemas.microsoft.com/office/drawing/2014/main" id="{41D0984D-2874-4817-82E8-A99A18ED29CF}"/>
              </a:ext>
            </a:extLst>
          </p:cNvPr>
          <p:cNvCxnSpPr/>
          <p:nvPr/>
        </p:nvCxnSpPr>
        <p:spPr>
          <a:xfrm>
            <a:off x="5823962" y="3091422"/>
            <a:ext cx="1154123"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4">
            <a:extLst>
              <a:ext uri="{FF2B5EF4-FFF2-40B4-BE49-F238E27FC236}">
                <a16:creationId xmlns:a16="http://schemas.microsoft.com/office/drawing/2014/main" id="{55F45AED-420F-4771-8A8D-7917ADEB4F55}"/>
              </a:ext>
            </a:extLst>
          </p:cNvPr>
          <p:cNvCxnSpPr/>
          <p:nvPr/>
        </p:nvCxnSpPr>
        <p:spPr>
          <a:xfrm>
            <a:off x="5823972" y="3447976"/>
            <a:ext cx="1154123"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5">
            <a:extLst>
              <a:ext uri="{FF2B5EF4-FFF2-40B4-BE49-F238E27FC236}">
                <a16:creationId xmlns:a16="http://schemas.microsoft.com/office/drawing/2014/main" id="{ABBA351C-C332-4BDE-914E-540F8E457961}"/>
              </a:ext>
            </a:extLst>
          </p:cNvPr>
          <p:cNvCxnSpPr>
            <a:cxnSpLocks/>
          </p:cNvCxnSpPr>
          <p:nvPr/>
        </p:nvCxnSpPr>
        <p:spPr>
          <a:xfrm flipV="1">
            <a:off x="6977345" y="3091422"/>
            <a:ext cx="0" cy="356554"/>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0">
            <a:extLst>
              <a:ext uri="{FF2B5EF4-FFF2-40B4-BE49-F238E27FC236}">
                <a16:creationId xmlns:a16="http://schemas.microsoft.com/office/drawing/2014/main" id="{91905B36-0301-450F-A556-BB52C3675B0E}"/>
              </a:ext>
            </a:extLst>
          </p:cNvPr>
          <p:cNvSpPr/>
          <p:nvPr/>
        </p:nvSpPr>
        <p:spPr>
          <a:xfrm>
            <a:off x="6214439"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5" name="矩形 11">
            <a:extLst>
              <a:ext uri="{FF2B5EF4-FFF2-40B4-BE49-F238E27FC236}">
                <a16:creationId xmlns:a16="http://schemas.microsoft.com/office/drawing/2014/main" id="{E1378AF4-FFE1-4342-9E4D-9AB0B714174F}"/>
              </a:ext>
            </a:extLst>
          </p:cNvPr>
          <p:cNvSpPr/>
          <p:nvPr/>
        </p:nvSpPr>
        <p:spPr>
          <a:xfrm>
            <a:off x="5961282"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16" name="矩形 12">
            <a:extLst>
              <a:ext uri="{FF2B5EF4-FFF2-40B4-BE49-F238E27FC236}">
                <a16:creationId xmlns:a16="http://schemas.microsoft.com/office/drawing/2014/main" id="{0EAD6C22-0CE1-409E-B5EA-15059ACAE277}"/>
              </a:ext>
            </a:extLst>
          </p:cNvPr>
          <p:cNvSpPr/>
          <p:nvPr/>
        </p:nvSpPr>
        <p:spPr>
          <a:xfrm>
            <a:off x="6467596" y="3112312"/>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17" name="肘形连接符 28">
            <a:extLst>
              <a:ext uri="{FF2B5EF4-FFF2-40B4-BE49-F238E27FC236}">
                <a16:creationId xmlns:a16="http://schemas.microsoft.com/office/drawing/2014/main" id="{B738C734-F031-4FFE-A7BB-BA23DC9EF047}"/>
              </a:ext>
            </a:extLst>
          </p:cNvPr>
          <p:cNvCxnSpPr>
            <a:cxnSpLocks/>
          </p:cNvCxnSpPr>
          <p:nvPr/>
        </p:nvCxnSpPr>
        <p:spPr>
          <a:xfrm rot="10800000">
            <a:off x="2073446" y="3862389"/>
            <a:ext cx="982710" cy="799706"/>
          </a:xfrm>
          <a:prstGeom prst="bentConnector3">
            <a:avLst>
              <a:gd name="adj1" fmla="val 84542"/>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18" name="直线箭头连接符 9">
            <a:extLst>
              <a:ext uri="{FF2B5EF4-FFF2-40B4-BE49-F238E27FC236}">
                <a16:creationId xmlns:a16="http://schemas.microsoft.com/office/drawing/2014/main" id="{D105C621-9769-4A3D-AE7C-5A47A100A471}"/>
              </a:ext>
            </a:extLst>
          </p:cNvPr>
          <p:cNvCxnSpPr>
            <a:cxnSpLocks/>
            <a:stCxn id="40" idx="4"/>
            <a:endCxn id="5" idx="0"/>
          </p:cNvCxnSpPr>
          <p:nvPr/>
        </p:nvCxnSpPr>
        <p:spPr>
          <a:xfrm flipH="1">
            <a:off x="3789709" y="3306708"/>
            <a:ext cx="603" cy="685482"/>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19" name="肘形连接符 36">
            <a:extLst>
              <a:ext uri="{FF2B5EF4-FFF2-40B4-BE49-F238E27FC236}">
                <a16:creationId xmlns:a16="http://schemas.microsoft.com/office/drawing/2014/main" id="{AD4BA305-EC8A-4EFB-A158-85CB5D3CB910}"/>
              </a:ext>
            </a:extLst>
          </p:cNvPr>
          <p:cNvCxnSpPr>
            <a:cxnSpLocks/>
          </p:cNvCxnSpPr>
          <p:nvPr/>
        </p:nvCxnSpPr>
        <p:spPr>
          <a:xfrm flipV="1">
            <a:off x="2073444" y="3264804"/>
            <a:ext cx="1677546" cy="533933"/>
          </a:xfrm>
          <a:prstGeom prst="bentConnector3">
            <a:avLst>
              <a:gd name="adj1" fmla="val 909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20" name="肘形连接符 50">
            <a:extLst>
              <a:ext uri="{FF2B5EF4-FFF2-40B4-BE49-F238E27FC236}">
                <a16:creationId xmlns:a16="http://schemas.microsoft.com/office/drawing/2014/main" id="{7CA59E19-F722-4D44-97F5-FD70490B276C}"/>
              </a:ext>
            </a:extLst>
          </p:cNvPr>
          <p:cNvCxnSpPr>
            <a:cxnSpLocks/>
          </p:cNvCxnSpPr>
          <p:nvPr/>
        </p:nvCxnSpPr>
        <p:spPr>
          <a:xfrm>
            <a:off x="6944112" y="3246412"/>
            <a:ext cx="569771" cy="491563"/>
          </a:xfrm>
          <a:prstGeom prst="bentConnector3">
            <a:avLst>
              <a:gd name="adj1" fmla="val 50000"/>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1" name="矩形 54">
            <a:extLst>
              <a:ext uri="{FF2B5EF4-FFF2-40B4-BE49-F238E27FC236}">
                <a16:creationId xmlns:a16="http://schemas.microsoft.com/office/drawing/2014/main" id="{23DAA222-B7CF-4557-A29D-9B4EAAA24FC2}"/>
              </a:ext>
            </a:extLst>
          </p:cNvPr>
          <p:cNvSpPr/>
          <p:nvPr/>
        </p:nvSpPr>
        <p:spPr>
          <a:xfrm>
            <a:off x="3877658" y="3564900"/>
            <a:ext cx="1757962" cy="381323"/>
          </a:xfrm>
          <a:prstGeom prst="rect">
            <a:avLst/>
          </a:prstGeom>
        </p:spPr>
        <p:txBody>
          <a:bodyPr wrap="square">
            <a:spAutoFit/>
          </a:bodyPr>
          <a:lstStyle/>
          <a:p>
            <a:pPr>
              <a:lnSpc>
                <a:spcPct val="75000"/>
              </a:lnSpc>
            </a:pPr>
            <a:r>
              <a:rPr lang="en-US" altLang="zh-CN" sz="2400" dirty="0">
                <a:solidFill>
                  <a:srgbClr val="DB4437"/>
                </a:solidFill>
                <a:ea typeface="Open Sans SemiCondensed SemiCon" pitchFamily="2" charset="0"/>
                <a:cs typeface="Open Sans SemiCondensed SemiCon" pitchFamily="2" charset="0"/>
              </a:rPr>
              <a:t>Predictions</a:t>
            </a:r>
            <a:endParaRPr lang="zh-CN" altLang="en-US" sz="2400" dirty="0">
              <a:solidFill>
                <a:srgbClr val="DB4437"/>
              </a:solidFill>
              <a:cs typeface="Open Sans SemiCondensed SemiCon" pitchFamily="2" charset="0"/>
            </a:endParaRPr>
          </a:p>
        </p:txBody>
      </p:sp>
      <p:cxnSp>
        <p:nvCxnSpPr>
          <p:cNvPr id="22" name="肘形连接符 71">
            <a:extLst>
              <a:ext uri="{FF2B5EF4-FFF2-40B4-BE49-F238E27FC236}">
                <a16:creationId xmlns:a16="http://schemas.microsoft.com/office/drawing/2014/main" id="{C72FC68A-7C3D-49FB-98BD-91A4AAB78E7A}"/>
              </a:ext>
            </a:extLst>
          </p:cNvPr>
          <p:cNvCxnSpPr>
            <a:cxnSpLocks/>
          </p:cNvCxnSpPr>
          <p:nvPr/>
        </p:nvCxnSpPr>
        <p:spPr>
          <a:xfrm rot="10800000" flipV="1">
            <a:off x="3985928" y="3783772"/>
            <a:ext cx="3527955" cy="898317"/>
          </a:xfrm>
          <a:prstGeom prst="bentConnector3">
            <a:avLst>
              <a:gd name="adj1" fmla="val 8026"/>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B4D35718-7A4E-452F-BC9D-0B09171025FF}"/>
              </a:ext>
            </a:extLst>
          </p:cNvPr>
          <p:cNvGrpSpPr/>
          <p:nvPr/>
        </p:nvGrpSpPr>
        <p:grpSpPr>
          <a:xfrm>
            <a:off x="9083834" y="3112312"/>
            <a:ext cx="2693449" cy="1404209"/>
            <a:chOff x="2421948" y="5514635"/>
            <a:chExt cx="2693449" cy="1404209"/>
          </a:xfrm>
        </p:grpSpPr>
        <p:cxnSp>
          <p:nvCxnSpPr>
            <p:cNvPr id="24" name="肘形连接符 39">
              <a:extLst>
                <a:ext uri="{FF2B5EF4-FFF2-40B4-BE49-F238E27FC236}">
                  <a16:creationId xmlns:a16="http://schemas.microsoft.com/office/drawing/2014/main" id="{5002D460-4055-4F3E-ACE6-8FFE58E9A6EC}"/>
                </a:ext>
              </a:extLst>
            </p:cNvPr>
            <p:cNvCxnSpPr>
              <a:cxnSpLocks/>
            </p:cNvCxnSpPr>
            <p:nvPr/>
          </p:nvCxnSpPr>
          <p:spPr>
            <a:xfrm>
              <a:off x="2421948" y="5866474"/>
              <a:ext cx="326563" cy="2"/>
            </a:xfrm>
            <a:prstGeom prst="straightConnector1">
              <a:avLst/>
            </a:prstGeom>
            <a:ln w="19050">
              <a:solidFill>
                <a:srgbClr val="4285F4"/>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5" name="矩形 97">
              <a:extLst>
                <a:ext uri="{FF2B5EF4-FFF2-40B4-BE49-F238E27FC236}">
                  <a16:creationId xmlns:a16="http://schemas.microsoft.com/office/drawing/2014/main" id="{322181C5-3D9E-433C-9B45-461960CF6715}"/>
                </a:ext>
              </a:extLst>
            </p:cNvPr>
            <p:cNvSpPr/>
            <p:nvPr/>
          </p:nvSpPr>
          <p:spPr>
            <a:xfrm>
              <a:off x="2683810" y="5514635"/>
              <a:ext cx="2431587"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Data packet (downlink)</a:t>
              </a:r>
              <a:endParaRPr lang="zh-CN" altLang="en-US" sz="2400" dirty="0">
                <a:cs typeface="Open Sans SemiCondensed SemiCon" pitchFamily="2" charset="0"/>
              </a:endParaRPr>
            </a:p>
          </p:txBody>
        </p:sp>
        <p:cxnSp>
          <p:nvCxnSpPr>
            <p:cNvPr id="26" name="肘形连接符 39">
              <a:extLst>
                <a:ext uri="{FF2B5EF4-FFF2-40B4-BE49-F238E27FC236}">
                  <a16:creationId xmlns:a16="http://schemas.microsoft.com/office/drawing/2014/main" id="{3F75A4A4-25AF-4CF4-8267-ACC1E991A4A9}"/>
                </a:ext>
              </a:extLst>
            </p:cNvPr>
            <p:cNvCxnSpPr>
              <a:cxnSpLocks/>
            </p:cNvCxnSpPr>
            <p:nvPr/>
          </p:nvCxnSpPr>
          <p:spPr>
            <a:xfrm>
              <a:off x="2421948" y="6612361"/>
              <a:ext cx="326563" cy="2"/>
            </a:xfrm>
            <a:prstGeom prst="straightConnector1">
              <a:avLst/>
            </a:prstGeom>
            <a:ln w="19050">
              <a:solidFill>
                <a:srgbClr val="33A851"/>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sp>
          <p:nvSpPr>
            <p:cNvPr id="27" name="矩形 99">
              <a:extLst>
                <a:ext uri="{FF2B5EF4-FFF2-40B4-BE49-F238E27FC236}">
                  <a16:creationId xmlns:a16="http://schemas.microsoft.com/office/drawing/2014/main" id="{0FD98947-EA6D-45E2-BDD2-59B94B8DD3D7}"/>
                </a:ext>
              </a:extLst>
            </p:cNvPr>
            <p:cNvSpPr/>
            <p:nvPr/>
          </p:nvSpPr>
          <p:spPr>
            <a:xfrm>
              <a:off x="2683810" y="6260522"/>
              <a:ext cx="2431586" cy="658322"/>
            </a:xfrm>
            <a:prstGeom prst="rect">
              <a:avLst/>
            </a:prstGeom>
          </p:spPr>
          <p:txBody>
            <a:bodyPr wrap="square">
              <a:spAutoFit/>
            </a:bodyPr>
            <a:lstStyle/>
            <a:p>
              <a:pPr>
                <a:lnSpc>
                  <a:spcPct val="75000"/>
                </a:lnSpc>
              </a:pPr>
              <a:r>
                <a:rPr lang="en-US" altLang="zh-CN" sz="2400" dirty="0">
                  <a:ea typeface="Open Sans SemiCondensed SemiCon" pitchFamily="2" charset="0"/>
                  <a:cs typeface="Open Sans SemiCondensed SemiCon" pitchFamily="2" charset="0"/>
                </a:rPr>
                <a:t>Feedback packet (uplink)</a:t>
              </a:r>
              <a:endParaRPr lang="zh-CN" altLang="en-US" sz="2400" dirty="0">
                <a:cs typeface="Open Sans SemiCondensed SemiCon" pitchFamily="2" charset="0"/>
              </a:endParaRPr>
            </a:p>
          </p:txBody>
        </p:sp>
      </p:grpSp>
      <p:sp>
        <p:nvSpPr>
          <p:cNvPr id="28" name="TextBox 27">
            <a:extLst>
              <a:ext uri="{FF2B5EF4-FFF2-40B4-BE49-F238E27FC236}">
                <a16:creationId xmlns:a16="http://schemas.microsoft.com/office/drawing/2014/main" id="{846E34D1-DD8D-4EE5-93A4-6D5810122663}"/>
              </a:ext>
            </a:extLst>
          </p:cNvPr>
          <p:cNvSpPr txBox="1"/>
          <p:nvPr/>
        </p:nvSpPr>
        <p:spPr>
          <a:xfrm>
            <a:off x="5152531" y="2719211"/>
            <a:ext cx="2630130" cy="382413"/>
          </a:xfrm>
          <a:prstGeom prst="rect">
            <a:avLst/>
          </a:prstGeom>
          <a:noFill/>
        </p:spPr>
        <p:txBody>
          <a:bodyPr wrap="square" bIns="46800">
            <a:spAutoFit/>
          </a:bodyPr>
          <a:lstStyle/>
          <a:p>
            <a:pPr algn="ctr">
              <a:lnSpc>
                <a:spcPct val="75000"/>
              </a:lnSpc>
            </a:pPr>
            <a:r>
              <a:rPr lang="en-US" altLang="zh-CN" sz="2400" i="1" dirty="0">
                <a:solidFill>
                  <a:srgbClr val="4285F4"/>
                </a:solidFill>
                <a:ea typeface="Open Sans SemiCondensed SemiCon" pitchFamily="2" charset="0"/>
                <a:cs typeface="Open Sans SemiCondensed SemiCon" pitchFamily="2" charset="0"/>
              </a:rPr>
              <a:t>Downlink queue</a:t>
            </a:r>
            <a:endParaRPr lang="zh-CN" altLang="en-US" sz="2400" i="1" dirty="0">
              <a:solidFill>
                <a:srgbClr val="4285F4"/>
              </a:solidFill>
              <a:cs typeface="Open Sans SemiCondensed SemiCon" pitchFamily="2" charset="0"/>
            </a:endParaRPr>
          </a:p>
        </p:txBody>
      </p:sp>
      <p:grpSp>
        <p:nvGrpSpPr>
          <p:cNvPr id="30" name="Group 29">
            <a:extLst>
              <a:ext uri="{FF2B5EF4-FFF2-40B4-BE49-F238E27FC236}">
                <a16:creationId xmlns:a16="http://schemas.microsoft.com/office/drawing/2014/main" id="{0C358C9D-4809-45BF-94D5-5D4F414F7159}"/>
              </a:ext>
            </a:extLst>
          </p:cNvPr>
          <p:cNvGrpSpPr/>
          <p:nvPr/>
        </p:nvGrpSpPr>
        <p:grpSpPr>
          <a:xfrm>
            <a:off x="1146301" y="3473608"/>
            <a:ext cx="1223451" cy="1188555"/>
            <a:chOff x="2132434" y="3141735"/>
            <a:chExt cx="1223451" cy="1188555"/>
          </a:xfrm>
        </p:grpSpPr>
        <p:pic>
          <p:nvPicPr>
            <p:cNvPr id="31" name="Picture 33">
              <a:extLst>
                <a:ext uri="{FF2B5EF4-FFF2-40B4-BE49-F238E27FC236}">
                  <a16:creationId xmlns:a16="http://schemas.microsoft.com/office/drawing/2014/main" id="{D7BA17FB-1914-400E-8C10-3BD50C62478F}"/>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2421948" y="3141735"/>
              <a:ext cx="637630" cy="650256"/>
            </a:xfrm>
            <a:prstGeom prst="rect">
              <a:avLst/>
            </a:prstGeom>
          </p:spPr>
        </p:pic>
        <p:grpSp>
          <p:nvGrpSpPr>
            <p:cNvPr id="32" name="Group 31">
              <a:extLst>
                <a:ext uri="{FF2B5EF4-FFF2-40B4-BE49-F238E27FC236}">
                  <a16:creationId xmlns:a16="http://schemas.microsoft.com/office/drawing/2014/main" id="{C59A8790-D7E8-4BD6-A6C2-78984E842E73}"/>
                </a:ext>
              </a:extLst>
            </p:cNvPr>
            <p:cNvGrpSpPr/>
            <p:nvPr/>
          </p:nvGrpSpPr>
          <p:grpSpPr>
            <a:xfrm>
              <a:off x="2132434" y="3868625"/>
              <a:ext cx="1223451" cy="461665"/>
              <a:chOff x="3086419" y="3103512"/>
              <a:chExt cx="775462" cy="292618"/>
            </a:xfrm>
          </p:grpSpPr>
          <p:cxnSp>
            <p:nvCxnSpPr>
              <p:cNvPr id="33" name="直线箭头连接符 9">
                <a:extLst>
                  <a:ext uri="{FF2B5EF4-FFF2-40B4-BE49-F238E27FC236}">
                    <a16:creationId xmlns:a16="http://schemas.microsoft.com/office/drawing/2014/main" id="{AD2B1A2B-01E8-4C35-9FC8-671F0EA675C2}"/>
                  </a:ext>
                </a:extLst>
              </p:cNvPr>
              <p:cNvCxnSpPr>
                <a:cxnSpLocks/>
              </p:cNvCxnSpPr>
              <p:nvPr/>
            </p:nvCxnSpPr>
            <p:spPr>
              <a:xfrm flipH="1">
                <a:off x="3300439" y="3134771"/>
                <a:ext cx="341789" cy="0"/>
              </a:xfrm>
              <a:prstGeom prst="straightConnector1">
                <a:avLst/>
              </a:prstGeom>
              <a:ln w="19050">
                <a:solidFill>
                  <a:schemeClr val="tx1"/>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34" name="矩形 54">
                <a:extLst>
                  <a:ext uri="{FF2B5EF4-FFF2-40B4-BE49-F238E27FC236}">
                    <a16:creationId xmlns:a16="http://schemas.microsoft.com/office/drawing/2014/main" id="{0D1767AD-5ADE-4678-86D8-2EA288C4B7FC}"/>
                  </a:ext>
                </a:extLst>
              </p:cNvPr>
              <p:cNvSpPr/>
              <p:nvPr/>
            </p:nvSpPr>
            <p:spPr>
              <a:xfrm>
                <a:off x="3086419" y="3103512"/>
                <a:ext cx="775462"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Sender</a:t>
                </a:r>
                <a:endParaRPr lang="zh-CN" altLang="en-US" sz="2400" dirty="0">
                  <a:cs typeface="Open Sans SemiCondensed SemiCon" pitchFamily="2" charset="0"/>
                </a:endParaRPr>
              </a:p>
            </p:txBody>
          </p:sp>
        </p:grpSp>
      </p:grpSp>
      <p:grpSp>
        <p:nvGrpSpPr>
          <p:cNvPr id="35" name="Group 34">
            <a:extLst>
              <a:ext uri="{FF2B5EF4-FFF2-40B4-BE49-F238E27FC236}">
                <a16:creationId xmlns:a16="http://schemas.microsoft.com/office/drawing/2014/main" id="{9C4D4418-E2F1-40C1-A441-5139F6022FC3}"/>
              </a:ext>
            </a:extLst>
          </p:cNvPr>
          <p:cNvGrpSpPr/>
          <p:nvPr/>
        </p:nvGrpSpPr>
        <p:grpSpPr>
          <a:xfrm>
            <a:off x="7178937" y="3502092"/>
            <a:ext cx="1335126" cy="1160071"/>
            <a:chOff x="8165070" y="3170219"/>
            <a:chExt cx="1335126" cy="1160071"/>
          </a:xfrm>
        </p:grpSpPr>
        <p:pic>
          <p:nvPicPr>
            <p:cNvPr id="36" name="Picture 36">
              <a:extLst>
                <a:ext uri="{FF2B5EF4-FFF2-40B4-BE49-F238E27FC236}">
                  <a16:creationId xmlns:a16="http://schemas.microsoft.com/office/drawing/2014/main" id="{26C3F906-B65A-4636-9941-DDA3B3B25A04}"/>
                </a:ext>
              </a:extLst>
            </p:cNvPr>
            <p:cNvPicPr>
              <a:picLocks noChangeAspect="1"/>
            </p:cNvPicPr>
            <p:nvPr/>
          </p:nvPicPr>
          <p:blipFill>
            <a:blip r:embed="rId4" cstate="screen">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8500016" y="3170219"/>
              <a:ext cx="679164" cy="517562"/>
            </a:xfrm>
            <a:prstGeom prst="rect">
              <a:avLst/>
            </a:prstGeom>
          </p:spPr>
        </p:pic>
        <p:grpSp>
          <p:nvGrpSpPr>
            <p:cNvPr id="37" name="Group 36">
              <a:extLst>
                <a:ext uri="{FF2B5EF4-FFF2-40B4-BE49-F238E27FC236}">
                  <a16:creationId xmlns:a16="http://schemas.microsoft.com/office/drawing/2014/main" id="{911221F0-3E22-40F3-916A-9D89B9D01266}"/>
                </a:ext>
              </a:extLst>
            </p:cNvPr>
            <p:cNvGrpSpPr/>
            <p:nvPr/>
          </p:nvGrpSpPr>
          <p:grpSpPr>
            <a:xfrm>
              <a:off x="8165070" y="3868625"/>
              <a:ext cx="1335126" cy="461665"/>
              <a:chOff x="6200677" y="3100762"/>
              <a:chExt cx="846245" cy="292618"/>
            </a:xfrm>
          </p:grpSpPr>
          <p:cxnSp>
            <p:nvCxnSpPr>
              <p:cNvPr id="38" name="直线箭头连接符 9">
                <a:extLst>
                  <a:ext uri="{FF2B5EF4-FFF2-40B4-BE49-F238E27FC236}">
                    <a16:creationId xmlns:a16="http://schemas.microsoft.com/office/drawing/2014/main" id="{B0F56B25-7D08-42B2-A1FB-2CEC96F3DBE3}"/>
                  </a:ext>
                </a:extLst>
              </p:cNvPr>
              <p:cNvCxnSpPr>
                <a:cxnSpLocks/>
              </p:cNvCxnSpPr>
              <p:nvPr/>
            </p:nvCxnSpPr>
            <p:spPr>
              <a:xfrm flipH="1">
                <a:off x="6452905" y="3135127"/>
                <a:ext cx="341789" cy="0"/>
              </a:xfrm>
              <a:prstGeom prst="straightConnector1">
                <a:avLst/>
              </a:prstGeom>
              <a:ln w="19050">
                <a:solidFill>
                  <a:schemeClr val="tx1"/>
                </a:solidFill>
                <a:headEnd type="triangle" w="sm" len="lg"/>
                <a:tailEnd type="none" w="sm" len="lg"/>
              </a:ln>
            </p:spPr>
            <p:style>
              <a:lnRef idx="1">
                <a:schemeClr val="accent2"/>
              </a:lnRef>
              <a:fillRef idx="0">
                <a:schemeClr val="accent2"/>
              </a:fillRef>
              <a:effectRef idx="0">
                <a:schemeClr val="accent2"/>
              </a:effectRef>
              <a:fontRef idx="minor">
                <a:schemeClr val="tx1"/>
              </a:fontRef>
            </p:style>
          </p:cxnSp>
          <p:sp>
            <p:nvSpPr>
              <p:cNvPr id="39" name="矩形 54">
                <a:extLst>
                  <a:ext uri="{FF2B5EF4-FFF2-40B4-BE49-F238E27FC236}">
                    <a16:creationId xmlns:a16="http://schemas.microsoft.com/office/drawing/2014/main" id="{C40AAA94-6583-4712-9EB3-A5FE6163A3C7}"/>
                  </a:ext>
                </a:extLst>
              </p:cNvPr>
              <p:cNvSpPr/>
              <p:nvPr/>
            </p:nvSpPr>
            <p:spPr>
              <a:xfrm>
                <a:off x="6200677" y="3100762"/>
                <a:ext cx="846245" cy="292618"/>
              </a:xfrm>
              <a:prstGeom prst="rect">
                <a:avLst/>
              </a:prstGeom>
            </p:spPr>
            <p:txBody>
              <a:bodyPr wrap="square">
                <a:spAutoFit/>
              </a:bodyPr>
              <a:lstStyle/>
              <a:p>
                <a:pPr algn="ctr"/>
                <a:r>
                  <a:rPr lang="en-US" altLang="zh-CN" sz="2400" dirty="0">
                    <a:ea typeface="Open Sans SemiCondensed SemiCon" pitchFamily="2" charset="0"/>
                    <a:cs typeface="Open Sans SemiCondensed SemiCon" pitchFamily="2" charset="0"/>
                  </a:rPr>
                  <a:t>Receiver</a:t>
                </a:r>
                <a:endParaRPr lang="zh-CN" altLang="en-US" sz="2400" dirty="0">
                  <a:cs typeface="Open Sans SemiCondensed SemiCon" pitchFamily="2" charset="0"/>
                </a:endParaRPr>
              </a:p>
            </p:txBody>
          </p:sp>
        </p:grpSp>
      </p:grpSp>
      <p:sp>
        <p:nvSpPr>
          <p:cNvPr id="40" name="椭圆 33">
            <a:extLst>
              <a:ext uri="{FF2B5EF4-FFF2-40B4-BE49-F238E27FC236}">
                <a16:creationId xmlns:a16="http://schemas.microsoft.com/office/drawing/2014/main" id="{467E05CD-3192-44F4-A28D-FF9C31FCBAA0}"/>
              </a:ext>
            </a:extLst>
          </p:cNvPr>
          <p:cNvSpPr/>
          <p:nvPr/>
        </p:nvSpPr>
        <p:spPr>
          <a:xfrm>
            <a:off x="3748408" y="3222900"/>
            <a:ext cx="83808" cy="83808"/>
          </a:xfrm>
          <a:prstGeom prst="ellipse">
            <a:avLst/>
          </a:prstGeom>
          <a:solidFill>
            <a:srgbClr val="428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cxnSp>
        <p:nvCxnSpPr>
          <p:cNvPr id="43" name="直接连接符 13">
            <a:extLst>
              <a:ext uri="{FF2B5EF4-FFF2-40B4-BE49-F238E27FC236}">
                <a16:creationId xmlns:a16="http://schemas.microsoft.com/office/drawing/2014/main" id="{EA647A17-E066-4EA9-B799-F9E807E7D366}"/>
              </a:ext>
            </a:extLst>
          </p:cNvPr>
          <p:cNvCxnSpPr>
            <a:cxnSpLocks/>
          </p:cNvCxnSpPr>
          <p:nvPr/>
        </p:nvCxnSpPr>
        <p:spPr>
          <a:xfrm flipH="1">
            <a:off x="3487294" y="4524619"/>
            <a:ext cx="989247"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14">
            <a:extLst>
              <a:ext uri="{FF2B5EF4-FFF2-40B4-BE49-F238E27FC236}">
                <a16:creationId xmlns:a16="http://schemas.microsoft.com/office/drawing/2014/main" id="{C253D187-F972-4B1E-8F8C-B4B3E5C2EA8E}"/>
              </a:ext>
            </a:extLst>
          </p:cNvPr>
          <p:cNvCxnSpPr>
            <a:cxnSpLocks/>
          </p:cNvCxnSpPr>
          <p:nvPr/>
        </p:nvCxnSpPr>
        <p:spPr>
          <a:xfrm flipH="1">
            <a:off x="3487282" y="4795960"/>
            <a:ext cx="993955" cy="0"/>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15">
            <a:extLst>
              <a:ext uri="{FF2B5EF4-FFF2-40B4-BE49-F238E27FC236}">
                <a16:creationId xmlns:a16="http://schemas.microsoft.com/office/drawing/2014/main" id="{99D9B7E9-AC16-4CDF-8371-BCCE2DBD900C}"/>
              </a:ext>
            </a:extLst>
          </p:cNvPr>
          <p:cNvCxnSpPr>
            <a:cxnSpLocks/>
          </p:cNvCxnSpPr>
          <p:nvPr/>
        </p:nvCxnSpPr>
        <p:spPr>
          <a:xfrm flipH="1" flipV="1">
            <a:off x="3488142" y="4524619"/>
            <a:ext cx="0" cy="271342"/>
          </a:xfrm>
          <a:prstGeom prst="line">
            <a:avLst/>
          </a:prstGeom>
          <a:solidFill>
            <a:srgbClr val="4285F4"/>
          </a:solidFill>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图片 49">
            <a:extLst>
              <a:ext uri="{FF2B5EF4-FFF2-40B4-BE49-F238E27FC236}">
                <a16:creationId xmlns:a16="http://schemas.microsoft.com/office/drawing/2014/main" id="{96E32656-BBEE-472B-A96F-B60A3286088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056" t="22023" r="15538" b="20266"/>
          <a:stretch/>
        </p:blipFill>
        <p:spPr>
          <a:xfrm>
            <a:off x="3038687" y="4409169"/>
            <a:ext cx="442139" cy="378547"/>
          </a:xfrm>
          <a:prstGeom prst="rect">
            <a:avLst/>
          </a:prstGeom>
        </p:spPr>
      </p:pic>
      <p:sp>
        <p:nvSpPr>
          <p:cNvPr id="51" name="Rectangle 50">
            <a:extLst>
              <a:ext uri="{FF2B5EF4-FFF2-40B4-BE49-F238E27FC236}">
                <a16:creationId xmlns:a16="http://schemas.microsoft.com/office/drawing/2014/main" id="{4BC6AAD2-F39D-46BC-ADE8-2A08E6FB98E6}"/>
              </a:ext>
            </a:extLst>
          </p:cNvPr>
          <p:cNvSpPr/>
          <p:nvPr/>
        </p:nvSpPr>
        <p:spPr>
          <a:xfrm>
            <a:off x="2931827" y="5716031"/>
            <a:ext cx="3075532" cy="594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i="1" dirty="0">
                <a:solidFill>
                  <a:schemeClr val="tx1"/>
                </a:solidFill>
                <a:ea typeface="Open Sans SemiCondensed SemiCon" pitchFamily="2" charset="0"/>
                <a:cs typeface="Open Sans SemiCondensed SemiCon" pitchFamily="2" charset="0"/>
              </a:rPr>
              <a:t>Last-mile access point</a:t>
            </a:r>
          </a:p>
        </p:txBody>
      </p:sp>
      <p:sp>
        <p:nvSpPr>
          <p:cNvPr id="55" name="矩形 11">
            <a:extLst>
              <a:ext uri="{FF2B5EF4-FFF2-40B4-BE49-F238E27FC236}">
                <a16:creationId xmlns:a16="http://schemas.microsoft.com/office/drawing/2014/main" id="{6BBD4F24-0B31-4260-A016-16A075B94530}"/>
              </a:ext>
            </a:extLst>
          </p:cNvPr>
          <p:cNvSpPr/>
          <p:nvPr/>
        </p:nvSpPr>
        <p:spPr>
          <a:xfrm>
            <a:off x="5710805" y="3115446"/>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6" name="矩形 11">
            <a:extLst>
              <a:ext uri="{FF2B5EF4-FFF2-40B4-BE49-F238E27FC236}">
                <a16:creationId xmlns:a16="http://schemas.microsoft.com/office/drawing/2014/main" id="{526DC30C-4850-4AA5-91C5-A1EC4069474A}"/>
              </a:ext>
            </a:extLst>
          </p:cNvPr>
          <p:cNvSpPr/>
          <p:nvPr/>
        </p:nvSpPr>
        <p:spPr>
          <a:xfrm>
            <a:off x="5455544" y="3115445"/>
            <a:ext cx="223361" cy="313997"/>
          </a:xfrm>
          <a:prstGeom prst="rect">
            <a:avLst/>
          </a:prstGeom>
          <a:solidFill>
            <a:srgbClr val="4285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7" name="TextBox 56">
            <a:extLst>
              <a:ext uri="{FF2B5EF4-FFF2-40B4-BE49-F238E27FC236}">
                <a16:creationId xmlns:a16="http://schemas.microsoft.com/office/drawing/2014/main" id="{6C4B316A-B758-4997-AA6D-20F3B616E408}"/>
              </a:ext>
            </a:extLst>
          </p:cNvPr>
          <p:cNvSpPr txBox="1"/>
          <p:nvPr/>
        </p:nvSpPr>
        <p:spPr>
          <a:xfrm>
            <a:off x="3364939" y="1936825"/>
            <a:ext cx="5639407" cy="461665"/>
          </a:xfrm>
          <a:prstGeom prst="rect">
            <a:avLst/>
          </a:prstGeom>
          <a:noFill/>
        </p:spPr>
        <p:txBody>
          <a:bodyPr wrap="square" rtlCol="0">
            <a:spAutoFit/>
          </a:bodyPr>
          <a:lstStyle/>
          <a:p>
            <a:r>
              <a:rPr lang="en-US" altLang="zh-CN" sz="2400" dirty="0">
                <a:cs typeface="Segoe UI" panose="020B0502040204020203" pitchFamily="34" charset="0"/>
              </a:rPr>
              <a:t>Queueing delay is </a:t>
            </a:r>
            <a:r>
              <a:rPr lang="en-US" altLang="zh-CN" sz="2400" i="1" dirty="0">
                <a:solidFill>
                  <a:srgbClr val="FF0000"/>
                </a:solidFill>
                <a:cs typeface="Segoe UI" panose="020B0502040204020203" pitchFamily="34" charset="0"/>
              </a:rPr>
              <a:t>continuously</a:t>
            </a:r>
            <a:r>
              <a:rPr lang="en-US" altLang="zh-CN" sz="2400" dirty="0">
                <a:cs typeface="Segoe UI" panose="020B0502040204020203" pitchFamily="34" charset="0"/>
              </a:rPr>
              <a:t> increasing.</a:t>
            </a:r>
            <a:endParaRPr lang="zh-CN" altLang="en-US" sz="2400" dirty="0">
              <a:cs typeface="Segoe UI" panose="020B0502040204020203" pitchFamily="34" charset="0"/>
            </a:endParaRPr>
          </a:p>
        </p:txBody>
      </p:sp>
      <p:grpSp>
        <p:nvGrpSpPr>
          <p:cNvPr id="71" name="Group 70">
            <a:extLst>
              <a:ext uri="{FF2B5EF4-FFF2-40B4-BE49-F238E27FC236}">
                <a16:creationId xmlns:a16="http://schemas.microsoft.com/office/drawing/2014/main" id="{00BE6B9B-4A25-4A43-864C-12802C1B1701}"/>
              </a:ext>
            </a:extLst>
          </p:cNvPr>
          <p:cNvGrpSpPr/>
          <p:nvPr/>
        </p:nvGrpSpPr>
        <p:grpSpPr>
          <a:xfrm>
            <a:off x="4006666" y="5007746"/>
            <a:ext cx="1165378" cy="738176"/>
            <a:chOff x="4006666" y="5007746"/>
            <a:chExt cx="1165378" cy="738176"/>
          </a:xfrm>
        </p:grpSpPr>
        <p:sp>
          <p:nvSpPr>
            <p:cNvPr id="46" name="矩形 53">
              <a:extLst>
                <a:ext uri="{FF2B5EF4-FFF2-40B4-BE49-F238E27FC236}">
                  <a16:creationId xmlns:a16="http://schemas.microsoft.com/office/drawing/2014/main" id="{93DF55F4-522D-45DE-B55D-41985EE6C55B}"/>
                </a:ext>
              </a:extLst>
            </p:cNvPr>
            <p:cNvSpPr/>
            <p:nvPr/>
          </p:nvSpPr>
          <p:spPr>
            <a:xfrm flipH="1">
              <a:off x="4006666"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47" name="矩形 58">
              <a:extLst>
                <a:ext uri="{FF2B5EF4-FFF2-40B4-BE49-F238E27FC236}">
                  <a16:creationId xmlns:a16="http://schemas.microsoft.com/office/drawing/2014/main" id="{285ED28E-F964-453E-9BAC-D539665EDDE9}"/>
                </a:ext>
              </a:extLst>
            </p:cNvPr>
            <p:cNvSpPr/>
            <p:nvPr/>
          </p:nvSpPr>
          <p:spPr>
            <a:xfrm flipH="1">
              <a:off x="5058449"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48" name="矩形 59">
              <a:extLst>
                <a:ext uri="{FF2B5EF4-FFF2-40B4-BE49-F238E27FC236}">
                  <a16:creationId xmlns:a16="http://schemas.microsoft.com/office/drawing/2014/main" id="{F2B10016-278C-48B7-A256-6BC056F1CED5}"/>
                </a:ext>
              </a:extLst>
            </p:cNvPr>
            <p:cNvSpPr/>
            <p:nvPr/>
          </p:nvSpPr>
          <p:spPr>
            <a:xfrm flipH="1">
              <a:off x="4357260"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49" name="矩形 60">
              <a:extLst>
                <a:ext uri="{FF2B5EF4-FFF2-40B4-BE49-F238E27FC236}">
                  <a16:creationId xmlns:a16="http://schemas.microsoft.com/office/drawing/2014/main" id="{E4E79693-7C4A-4B6A-919D-EC8DA73C9749}"/>
                </a:ext>
              </a:extLst>
            </p:cNvPr>
            <p:cNvSpPr/>
            <p:nvPr/>
          </p:nvSpPr>
          <p:spPr>
            <a:xfrm flipH="1">
              <a:off x="4707854"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4" name="Straight Arrow Connector 3">
              <a:extLst>
                <a:ext uri="{FF2B5EF4-FFF2-40B4-BE49-F238E27FC236}">
                  <a16:creationId xmlns:a16="http://schemas.microsoft.com/office/drawing/2014/main" id="{A9F08EDD-6B52-4209-956E-413428D76259}"/>
                </a:ext>
              </a:extLst>
            </p:cNvPr>
            <p:cNvCxnSpPr>
              <a:cxnSpLocks/>
            </p:cNvCxnSpPr>
            <p:nvPr/>
          </p:nvCxnSpPr>
          <p:spPr>
            <a:xfrm>
              <a:off x="4470855" y="5374971"/>
              <a:ext cx="236999" cy="0"/>
            </a:xfrm>
            <a:prstGeom prst="straightConnector1">
              <a:avLst/>
            </a:prstGeom>
            <a:ln w="12700">
              <a:solidFill>
                <a:srgbClr val="0F9D58"/>
              </a:solidFill>
              <a:headEnd type="arrow"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9EE2105-A13A-4B1C-9103-6EF88C5548A1}"/>
                    </a:ext>
                  </a:extLst>
                </p:cNvPr>
                <p:cNvSpPr txBox="1"/>
                <p:nvPr/>
              </p:nvSpPr>
              <p:spPr>
                <a:xfrm>
                  <a:off x="4423667" y="5376590"/>
                  <a:ext cx="33137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0F9D58"/>
                            </a:solidFill>
                            <a:latin typeface="Cambria Math" panose="02040503050406030204" pitchFamily="18" charset="0"/>
                          </a:rPr>
                          <m:t>𝑡</m:t>
                        </m:r>
                      </m:oMath>
                    </m:oMathPara>
                  </a14:m>
                  <a:endParaRPr lang="zh-CN" altLang="en-US" dirty="0">
                    <a:solidFill>
                      <a:srgbClr val="0F9D58"/>
                    </a:solidFill>
                  </a:endParaRPr>
                </a:p>
              </p:txBody>
            </p:sp>
          </mc:Choice>
          <mc:Fallback xmlns="">
            <p:sp>
              <p:nvSpPr>
                <p:cNvPr id="62" name="TextBox 61">
                  <a:extLst>
                    <a:ext uri="{FF2B5EF4-FFF2-40B4-BE49-F238E27FC236}">
                      <a16:creationId xmlns:a16="http://schemas.microsoft.com/office/drawing/2014/main" id="{F9EE2105-A13A-4B1C-9103-6EF88C5548A1}"/>
                    </a:ext>
                  </a:extLst>
                </p:cNvPr>
                <p:cNvSpPr txBox="1">
                  <a:spLocks noRot="1" noChangeAspect="1" noMove="1" noResize="1" noEditPoints="1" noAdjustHandles="1" noChangeArrowheads="1" noChangeShapeType="1" noTextEdit="1"/>
                </p:cNvSpPr>
                <p:nvPr/>
              </p:nvSpPr>
              <p:spPr>
                <a:xfrm>
                  <a:off x="4423667" y="5376590"/>
                  <a:ext cx="331373" cy="369332"/>
                </a:xfrm>
                <a:prstGeom prst="rect">
                  <a:avLst/>
                </a:prstGeom>
                <a:blipFill>
                  <a:blip r:embed="rId6"/>
                  <a:stretch>
                    <a:fillRect/>
                  </a:stretch>
                </a:blipFill>
              </p:spPr>
              <p:txBody>
                <a:bodyPr/>
                <a:lstStyle/>
                <a:p>
                  <a:r>
                    <a:rPr lang="zh-CN" altLang="en-US">
                      <a:noFill/>
                    </a:rPr>
                    <a:t> </a:t>
                  </a:r>
                </a:p>
              </p:txBody>
            </p:sp>
          </mc:Fallback>
        </mc:AlternateContent>
      </p:grpSp>
      <p:grpSp>
        <p:nvGrpSpPr>
          <p:cNvPr id="70" name="Group 69">
            <a:extLst>
              <a:ext uri="{FF2B5EF4-FFF2-40B4-BE49-F238E27FC236}">
                <a16:creationId xmlns:a16="http://schemas.microsoft.com/office/drawing/2014/main" id="{B13BBE76-8B97-4B04-A30B-93C1FC4A07C6}"/>
              </a:ext>
            </a:extLst>
          </p:cNvPr>
          <p:cNvGrpSpPr/>
          <p:nvPr/>
        </p:nvGrpSpPr>
        <p:grpSpPr>
          <a:xfrm>
            <a:off x="1909610" y="5007746"/>
            <a:ext cx="1577672" cy="754327"/>
            <a:chOff x="1909610" y="5007746"/>
            <a:chExt cx="1577672" cy="754327"/>
          </a:xfrm>
        </p:grpSpPr>
        <p:sp>
          <p:nvSpPr>
            <p:cNvPr id="58" name="矩形 53">
              <a:extLst>
                <a:ext uri="{FF2B5EF4-FFF2-40B4-BE49-F238E27FC236}">
                  <a16:creationId xmlns:a16="http://schemas.microsoft.com/office/drawing/2014/main" id="{3F4628CB-A13A-4574-9DBA-F83E3AEF5BE2}"/>
                </a:ext>
              </a:extLst>
            </p:cNvPr>
            <p:cNvSpPr/>
            <p:nvPr/>
          </p:nvSpPr>
          <p:spPr>
            <a:xfrm flipH="1">
              <a:off x="1909610"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59" name="矩形 58">
              <a:extLst>
                <a:ext uri="{FF2B5EF4-FFF2-40B4-BE49-F238E27FC236}">
                  <a16:creationId xmlns:a16="http://schemas.microsoft.com/office/drawing/2014/main" id="{C6BB9318-EB1D-4C28-875D-9CDC175845D6}"/>
                </a:ext>
              </a:extLst>
            </p:cNvPr>
            <p:cNvSpPr/>
            <p:nvPr/>
          </p:nvSpPr>
          <p:spPr>
            <a:xfrm flipH="1">
              <a:off x="3373687"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60" name="矩形 59">
              <a:extLst>
                <a:ext uri="{FF2B5EF4-FFF2-40B4-BE49-F238E27FC236}">
                  <a16:creationId xmlns:a16="http://schemas.microsoft.com/office/drawing/2014/main" id="{6A827AF7-2D9F-497D-BBF6-8105EE62BC4B}"/>
                </a:ext>
              </a:extLst>
            </p:cNvPr>
            <p:cNvSpPr/>
            <p:nvPr/>
          </p:nvSpPr>
          <p:spPr>
            <a:xfrm flipH="1">
              <a:off x="2397636"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sp>
          <p:nvSpPr>
            <p:cNvPr id="61" name="矩形 60">
              <a:extLst>
                <a:ext uri="{FF2B5EF4-FFF2-40B4-BE49-F238E27FC236}">
                  <a16:creationId xmlns:a16="http://schemas.microsoft.com/office/drawing/2014/main" id="{CEE7C884-D378-4C08-B8F6-DE532BDB7CA0}"/>
                </a:ext>
              </a:extLst>
            </p:cNvPr>
            <p:cNvSpPr/>
            <p:nvPr/>
          </p:nvSpPr>
          <p:spPr>
            <a:xfrm flipH="1">
              <a:off x="2885662" y="5007746"/>
              <a:ext cx="113595" cy="22719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Open Sans SemiCondensed SemiCon" pitchFamily="2" charset="0"/>
              </a:endParaRPr>
            </a:p>
          </p:txBody>
        </p:sp>
        <p:cxnSp>
          <p:nvCxnSpPr>
            <p:cNvPr id="64" name="Straight Arrow Connector 63">
              <a:extLst>
                <a:ext uri="{FF2B5EF4-FFF2-40B4-BE49-F238E27FC236}">
                  <a16:creationId xmlns:a16="http://schemas.microsoft.com/office/drawing/2014/main" id="{F0AAA499-0831-41B2-A374-2BAD99F7A263}"/>
                </a:ext>
              </a:extLst>
            </p:cNvPr>
            <p:cNvCxnSpPr>
              <a:cxnSpLocks/>
            </p:cNvCxnSpPr>
            <p:nvPr/>
          </p:nvCxnSpPr>
          <p:spPr>
            <a:xfrm>
              <a:off x="2511231" y="5391122"/>
              <a:ext cx="374431" cy="0"/>
            </a:xfrm>
            <a:prstGeom prst="straightConnector1">
              <a:avLst/>
            </a:prstGeom>
            <a:ln w="12700">
              <a:solidFill>
                <a:srgbClr val="0F9D58"/>
              </a:solidFill>
              <a:headEnd type="arrow"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16E6AF69-3EE0-4897-9FF6-03A6C1B142CB}"/>
                    </a:ext>
                  </a:extLst>
                </p:cNvPr>
                <p:cNvSpPr txBox="1"/>
                <p:nvPr/>
              </p:nvSpPr>
              <p:spPr>
                <a:xfrm>
                  <a:off x="2255937" y="5392741"/>
                  <a:ext cx="841962"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r>
                          <a:rPr lang="en-US" altLang="zh-CN" b="0" i="1" smtClean="0">
                            <a:solidFill>
                              <a:srgbClr val="0F9D58"/>
                            </a:solidFill>
                            <a:latin typeface="Cambria Math" panose="02040503050406030204" pitchFamily="18" charset="0"/>
                          </a:rPr>
                          <m:t>𝑡</m:t>
                        </m:r>
                        <m:r>
                          <a:rPr lang="en-US" altLang="zh-CN" b="0" i="1" smtClean="0">
                            <a:solidFill>
                              <a:srgbClr val="0F9D58"/>
                            </a:solidFill>
                            <a:latin typeface="Cambria Math" panose="02040503050406030204" pitchFamily="18" charset="0"/>
                          </a:rPr>
                          <m:t>+</m:t>
                        </m:r>
                        <m:r>
                          <m:rPr>
                            <m:sty m:val="p"/>
                          </m:rPr>
                          <a:rPr lang="en-US" altLang="zh-CN" b="0" i="0" smtClean="0">
                            <a:solidFill>
                              <a:srgbClr val="0F9D58"/>
                            </a:solidFill>
                            <a:latin typeface="Cambria Math" panose="02040503050406030204" pitchFamily="18" charset="0"/>
                          </a:rPr>
                          <m:t>Δ</m:t>
                        </m:r>
                        <m:r>
                          <a:rPr lang="en-US" altLang="zh-CN" b="0" i="1" smtClean="0">
                            <a:solidFill>
                              <a:srgbClr val="0F9D58"/>
                            </a:solidFill>
                            <a:latin typeface="Cambria Math" panose="02040503050406030204" pitchFamily="18" charset="0"/>
                          </a:rPr>
                          <m:t>𝑡</m:t>
                        </m:r>
                      </m:oMath>
                    </m:oMathPara>
                  </a14:m>
                  <a:endParaRPr lang="zh-CN" altLang="en-US" dirty="0">
                    <a:solidFill>
                      <a:srgbClr val="0F9D58"/>
                    </a:solidFill>
                  </a:endParaRPr>
                </a:p>
              </p:txBody>
            </p:sp>
          </mc:Choice>
          <mc:Fallback xmlns="">
            <p:sp>
              <p:nvSpPr>
                <p:cNvPr id="65" name="TextBox 64">
                  <a:extLst>
                    <a:ext uri="{FF2B5EF4-FFF2-40B4-BE49-F238E27FC236}">
                      <a16:creationId xmlns:a16="http://schemas.microsoft.com/office/drawing/2014/main" id="{16E6AF69-3EE0-4897-9FF6-03A6C1B142CB}"/>
                    </a:ext>
                  </a:extLst>
                </p:cNvPr>
                <p:cNvSpPr txBox="1">
                  <a:spLocks noRot="1" noChangeAspect="1" noMove="1" noResize="1" noEditPoints="1" noAdjustHandles="1" noChangeArrowheads="1" noChangeShapeType="1" noTextEdit="1"/>
                </p:cNvSpPr>
                <p:nvPr/>
              </p:nvSpPr>
              <p:spPr>
                <a:xfrm>
                  <a:off x="2255937" y="5392741"/>
                  <a:ext cx="841962" cy="369332"/>
                </a:xfrm>
                <a:prstGeom prst="rect">
                  <a:avLst/>
                </a:prstGeom>
                <a:blipFill>
                  <a:blip r:embed="rId7"/>
                  <a:stretch>
                    <a:fillRect/>
                  </a:stretch>
                </a:blipFill>
              </p:spPr>
              <p:txBody>
                <a:bodyPr/>
                <a:lstStyle/>
                <a:p>
                  <a:r>
                    <a:rPr lang="zh-CN" altLang="en-US">
                      <a:noFill/>
                    </a:rPr>
                    <a:t> </a:t>
                  </a:r>
                </a:p>
              </p:txBody>
            </p:sp>
          </mc:Fallback>
        </mc:AlternateContent>
      </p:grpSp>
      <p:sp>
        <p:nvSpPr>
          <p:cNvPr id="68" name="TextBox 67">
            <a:extLst>
              <a:ext uri="{FF2B5EF4-FFF2-40B4-BE49-F238E27FC236}">
                <a16:creationId xmlns:a16="http://schemas.microsoft.com/office/drawing/2014/main" id="{84DD6950-E29F-4572-86DC-C5773D9B7D21}"/>
              </a:ext>
            </a:extLst>
          </p:cNvPr>
          <p:cNvSpPr txBox="1"/>
          <p:nvPr/>
        </p:nvSpPr>
        <p:spPr>
          <a:xfrm>
            <a:off x="5678905" y="5204065"/>
            <a:ext cx="4541976" cy="461665"/>
          </a:xfrm>
          <a:prstGeom prst="rect">
            <a:avLst/>
          </a:prstGeom>
          <a:noFill/>
        </p:spPr>
        <p:txBody>
          <a:bodyPr wrap="square" rtlCol="0">
            <a:spAutoFit/>
          </a:bodyPr>
          <a:lstStyle/>
          <a:p>
            <a:r>
              <a:rPr lang="en-US" altLang="zh-CN" sz="2400" dirty="0">
                <a:cs typeface="Segoe UI" panose="020B0502040204020203" pitchFamily="34" charset="0"/>
              </a:rPr>
              <a:t>As if we </a:t>
            </a:r>
            <a:r>
              <a:rPr lang="en-US" altLang="zh-CN" sz="2400" i="1" dirty="0">
                <a:solidFill>
                  <a:srgbClr val="FF0000"/>
                </a:solidFill>
                <a:cs typeface="Segoe UI" panose="020B0502040204020203" pitchFamily="34" charset="0"/>
              </a:rPr>
              <a:t>stretch</a:t>
            </a:r>
            <a:r>
              <a:rPr lang="en-US" altLang="zh-CN" sz="2400" dirty="0">
                <a:cs typeface="Segoe UI" panose="020B0502040204020203" pitchFamily="34" charset="0"/>
              </a:rPr>
              <a:t> the ACK packets.</a:t>
            </a:r>
            <a:endParaRPr lang="zh-CN" altLang="en-US" sz="2400" dirty="0">
              <a:cs typeface="Segoe UI" panose="020B0502040204020203" pitchFamily="34" charset="0"/>
            </a:endParaRPr>
          </a:p>
        </p:txBody>
      </p:sp>
    </p:spTree>
    <p:extLst>
      <p:ext uri="{BB962C8B-B14F-4D97-AF65-F5344CB8AC3E}">
        <p14:creationId xmlns:p14="http://schemas.microsoft.com/office/powerpoint/2010/main" val="1254502439"/>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xit" presetSubtype="8" fill="hold" grpId="1" nodeType="clickEffect">
                                  <p:stCondLst>
                                    <p:cond delay="0"/>
                                  </p:stCondLst>
                                  <p:childTnLst>
                                    <p:animEffect transition="out" filter="wipe(left)">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childTnLst>
                          </p:cTn>
                        </p:par>
                        <p:par>
                          <p:cTn id="25" fill="hold">
                            <p:stCondLst>
                              <p:cond delay="500"/>
                            </p:stCondLst>
                            <p:childTnLst>
                              <p:par>
                                <p:cTn id="26" presetID="22" presetClass="exit" presetSubtype="8" fill="hold" grpId="1" nodeType="afterEffect">
                                  <p:stCondLst>
                                    <p:cond delay="0"/>
                                  </p:stCondLst>
                                  <p:childTnLst>
                                    <p:animEffect transition="out" filter="wipe(left)">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2"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500"/>
                            </p:stCondLst>
                            <p:childTnLst>
                              <p:par>
                                <p:cTn id="35" presetID="22" presetClass="entr" presetSubtype="8" fill="hold" grpId="2"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ipe(left)">
                                      <p:cBhvr>
                                        <p:cTn id="41" dur="500"/>
                                        <p:tgtEl>
                                          <p:spTgt spid="55"/>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wipe(left)">
                                      <p:cBhvr>
                                        <p:cTn id="45" dur="500"/>
                                        <p:tgtEl>
                                          <p:spTgt spid="5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xit" presetSubtype="8" fill="hold" grpId="1" nodeType="clickEffect">
                                  <p:stCondLst>
                                    <p:cond delay="0"/>
                                  </p:stCondLst>
                                  <p:childTnLst>
                                    <p:animEffect transition="out" filter="wipe(left)">
                                      <p:cBhvr>
                                        <p:cTn id="49" dur="500"/>
                                        <p:tgtEl>
                                          <p:spTgt spid="56"/>
                                        </p:tgtEl>
                                      </p:cBhvr>
                                    </p:animEffect>
                                    <p:set>
                                      <p:cBhvr>
                                        <p:cTn id="50" dur="1" fill="hold">
                                          <p:stCondLst>
                                            <p:cond delay="499"/>
                                          </p:stCondLst>
                                        </p:cTn>
                                        <p:tgtEl>
                                          <p:spTgt spid="56"/>
                                        </p:tgtEl>
                                        <p:attrNameLst>
                                          <p:attrName>style.visibility</p:attrName>
                                        </p:attrNameLst>
                                      </p:cBhvr>
                                      <p:to>
                                        <p:strVal val="hidden"/>
                                      </p:to>
                                    </p:set>
                                  </p:childTnLst>
                                </p:cTn>
                              </p:par>
                            </p:childTnLst>
                          </p:cTn>
                        </p:par>
                        <p:par>
                          <p:cTn id="51" fill="hold">
                            <p:stCondLst>
                              <p:cond delay="500"/>
                            </p:stCondLst>
                            <p:childTnLst>
                              <p:par>
                                <p:cTn id="52" presetID="22" presetClass="exit" presetSubtype="8" fill="hold" grpId="1" nodeType="afterEffect">
                                  <p:stCondLst>
                                    <p:cond delay="0"/>
                                  </p:stCondLst>
                                  <p:childTnLst>
                                    <p:animEffect transition="out" filter="wipe(left)">
                                      <p:cBhvr>
                                        <p:cTn id="53" dur="500"/>
                                        <p:tgtEl>
                                          <p:spTgt spid="55"/>
                                        </p:tgtEl>
                                      </p:cBhvr>
                                    </p:animEffect>
                                    <p:set>
                                      <p:cBhvr>
                                        <p:cTn id="54" dur="1" fill="hold">
                                          <p:stCondLst>
                                            <p:cond delay="499"/>
                                          </p:stCondLst>
                                        </p:cTn>
                                        <p:tgtEl>
                                          <p:spTgt spid="5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right)">
                                      <p:cBhvr>
                                        <p:cTn id="64" dur="500"/>
                                        <p:tgtEl>
                                          <p:spTgt spid="7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right)">
                                      <p:cBhvr>
                                        <p:cTn id="69" dur="500"/>
                                        <p:tgtEl>
                                          <p:spTgt spid="70"/>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wipe(left)">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4" grpId="1" animBg="1"/>
      <p:bldP spid="14" grpId="2" animBg="1"/>
      <p:bldP spid="15" grpId="0" animBg="1"/>
      <p:bldP spid="15" grpId="1" animBg="1"/>
      <p:bldP spid="15" grpId="2" animBg="1"/>
      <p:bldP spid="16" grpId="0" animBg="1"/>
      <p:bldP spid="55" grpId="0" animBg="1"/>
      <p:bldP spid="55" grpId="1" animBg="1"/>
      <p:bldP spid="56" grpId="0" animBg="1"/>
      <p:bldP spid="56" grpId="1" animBg="1"/>
      <p:bldP spid="57" grpId="0"/>
      <p:bldP spid="6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35</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Feedback Updater</a:t>
            </a:r>
            <a:endParaRPr lang="zh-CN" altLang="en-US" dirty="0"/>
          </a:p>
        </p:txBody>
      </p:sp>
      <p:sp>
        <p:nvSpPr>
          <p:cNvPr id="67" name="TextBox 66">
            <a:extLst>
              <a:ext uri="{FF2B5EF4-FFF2-40B4-BE49-F238E27FC236}">
                <a16:creationId xmlns:a16="http://schemas.microsoft.com/office/drawing/2014/main" id="{46436908-008A-4348-B5BA-8987F01F9273}"/>
              </a:ext>
            </a:extLst>
          </p:cNvPr>
          <p:cNvSpPr txBox="1"/>
          <p:nvPr/>
        </p:nvSpPr>
        <p:spPr>
          <a:xfrm>
            <a:off x="415684" y="1349985"/>
            <a:ext cx="7883490" cy="461665"/>
          </a:xfrm>
          <a:prstGeom prst="rect">
            <a:avLst/>
          </a:prstGeom>
          <a:noFill/>
        </p:spPr>
        <p:txBody>
          <a:bodyPr wrap="square" rtlCol="0">
            <a:spAutoFit/>
          </a:bodyPr>
          <a:lstStyle/>
          <a:p>
            <a:r>
              <a:rPr lang="en-US" altLang="zh-CN" sz="2400" dirty="0">
                <a:cs typeface="Segoe UI" panose="020B0502040204020203" pitchFamily="34" charset="0"/>
              </a:rPr>
              <a:t>Why is Explicit Congestion Notification (ECN) not working?</a:t>
            </a:r>
            <a:endParaRPr lang="zh-CN" altLang="en-US" sz="2400" dirty="0">
              <a:cs typeface="Segoe UI" panose="020B0502040204020203" pitchFamily="34" charset="0"/>
            </a:endParaRPr>
          </a:p>
        </p:txBody>
      </p:sp>
      <p:sp>
        <p:nvSpPr>
          <p:cNvPr id="63" name="TextBox 62">
            <a:extLst>
              <a:ext uri="{FF2B5EF4-FFF2-40B4-BE49-F238E27FC236}">
                <a16:creationId xmlns:a16="http://schemas.microsoft.com/office/drawing/2014/main" id="{B60704AC-E0CB-4ABC-B0D8-73F64AAEB54F}"/>
              </a:ext>
            </a:extLst>
          </p:cNvPr>
          <p:cNvSpPr txBox="1"/>
          <p:nvPr/>
        </p:nvSpPr>
        <p:spPr>
          <a:xfrm>
            <a:off x="415683" y="1811650"/>
            <a:ext cx="9554663" cy="461665"/>
          </a:xfrm>
          <a:prstGeom prst="rect">
            <a:avLst/>
          </a:prstGeom>
          <a:noFill/>
        </p:spPr>
        <p:txBody>
          <a:bodyPr wrap="square" rtlCol="0">
            <a:spAutoFit/>
          </a:bodyPr>
          <a:lstStyle/>
          <a:p>
            <a:r>
              <a:rPr lang="en-US" altLang="zh-CN" sz="2400" dirty="0">
                <a:cs typeface="Segoe UI" panose="020B0502040204020203" pitchFamily="34" charset="0"/>
              </a:rPr>
              <a:t>Many delay-based CCAs do not react to ECN, according to the literature*.</a:t>
            </a:r>
            <a:endParaRPr lang="zh-CN" altLang="en-US" sz="2400" dirty="0">
              <a:cs typeface="Segoe UI" panose="020B0502040204020203" pitchFamily="34" charset="0"/>
            </a:endParaRPr>
          </a:p>
        </p:txBody>
      </p:sp>
      <p:sp>
        <p:nvSpPr>
          <p:cNvPr id="66" name="TextBox 65">
            <a:extLst>
              <a:ext uri="{FF2B5EF4-FFF2-40B4-BE49-F238E27FC236}">
                <a16:creationId xmlns:a16="http://schemas.microsoft.com/office/drawing/2014/main" id="{654DC366-3BB9-48F5-BD68-C1DA28F2160B}"/>
              </a:ext>
            </a:extLst>
          </p:cNvPr>
          <p:cNvSpPr txBox="1"/>
          <p:nvPr/>
        </p:nvSpPr>
        <p:spPr>
          <a:xfrm>
            <a:off x="415683" y="5256143"/>
            <a:ext cx="9873010" cy="461665"/>
          </a:xfrm>
          <a:prstGeom prst="rect">
            <a:avLst/>
          </a:prstGeom>
          <a:noFill/>
        </p:spPr>
        <p:txBody>
          <a:bodyPr wrap="square" rtlCol="0">
            <a:spAutoFit/>
          </a:bodyPr>
          <a:lstStyle/>
          <a:p>
            <a:r>
              <a:rPr lang="en-US" altLang="zh-CN" sz="2400" dirty="0">
                <a:cs typeface="Segoe UI" panose="020B0502040204020203" pitchFamily="34" charset="0"/>
              </a:rPr>
              <a:t>Even if some do, the wireless link delays still cannot be reduced.</a:t>
            </a:r>
            <a:endParaRPr lang="zh-CN" altLang="en-US" sz="2400" dirty="0">
              <a:cs typeface="Segoe UI" panose="020B0502040204020203" pitchFamily="34" charset="0"/>
            </a:endParaRPr>
          </a:p>
        </p:txBody>
      </p:sp>
      <p:pic>
        <p:nvPicPr>
          <p:cNvPr id="52" name="Picture 51">
            <a:extLst>
              <a:ext uri="{FF2B5EF4-FFF2-40B4-BE49-F238E27FC236}">
                <a16:creationId xmlns:a16="http://schemas.microsoft.com/office/drawing/2014/main" id="{A9F4E038-2BEC-485E-9F6A-A0149E0943C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320970" y="2273315"/>
            <a:ext cx="5550059" cy="2982828"/>
          </a:xfrm>
          <a:prstGeom prst="rect">
            <a:avLst/>
          </a:prstGeom>
        </p:spPr>
      </p:pic>
      <p:sp>
        <p:nvSpPr>
          <p:cNvPr id="73" name="TextBox 72">
            <a:extLst>
              <a:ext uri="{FF2B5EF4-FFF2-40B4-BE49-F238E27FC236}">
                <a16:creationId xmlns:a16="http://schemas.microsoft.com/office/drawing/2014/main" id="{019CEBEB-2148-45BE-806F-0F412460FAA2}"/>
              </a:ext>
            </a:extLst>
          </p:cNvPr>
          <p:cNvSpPr txBox="1"/>
          <p:nvPr/>
        </p:nvSpPr>
        <p:spPr>
          <a:xfrm>
            <a:off x="415683" y="5607891"/>
            <a:ext cx="11263149" cy="923330"/>
          </a:xfrm>
          <a:prstGeom prst="rect">
            <a:avLst/>
          </a:prstGeom>
          <a:noFill/>
        </p:spPr>
        <p:txBody>
          <a:bodyPr wrap="square">
            <a:spAutoFit/>
          </a:bodyPr>
          <a:lstStyle/>
          <a:p>
            <a:r>
              <a:rPr lang="en-US" altLang="zh-CN" dirty="0"/>
              <a:t>*De </a:t>
            </a:r>
            <a:r>
              <a:rPr lang="en-US" altLang="zh-CN" dirty="0" err="1"/>
              <a:t>Cicco</a:t>
            </a:r>
            <a:r>
              <a:rPr lang="en-US" altLang="zh-CN" dirty="0"/>
              <a:t> et al. "Congestion control for </a:t>
            </a:r>
            <a:r>
              <a:rPr lang="en-US" altLang="zh-CN" dirty="0" err="1"/>
              <a:t>webrtc</a:t>
            </a:r>
            <a:r>
              <a:rPr lang="en-US" altLang="zh-CN" dirty="0"/>
              <a:t>: Standardization status and open issues." IEEE Communications Standards Magazine 1.2 (2017): 22-27.</a:t>
            </a:r>
          </a:p>
          <a:p>
            <a:r>
              <a:rPr lang="en-US" altLang="zh-CN" dirty="0"/>
              <a:t>*“Copa doesn't react to loss/</a:t>
            </a:r>
            <a:r>
              <a:rPr lang="en-US" altLang="zh-CN" dirty="0" err="1"/>
              <a:t>ecn</a:t>
            </a:r>
            <a:r>
              <a:rPr lang="en-US" altLang="zh-CN" dirty="0"/>
              <a:t>” from </a:t>
            </a:r>
            <a:r>
              <a:rPr lang="en-US" altLang="zh-CN" dirty="0">
                <a:hlinkClick r:id="rId4"/>
              </a:rPr>
              <a:t>https://github.com/venkatarun95/ccp_copa/issues/3</a:t>
            </a:r>
            <a:r>
              <a:rPr lang="en-US" altLang="zh-CN" dirty="0"/>
              <a:t> </a:t>
            </a:r>
            <a:endParaRPr lang="zh-CN" altLang="en-US" dirty="0"/>
          </a:p>
        </p:txBody>
      </p:sp>
    </p:spTree>
    <p:extLst>
      <p:ext uri="{BB962C8B-B14F-4D97-AF65-F5344CB8AC3E}">
        <p14:creationId xmlns:p14="http://schemas.microsoft.com/office/powerpoint/2010/main" val="3020706023"/>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36</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Design: </a:t>
            </a:r>
            <a:r>
              <a:rPr lang="en-US" altLang="zh-CN" dirty="0" err="1"/>
              <a:t>Zhuge</a:t>
            </a:r>
            <a:br>
              <a:rPr lang="en-US" altLang="zh-CN" dirty="0"/>
            </a:br>
            <a:r>
              <a:rPr lang="en-US" altLang="zh-CN" sz="2800" dirty="0"/>
              <a:t>Fortune Teller</a:t>
            </a:r>
            <a:endParaRPr lang="zh-CN" altLang="en-US" dirty="0"/>
          </a:p>
        </p:txBody>
      </p:sp>
      <p:grpSp>
        <p:nvGrpSpPr>
          <p:cNvPr id="3" name="Group 2">
            <a:extLst>
              <a:ext uri="{FF2B5EF4-FFF2-40B4-BE49-F238E27FC236}">
                <a16:creationId xmlns:a16="http://schemas.microsoft.com/office/drawing/2014/main" id="{153356E0-7907-4883-9489-615F1F91AB4F}"/>
              </a:ext>
            </a:extLst>
          </p:cNvPr>
          <p:cNvGrpSpPr/>
          <p:nvPr/>
        </p:nvGrpSpPr>
        <p:grpSpPr>
          <a:xfrm>
            <a:off x="2125733" y="1611020"/>
            <a:ext cx="7940533" cy="2182495"/>
            <a:chOff x="1949770" y="1590700"/>
            <a:chExt cx="5554671" cy="1526729"/>
          </a:xfrm>
        </p:grpSpPr>
        <p:grpSp>
          <p:nvGrpSpPr>
            <p:cNvPr id="82" name="组合 11">
              <a:extLst>
                <a:ext uri="{FF2B5EF4-FFF2-40B4-BE49-F238E27FC236}">
                  <a16:creationId xmlns:a16="http://schemas.microsoft.com/office/drawing/2014/main" id="{5C8B9C83-CBCA-496D-A6EE-026DDEE91A30}"/>
                </a:ext>
              </a:extLst>
            </p:cNvPr>
            <p:cNvGrpSpPr/>
            <p:nvPr/>
          </p:nvGrpSpPr>
          <p:grpSpPr>
            <a:xfrm>
              <a:off x="1949770" y="2048998"/>
              <a:ext cx="731526" cy="225995"/>
              <a:chOff x="3488821" y="2004646"/>
              <a:chExt cx="661578" cy="363416"/>
            </a:xfrm>
          </p:grpSpPr>
          <p:sp>
            <p:nvSpPr>
              <p:cNvPr id="83" name="矩形 12">
                <a:extLst>
                  <a:ext uri="{FF2B5EF4-FFF2-40B4-BE49-F238E27FC236}">
                    <a16:creationId xmlns:a16="http://schemas.microsoft.com/office/drawing/2014/main" id="{AADAD485-C4C0-453D-9900-20697DA45F0D}"/>
                  </a:ext>
                </a:extLst>
              </p:cNvPr>
              <p:cNvSpPr/>
              <p:nvPr/>
            </p:nvSpPr>
            <p:spPr>
              <a:xfrm>
                <a:off x="4002884" y="2025938"/>
                <a:ext cx="128036" cy="320040"/>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cxnSp>
            <p:nvCxnSpPr>
              <p:cNvPr id="84" name="直接连接符 13">
                <a:extLst>
                  <a:ext uri="{FF2B5EF4-FFF2-40B4-BE49-F238E27FC236}">
                    <a16:creationId xmlns:a16="http://schemas.microsoft.com/office/drawing/2014/main" id="{10185344-9D43-4292-9942-EE279515EFAF}"/>
                  </a:ext>
                </a:extLst>
              </p:cNvPr>
              <p:cNvCxnSpPr/>
              <p:nvPr/>
            </p:nvCxnSpPr>
            <p:spPr>
              <a:xfrm>
                <a:off x="3488821" y="2004646"/>
                <a:ext cx="661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14">
                <a:extLst>
                  <a:ext uri="{FF2B5EF4-FFF2-40B4-BE49-F238E27FC236}">
                    <a16:creationId xmlns:a16="http://schemas.microsoft.com/office/drawing/2014/main" id="{AA585282-B11C-4BAC-A12B-5597864E014C}"/>
                  </a:ext>
                </a:extLst>
              </p:cNvPr>
              <p:cNvCxnSpPr/>
              <p:nvPr/>
            </p:nvCxnSpPr>
            <p:spPr>
              <a:xfrm>
                <a:off x="3488827" y="2368062"/>
                <a:ext cx="661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接连接符 15">
                <a:extLst>
                  <a:ext uri="{FF2B5EF4-FFF2-40B4-BE49-F238E27FC236}">
                    <a16:creationId xmlns:a16="http://schemas.microsoft.com/office/drawing/2014/main" id="{5638EF3B-79EC-4513-8477-E642EE31DE21}"/>
                  </a:ext>
                </a:extLst>
              </p:cNvPr>
              <p:cNvCxnSpPr>
                <a:cxnSpLocks/>
              </p:cNvCxnSpPr>
              <p:nvPr/>
            </p:nvCxnSpPr>
            <p:spPr>
              <a:xfrm flipV="1">
                <a:off x="4149969" y="2004646"/>
                <a:ext cx="0" cy="3634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矩形 16">
                <a:extLst>
                  <a:ext uri="{FF2B5EF4-FFF2-40B4-BE49-F238E27FC236}">
                    <a16:creationId xmlns:a16="http://schemas.microsoft.com/office/drawing/2014/main" id="{C7F75660-9C4D-4AFB-9571-97FF646D9163}"/>
                  </a:ext>
                </a:extLst>
              </p:cNvPr>
              <p:cNvSpPr/>
              <p:nvPr/>
            </p:nvSpPr>
            <p:spPr>
              <a:xfrm>
                <a:off x="3712652" y="2025938"/>
                <a:ext cx="128036" cy="320040"/>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sp>
            <p:nvSpPr>
              <p:cNvPr id="88" name="矩形 17">
                <a:extLst>
                  <a:ext uri="{FF2B5EF4-FFF2-40B4-BE49-F238E27FC236}">
                    <a16:creationId xmlns:a16="http://schemas.microsoft.com/office/drawing/2014/main" id="{B2C64245-0BF8-4D02-A43E-DD832781B0E5}"/>
                  </a:ext>
                </a:extLst>
              </p:cNvPr>
              <p:cNvSpPr/>
              <p:nvPr/>
            </p:nvSpPr>
            <p:spPr>
              <a:xfrm>
                <a:off x="3567536" y="2025938"/>
                <a:ext cx="128036" cy="320040"/>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sp>
            <p:nvSpPr>
              <p:cNvPr id="89" name="矩形 18">
                <a:extLst>
                  <a:ext uri="{FF2B5EF4-FFF2-40B4-BE49-F238E27FC236}">
                    <a16:creationId xmlns:a16="http://schemas.microsoft.com/office/drawing/2014/main" id="{3496FC91-9FFD-4315-B081-A3C4DA07C5B8}"/>
                  </a:ext>
                </a:extLst>
              </p:cNvPr>
              <p:cNvSpPr/>
              <p:nvPr/>
            </p:nvSpPr>
            <p:spPr>
              <a:xfrm>
                <a:off x="3857768" y="2025938"/>
                <a:ext cx="128036" cy="320040"/>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grpSp>
        <p:cxnSp>
          <p:nvCxnSpPr>
            <p:cNvPr id="90" name="直线箭头连接符 9">
              <a:extLst>
                <a:ext uri="{FF2B5EF4-FFF2-40B4-BE49-F238E27FC236}">
                  <a16:creationId xmlns:a16="http://schemas.microsoft.com/office/drawing/2014/main" id="{42AF304B-271F-488E-84E6-483C7D6432D4}"/>
                </a:ext>
              </a:extLst>
            </p:cNvPr>
            <p:cNvCxnSpPr>
              <a:cxnSpLocks/>
            </p:cNvCxnSpPr>
            <p:nvPr/>
          </p:nvCxnSpPr>
          <p:spPr>
            <a:xfrm flipV="1">
              <a:off x="2178380" y="2153619"/>
              <a:ext cx="668039" cy="0"/>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pic>
          <p:nvPicPr>
            <p:cNvPr id="91" name="Picture 90">
              <a:extLst>
                <a:ext uri="{FF2B5EF4-FFF2-40B4-BE49-F238E27FC236}">
                  <a16:creationId xmlns:a16="http://schemas.microsoft.com/office/drawing/2014/main" id="{D0021C87-43E0-4583-B121-FA0E4D0585E2}"/>
                </a:ext>
              </a:extLst>
            </p:cNvPr>
            <p:cNvPicPr>
              <a:picLocks noChangeAspect="1"/>
            </p:cNvPicPr>
            <p:nvPr/>
          </p:nvPicPr>
          <p:blipFill>
            <a:blip r:embed="rId3">
              <a:clrChange>
                <a:clrFrom>
                  <a:srgbClr val="FFFFFF"/>
                </a:clrFrom>
                <a:clrTo>
                  <a:srgbClr val="FFFFFF">
                    <a:alpha val="0"/>
                  </a:srgbClr>
                </a:clrTo>
              </a:clrChange>
              <a:biLevel thresh="75000"/>
            </a:blip>
            <a:stretch>
              <a:fillRect/>
            </a:stretch>
          </p:blipFill>
          <p:spPr>
            <a:xfrm>
              <a:off x="2892966" y="1642126"/>
              <a:ext cx="430476" cy="328047"/>
            </a:xfrm>
            <a:prstGeom prst="rect">
              <a:avLst/>
            </a:prstGeom>
          </p:spPr>
        </p:pic>
        <p:pic>
          <p:nvPicPr>
            <p:cNvPr id="92" name="Picture 91">
              <a:extLst>
                <a:ext uri="{FF2B5EF4-FFF2-40B4-BE49-F238E27FC236}">
                  <a16:creationId xmlns:a16="http://schemas.microsoft.com/office/drawing/2014/main" id="{33A452E9-28D0-4BD5-A578-302EE05C5EC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197266" y="1590700"/>
              <a:ext cx="365166" cy="435278"/>
            </a:xfrm>
            <a:prstGeom prst="rect">
              <a:avLst/>
            </a:prstGeom>
          </p:spPr>
        </p:pic>
        <p:pic>
          <p:nvPicPr>
            <p:cNvPr id="93" name="Picture 92">
              <a:extLst>
                <a:ext uri="{FF2B5EF4-FFF2-40B4-BE49-F238E27FC236}">
                  <a16:creationId xmlns:a16="http://schemas.microsoft.com/office/drawing/2014/main" id="{5ECC4E76-8202-4C7F-BD5F-60916284D006}"/>
                </a:ext>
              </a:extLst>
            </p:cNvPr>
            <p:cNvPicPr>
              <a:picLocks noChangeAspect="1"/>
            </p:cNvPicPr>
            <p:nvPr/>
          </p:nvPicPr>
          <p:blipFill rotWithShape="1">
            <a:blip r:embed="rId5" cstate="print">
              <a:biLevel thresh="75000"/>
              <a:extLst>
                <a:ext uri="{28A0092B-C50C-407E-A947-70E740481C1C}">
                  <a14:useLocalDpi xmlns:a14="http://schemas.microsoft.com/office/drawing/2010/main" val="0"/>
                </a:ext>
              </a:extLst>
            </a:blip>
            <a:srcRect l="9496" t="12463" r="6678" b="10789"/>
            <a:stretch/>
          </p:blipFill>
          <p:spPr>
            <a:xfrm>
              <a:off x="3569297" y="1600583"/>
              <a:ext cx="471605" cy="425395"/>
            </a:xfrm>
            <a:prstGeom prst="rect">
              <a:avLst/>
            </a:prstGeom>
          </p:spPr>
        </p:pic>
        <p:cxnSp>
          <p:nvCxnSpPr>
            <p:cNvPr id="94" name="直接连接符 13">
              <a:extLst>
                <a:ext uri="{FF2B5EF4-FFF2-40B4-BE49-F238E27FC236}">
                  <a16:creationId xmlns:a16="http://schemas.microsoft.com/office/drawing/2014/main" id="{0E5372DF-FA0C-401E-9716-8BEF95A97DFE}"/>
                </a:ext>
              </a:extLst>
            </p:cNvPr>
            <p:cNvCxnSpPr/>
            <p:nvPr/>
          </p:nvCxnSpPr>
          <p:spPr>
            <a:xfrm>
              <a:off x="1949770" y="2451045"/>
              <a:ext cx="731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接连接符 14">
              <a:extLst>
                <a:ext uri="{FF2B5EF4-FFF2-40B4-BE49-F238E27FC236}">
                  <a16:creationId xmlns:a16="http://schemas.microsoft.com/office/drawing/2014/main" id="{601BA298-E50E-485B-A9EB-A3DD17476DF0}"/>
                </a:ext>
              </a:extLst>
            </p:cNvPr>
            <p:cNvCxnSpPr/>
            <p:nvPr/>
          </p:nvCxnSpPr>
          <p:spPr>
            <a:xfrm>
              <a:off x="1949777" y="2677040"/>
              <a:ext cx="731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接连接符 15">
              <a:extLst>
                <a:ext uri="{FF2B5EF4-FFF2-40B4-BE49-F238E27FC236}">
                  <a16:creationId xmlns:a16="http://schemas.microsoft.com/office/drawing/2014/main" id="{25D91918-EAC8-4040-AF95-93DF0786043E}"/>
                </a:ext>
              </a:extLst>
            </p:cNvPr>
            <p:cNvCxnSpPr>
              <a:cxnSpLocks/>
            </p:cNvCxnSpPr>
            <p:nvPr/>
          </p:nvCxnSpPr>
          <p:spPr>
            <a:xfrm flipV="1">
              <a:off x="2680821" y="2451045"/>
              <a:ext cx="0" cy="2259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矩形 17">
              <a:extLst>
                <a:ext uri="{FF2B5EF4-FFF2-40B4-BE49-F238E27FC236}">
                  <a16:creationId xmlns:a16="http://schemas.microsoft.com/office/drawing/2014/main" id="{CE8CFA8E-9808-4B4E-AF84-229409D53F2F}"/>
                </a:ext>
              </a:extLst>
            </p:cNvPr>
            <p:cNvSpPr/>
            <p:nvPr/>
          </p:nvSpPr>
          <p:spPr>
            <a:xfrm>
              <a:off x="2529301" y="2464285"/>
              <a:ext cx="141573" cy="199021"/>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cxnSp>
          <p:nvCxnSpPr>
            <p:cNvPr id="98" name="直线箭头连接符 9">
              <a:extLst>
                <a:ext uri="{FF2B5EF4-FFF2-40B4-BE49-F238E27FC236}">
                  <a16:creationId xmlns:a16="http://schemas.microsoft.com/office/drawing/2014/main" id="{34CFC63A-AEBC-4BA0-B45D-D637F625B8A0}"/>
                </a:ext>
              </a:extLst>
            </p:cNvPr>
            <p:cNvCxnSpPr>
              <a:cxnSpLocks/>
              <a:stCxn id="97" idx="3"/>
            </p:cNvCxnSpPr>
            <p:nvPr/>
          </p:nvCxnSpPr>
          <p:spPr>
            <a:xfrm>
              <a:off x="2670874" y="2563796"/>
              <a:ext cx="247236" cy="0"/>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cxnSp>
          <p:nvCxnSpPr>
            <p:cNvPr id="99" name="直接连接符 13">
              <a:extLst>
                <a:ext uri="{FF2B5EF4-FFF2-40B4-BE49-F238E27FC236}">
                  <a16:creationId xmlns:a16="http://schemas.microsoft.com/office/drawing/2014/main" id="{18CCCAD6-FDC9-4E90-BB25-2C470E785040}"/>
                </a:ext>
              </a:extLst>
            </p:cNvPr>
            <p:cNvCxnSpPr/>
            <p:nvPr/>
          </p:nvCxnSpPr>
          <p:spPr>
            <a:xfrm>
              <a:off x="1949770" y="2883334"/>
              <a:ext cx="731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接连接符 14">
              <a:extLst>
                <a:ext uri="{FF2B5EF4-FFF2-40B4-BE49-F238E27FC236}">
                  <a16:creationId xmlns:a16="http://schemas.microsoft.com/office/drawing/2014/main" id="{0DE536E3-8396-4CA3-85F7-13F0FA8DA8B8}"/>
                </a:ext>
              </a:extLst>
            </p:cNvPr>
            <p:cNvCxnSpPr/>
            <p:nvPr/>
          </p:nvCxnSpPr>
          <p:spPr>
            <a:xfrm>
              <a:off x="1949777" y="3109329"/>
              <a:ext cx="731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接连接符 15">
              <a:extLst>
                <a:ext uri="{FF2B5EF4-FFF2-40B4-BE49-F238E27FC236}">
                  <a16:creationId xmlns:a16="http://schemas.microsoft.com/office/drawing/2014/main" id="{407F37DA-28C1-43CA-B853-CEA4659E5975}"/>
                </a:ext>
              </a:extLst>
            </p:cNvPr>
            <p:cNvCxnSpPr>
              <a:cxnSpLocks/>
            </p:cNvCxnSpPr>
            <p:nvPr/>
          </p:nvCxnSpPr>
          <p:spPr>
            <a:xfrm flipV="1">
              <a:off x="2680821" y="2883334"/>
              <a:ext cx="0" cy="2259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矩形 17">
              <a:extLst>
                <a:ext uri="{FF2B5EF4-FFF2-40B4-BE49-F238E27FC236}">
                  <a16:creationId xmlns:a16="http://schemas.microsoft.com/office/drawing/2014/main" id="{EA61ACAC-DFB4-4288-B961-DB5C344370AD}"/>
                </a:ext>
              </a:extLst>
            </p:cNvPr>
            <p:cNvSpPr/>
            <p:nvPr/>
          </p:nvSpPr>
          <p:spPr>
            <a:xfrm>
              <a:off x="2966631" y="2898162"/>
              <a:ext cx="141573" cy="199021"/>
            </a:xfrm>
            <a:prstGeom prst="rect">
              <a:avLst/>
            </a:prstGeom>
            <a:solidFill>
              <a:srgbClr val="33A85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lt"/>
                <a:cs typeface="Open Sans SemiCondensed SemiCon" pitchFamily="2" charset="0"/>
              </a:endParaRPr>
            </a:p>
          </p:txBody>
        </p:sp>
        <p:cxnSp>
          <p:nvCxnSpPr>
            <p:cNvPr id="177" name="直线箭头连接符 9">
              <a:extLst>
                <a:ext uri="{FF2B5EF4-FFF2-40B4-BE49-F238E27FC236}">
                  <a16:creationId xmlns:a16="http://schemas.microsoft.com/office/drawing/2014/main" id="{5561E3F6-C3E4-4DA3-B2CF-D74A0298D0F2}"/>
                </a:ext>
              </a:extLst>
            </p:cNvPr>
            <p:cNvCxnSpPr>
              <a:cxnSpLocks/>
              <a:stCxn id="102" idx="3"/>
            </p:cNvCxnSpPr>
            <p:nvPr/>
          </p:nvCxnSpPr>
          <p:spPr>
            <a:xfrm>
              <a:off x="3108204" y="2997673"/>
              <a:ext cx="247236" cy="0"/>
            </a:xfrm>
            <a:prstGeom prst="straightConnector1">
              <a:avLst/>
            </a:prstGeom>
            <a:ln w="19050">
              <a:solidFill>
                <a:srgbClr val="DB4437"/>
              </a:solidFill>
              <a:headEnd type="none" w="med" len="med"/>
              <a:tailEnd type="triangle" w="sm" len="lg"/>
            </a:ln>
          </p:spPr>
          <p:style>
            <a:lnRef idx="1">
              <a:schemeClr val="accent2"/>
            </a:lnRef>
            <a:fillRef idx="0">
              <a:schemeClr val="accent2"/>
            </a:fillRef>
            <a:effectRef idx="0">
              <a:schemeClr val="accent2"/>
            </a:effectRef>
            <a:fontRef idx="minor">
              <a:schemeClr val="tx1"/>
            </a:fontRef>
          </p:style>
        </p:cxnSp>
        <p:sp>
          <p:nvSpPr>
            <p:cNvPr id="178" name="TextBox 177">
              <a:extLst>
                <a:ext uri="{FF2B5EF4-FFF2-40B4-BE49-F238E27FC236}">
                  <a16:creationId xmlns:a16="http://schemas.microsoft.com/office/drawing/2014/main" id="{CFB04206-B965-4136-853D-C2769D84B697}"/>
                </a:ext>
              </a:extLst>
            </p:cNvPr>
            <p:cNvSpPr txBox="1"/>
            <p:nvPr/>
          </p:nvSpPr>
          <p:spPr>
            <a:xfrm>
              <a:off x="4231206" y="2054003"/>
              <a:ext cx="3273235" cy="258360"/>
            </a:xfrm>
            <a:prstGeom prst="rect">
              <a:avLst/>
            </a:prstGeom>
            <a:noFill/>
          </p:spPr>
          <p:txBody>
            <a:bodyPr wrap="none" lIns="0" tIns="0" rIns="0" bIns="0" rtlCol="0">
              <a:spAutoFit/>
            </a:bodyPr>
            <a:lstStyle/>
            <a:p>
              <a:r>
                <a:rPr lang="en-US" altLang="zh-CN" sz="2400" dirty="0" err="1">
                  <a:latin typeface="+mj-lt"/>
                  <a:ea typeface="Open Sans SemiCondensed SemiCon" pitchFamily="2" charset="0"/>
                  <a:cs typeface="Open Sans SemiCondensed SemiCon" pitchFamily="2" charset="0"/>
                </a:rPr>
                <a:t>qLong</a:t>
              </a:r>
              <a:r>
                <a:rPr lang="en-US" altLang="zh-CN" sz="2400" dirty="0">
                  <a:latin typeface="+mj-lt"/>
                  <a:ea typeface="Open Sans SemiCondensed SemiCon" pitchFamily="2" charset="0"/>
                  <a:cs typeface="Open Sans SemiCondensed SemiCon" pitchFamily="2" charset="0"/>
                </a:rPr>
                <a:t>        = </a:t>
              </a:r>
              <a:r>
                <a:rPr lang="en-US" altLang="zh-CN" sz="2400" b="1" i="1" dirty="0">
                  <a:latin typeface="+mj-lt"/>
                  <a:ea typeface="Open Sans SemiCondensed SemiCon" pitchFamily="2" charset="0"/>
                  <a:cs typeface="Open Sans SemiCondensed SemiCon" pitchFamily="2" charset="0"/>
                </a:rPr>
                <a:t>cur</a:t>
              </a:r>
              <a:r>
                <a:rPr lang="en-US" altLang="zh-CN" sz="2400" dirty="0">
                  <a:latin typeface="+mj-lt"/>
                  <a:ea typeface="Open Sans SemiCondensed SemiCon" pitchFamily="2" charset="0"/>
                  <a:cs typeface="Open Sans SemiCondensed SemiCon" pitchFamily="2" charset="0"/>
                </a:rPr>
                <a:t>(</a:t>
              </a:r>
              <a:r>
                <a:rPr lang="en-US" altLang="zh-CN" sz="2400" dirty="0" err="1">
                  <a:latin typeface="+mj-lt"/>
                  <a:ea typeface="Open Sans SemiCondensed SemiCon" pitchFamily="2" charset="0"/>
                  <a:cs typeface="Open Sans SemiCondensed SemiCon" pitchFamily="2" charset="0"/>
                </a:rPr>
                <a:t>qSize</a:t>
              </a:r>
              <a:r>
                <a:rPr lang="en-US" altLang="zh-CN" sz="2400" dirty="0">
                  <a:latin typeface="+mj-lt"/>
                  <a:ea typeface="Open Sans SemiCondensed SemiCon" pitchFamily="2" charset="0"/>
                  <a:cs typeface="Open Sans SemiCondensed SemiCon" pitchFamily="2" charset="0"/>
                </a:rPr>
                <a:t>) / </a:t>
              </a:r>
              <a:r>
                <a:rPr lang="en-US" altLang="zh-CN" sz="2400" b="1" i="1" dirty="0">
                  <a:latin typeface="+mj-lt"/>
                  <a:ea typeface="Open Sans SemiCondensed SemiCon" pitchFamily="2" charset="0"/>
                  <a:cs typeface="Open Sans SemiCondensed SemiCon" pitchFamily="2" charset="0"/>
                </a:rPr>
                <a:t>avg</a:t>
              </a:r>
              <a:r>
                <a:rPr lang="en-US" altLang="zh-CN" sz="2400" dirty="0">
                  <a:latin typeface="+mj-lt"/>
                  <a:ea typeface="Open Sans SemiCondensed SemiCon" pitchFamily="2" charset="0"/>
                  <a:cs typeface="Open Sans SemiCondensed SemiCon" pitchFamily="2" charset="0"/>
                </a:rPr>
                <a:t>(</a:t>
              </a:r>
              <a:r>
                <a:rPr lang="en-US" altLang="zh-CN" sz="2400" dirty="0" err="1">
                  <a:latin typeface="+mj-lt"/>
                  <a:ea typeface="Open Sans SemiCondensed SemiCon" pitchFamily="2" charset="0"/>
                  <a:cs typeface="Open Sans SemiCondensed SemiCon" pitchFamily="2" charset="0"/>
                </a:rPr>
                <a:t>txRate</a:t>
              </a:r>
              <a:r>
                <a:rPr lang="en-US" altLang="zh-CN" sz="2400" dirty="0">
                  <a:latin typeface="+mj-lt"/>
                  <a:ea typeface="Open Sans SemiCondensed SemiCon" pitchFamily="2" charset="0"/>
                  <a:cs typeface="Open Sans SemiCondensed SemiCon" pitchFamily="2" charset="0"/>
                </a:rPr>
                <a:t>)</a:t>
              </a:r>
              <a:endParaRPr lang="zh-CN" altLang="en-US" sz="2400" dirty="0">
                <a:latin typeface="+mj-lt"/>
                <a:cs typeface="Open Sans SemiCondensed SemiCon" pitchFamily="2" charset="0"/>
              </a:endParaRPr>
            </a:p>
          </p:txBody>
        </p:sp>
        <p:sp>
          <p:nvSpPr>
            <p:cNvPr id="179" name="TextBox 178">
              <a:extLst>
                <a:ext uri="{FF2B5EF4-FFF2-40B4-BE49-F238E27FC236}">
                  <a16:creationId xmlns:a16="http://schemas.microsoft.com/office/drawing/2014/main" id="{5476954A-24D0-4085-B0B1-3D60A18A53B7}"/>
                </a:ext>
              </a:extLst>
            </p:cNvPr>
            <p:cNvSpPr txBox="1"/>
            <p:nvPr/>
          </p:nvSpPr>
          <p:spPr>
            <a:xfrm>
              <a:off x="4231206" y="2464285"/>
              <a:ext cx="3049054" cy="258360"/>
            </a:xfrm>
            <a:prstGeom prst="rect">
              <a:avLst/>
            </a:prstGeom>
            <a:noFill/>
          </p:spPr>
          <p:txBody>
            <a:bodyPr wrap="none" lIns="0" tIns="0" rIns="0" bIns="0" rtlCol="0">
              <a:spAutoFit/>
            </a:bodyPr>
            <a:lstStyle/>
            <a:p>
              <a:r>
                <a:rPr lang="en-US" altLang="zh-CN" sz="2400" dirty="0" err="1">
                  <a:latin typeface="+mj-lt"/>
                  <a:ea typeface="Open Sans SemiCondensed SemiCon" pitchFamily="2" charset="0"/>
                  <a:cs typeface="Open Sans SemiCondensed SemiCon" pitchFamily="2" charset="0"/>
                </a:rPr>
                <a:t>qShort</a:t>
              </a:r>
              <a:r>
                <a:rPr lang="en-US" altLang="zh-CN" sz="2400" dirty="0">
                  <a:latin typeface="+mj-lt"/>
                  <a:ea typeface="Open Sans SemiCondensed SemiCon" pitchFamily="2" charset="0"/>
                  <a:cs typeface="Open Sans SemiCondensed SemiCon" pitchFamily="2" charset="0"/>
                </a:rPr>
                <a:t>       = </a:t>
              </a:r>
              <a:r>
                <a:rPr lang="en-US" altLang="zh-CN" sz="2400" b="1" i="1" dirty="0">
                  <a:latin typeface="+mj-lt"/>
                  <a:ea typeface="Open Sans SemiCondensed SemiCon" pitchFamily="2" charset="0"/>
                  <a:cs typeface="Open Sans SemiCondensed SemiCon" pitchFamily="2" charset="0"/>
                </a:rPr>
                <a:t>cur</a:t>
              </a:r>
              <a:r>
                <a:rPr lang="en-US" altLang="zh-CN" sz="2400" dirty="0">
                  <a:latin typeface="+mj-lt"/>
                  <a:ea typeface="Open Sans SemiCondensed SemiCon" pitchFamily="2" charset="0"/>
                  <a:cs typeface="Open Sans SemiCondensed SemiCon" pitchFamily="2" charset="0"/>
                </a:rPr>
                <a:t>(</a:t>
              </a:r>
              <a:r>
                <a:rPr lang="en-US" altLang="zh-CN" sz="2400" dirty="0" err="1">
                  <a:latin typeface="+mj-lt"/>
                  <a:ea typeface="Open Sans SemiCondensed SemiCon" pitchFamily="2" charset="0"/>
                  <a:cs typeface="Open Sans SemiCondensed SemiCon" pitchFamily="2" charset="0"/>
                </a:rPr>
                <a:t>QFrontWaitTime</a:t>
              </a:r>
              <a:r>
                <a:rPr lang="en-US" altLang="zh-CN" sz="2400" dirty="0">
                  <a:latin typeface="+mj-lt"/>
                  <a:ea typeface="Open Sans SemiCondensed SemiCon" pitchFamily="2" charset="0"/>
                  <a:cs typeface="Open Sans SemiCondensed SemiCon" pitchFamily="2" charset="0"/>
                </a:rPr>
                <a:t>)</a:t>
              </a:r>
              <a:endParaRPr lang="zh-CN" altLang="en-US" sz="2400" dirty="0">
                <a:latin typeface="+mj-lt"/>
                <a:cs typeface="Open Sans SemiCondensed SemiCon" pitchFamily="2" charset="0"/>
              </a:endParaRPr>
            </a:p>
          </p:txBody>
        </p:sp>
        <p:sp>
          <p:nvSpPr>
            <p:cNvPr id="180" name="TextBox 179">
              <a:extLst>
                <a:ext uri="{FF2B5EF4-FFF2-40B4-BE49-F238E27FC236}">
                  <a16:creationId xmlns:a16="http://schemas.microsoft.com/office/drawing/2014/main" id="{B1EC1532-0667-4F57-81ED-E89CC3F282FA}"/>
                </a:ext>
              </a:extLst>
            </p:cNvPr>
            <p:cNvSpPr txBox="1"/>
            <p:nvPr/>
          </p:nvSpPr>
          <p:spPr>
            <a:xfrm>
              <a:off x="4231206" y="2859069"/>
              <a:ext cx="2782081" cy="258360"/>
            </a:xfrm>
            <a:prstGeom prst="rect">
              <a:avLst/>
            </a:prstGeom>
            <a:noFill/>
          </p:spPr>
          <p:txBody>
            <a:bodyPr wrap="none" lIns="0" tIns="0" rIns="0" bIns="0" rtlCol="0">
              <a:spAutoFit/>
            </a:bodyPr>
            <a:lstStyle/>
            <a:p>
              <a:r>
                <a:rPr lang="en-US" altLang="zh-CN" sz="2400" dirty="0" err="1">
                  <a:latin typeface="+mj-lt"/>
                  <a:ea typeface="Open Sans SemiCondensed SemiCon" pitchFamily="2" charset="0"/>
                  <a:cs typeface="Open Sans SemiCondensed SemiCon" pitchFamily="2" charset="0"/>
                </a:rPr>
                <a:t>tx</a:t>
              </a:r>
              <a:r>
                <a:rPr lang="en-US" altLang="zh-CN" sz="2400" dirty="0">
                  <a:latin typeface="+mj-lt"/>
                  <a:ea typeface="Open Sans SemiCondensed SemiCon" pitchFamily="2" charset="0"/>
                  <a:cs typeface="Open Sans SemiCondensed SemiCon" pitchFamily="2" charset="0"/>
                </a:rPr>
                <a:t>                = </a:t>
              </a:r>
              <a:r>
                <a:rPr lang="en-US" altLang="zh-CN" sz="2400" b="1" i="1" dirty="0">
                  <a:latin typeface="+mj-lt"/>
                  <a:ea typeface="Open Sans SemiCondensed SemiCon" pitchFamily="2" charset="0"/>
                  <a:cs typeface="Open Sans SemiCondensed SemiCon" pitchFamily="2" charset="0"/>
                </a:rPr>
                <a:t>avg</a:t>
              </a:r>
              <a:r>
                <a:rPr lang="en-US" altLang="zh-CN" sz="2400" dirty="0">
                  <a:latin typeface="+mj-lt"/>
                  <a:ea typeface="Open Sans SemiCondensed SemiCon" pitchFamily="2" charset="0"/>
                  <a:cs typeface="Open Sans SemiCondensed SemiCon" pitchFamily="2" charset="0"/>
                </a:rPr>
                <a:t>(</a:t>
              </a:r>
              <a:r>
                <a:rPr lang="en-US" altLang="zh-CN" sz="2400" dirty="0" err="1">
                  <a:latin typeface="+mj-lt"/>
                  <a:ea typeface="Open Sans SemiCondensed SemiCon" pitchFamily="2" charset="0"/>
                  <a:cs typeface="Open Sans SemiCondensed SemiCon" pitchFamily="2" charset="0"/>
                </a:rPr>
                <a:t>dequeueIntvl</a:t>
              </a:r>
              <a:r>
                <a:rPr lang="en-US" altLang="zh-CN" sz="2400" dirty="0">
                  <a:latin typeface="+mj-lt"/>
                  <a:ea typeface="Open Sans SemiCondensed SemiCon" pitchFamily="2" charset="0"/>
                  <a:cs typeface="Open Sans SemiCondensed SemiCon" pitchFamily="2" charset="0"/>
                </a:rPr>
                <a:t>)</a:t>
              </a:r>
              <a:endParaRPr lang="zh-CN" altLang="en-US" sz="2400" dirty="0">
                <a:latin typeface="+mj-lt"/>
                <a:cs typeface="Open Sans SemiCondensed SemiCon" pitchFamily="2" charset="0"/>
              </a:endParaRPr>
            </a:p>
          </p:txBody>
        </p:sp>
        <p:sp>
          <p:nvSpPr>
            <p:cNvPr id="181" name="TextBox 180">
              <a:extLst>
                <a:ext uri="{FF2B5EF4-FFF2-40B4-BE49-F238E27FC236}">
                  <a16:creationId xmlns:a16="http://schemas.microsoft.com/office/drawing/2014/main" id="{5334E848-C160-4F61-88EE-DF3AA2B272BC}"/>
                </a:ext>
              </a:extLst>
            </p:cNvPr>
            <p:cNvSpPr txBox="1"/>
            <p:nvPr/>
          </p:nvSpPr>
          <p:spPr>
            <a:xfrm>
              <a:off x="4231206" y="1642126"/>
              <a:ext cx="2926736" cy="258360"/>
            </a:xfrm>
            <a:prstGeom prst="rect">
              <a:avLst/>
            </a:prstGeom>
            <a:noFill/>
          </p:spPr>
          <p:txBody>
            <a:bodyPr wrap="none" lIns="0" tIns="0" rIns="0" bIns="0" rtlCol="0">
              <a:spAutoFit/>
            </a:bodyPr>
            <a:lstStyle/>
            <a:p>
              <a:r>
                <a:rPr lang="en-US" altLang="zh-CN" sz="2400" dirty="0" err="1">
                  <a:latin typeface="+mj-lt"/>
                  <a:ea typeface="Open Sans SemiCondensed SemiCon" pitchFamily="2" charset="0"/>
                  <a:cs typeface="Open Sans SemiCondensed SemiCon" pitchFamily="2" charset="0"/>
                </a:rPr>
                <a:t>totalDelay</a:t>
              </a:r>
              <a:r>
                <a:rPr lang="en-US" altLang="zh-CN" sz="2400" dirty="0">
                  <a:latin typeface="+mj-lt"/>
                  <a:ea typeface="Open Sans SemiCondensed SemiCon" pitchFamily="2" charset="0"/>
                  <a:cs typeface="Open Sans SemiCondensed SemiCon" pitchFamily="2" charset="0"/>
                </a:rPr>
                <a:t> = </a:t>
              </a:r>
              <a:r>
                <a:rPr lang="en-US" altLang="zh-CN" sz="2400" dirty="0" err="1">
                  <a:latin typeface="+mj-lt"/>
                  <a:ea typeface="Open Sans SemiCondensed SemiCon" pitchFamily="2" charset="0"/>
                  <a:cs typeface="Open Sans SemiCondensed SemiCon" pitchFamily="2" charset="0"/>
                </a:rPr>
                <a:t>qLong</a:t>
              </a:r>
              <a:r>
                <a:rPr lang="en-US" altLang="zh-CN" sz="2400" dirty="0">
                  <a:latin typeface="+mj-lt"/>
                  <a:ea typeface="Open Sans SemiCondensed SemiCon" pitchFamily="2" charset="0"/>
                  <a:cs typeface="Open Sans SemiCondensed SemiCon" pitchFamily="2" charset="0"/>
                </a:rPr>
                <a:t> + </a:t>
              </a:r>
              <a:r>
                <a:rPr lang="en-US" altLang="zh-CN" sz="2400" dirty="0" err="1">
                  <a:latin typeface="+mj-lt"/>
                  <a:ea typeface="Open Sans SemiCondensed SemiCon" pitchFamily="2" charset="0"/>
                  <a:cs typeface="Open Sans SemiCondensed SemiCon" pitchFamily="2" charset="0"/>
                </a:rPr>
                <a:t>qShort</a:t>
              </a:r>
              <a:r>
                <a:rPr lang="en-US" altLang="zh-CN" sz="2400" dirty="0">
                  <a:latin typeface="+mj-lt"/>
                  <a:ea typeface="Open Sans SemiCondensed SemiCon" pitchFamily="2" charset="0"/>
                  <a:cs typeface="Open Sans SemiCondensed SemiCon" pitchFamily="2" charset="0"/>
                </a:rPr>
                <a:t> + </a:t>
              </a:r>
              <a:r>
                <a:rPr lang="en-US" altLang="zh-CN" sz="2400" dirty="0" err="1">
                  <a:latin typeface="+mj-lt"/>
                  <a:ea typeface="Open Sans SemiCondensed SemiCon" pitchFamily="2" charset="0"/>
                  <a:cs typeface="Open Sans SemiCondensed SemiCon" pitchFamily="2" charset="0"/>
                </a:rPr>
                <a:t>tx</a:t>
              </a:r>
              <a:endParaRPr lang="zh-CN" altLang="en-US" sz="2400" dirty="0">
                <a:latin typeface="+mj-lt"/>
                <a:cs typeface="Open Sans SemiCondensed SemiCon" pitchFamily="2" charset="0"/>
              </a:endParaRPr>
            </a:p>
          </p:txBody>
        </p:sp>
      </p:grpSp>
      <p:pic>
        <p:nvPicPr>
          <p:cNvPr id="5" name="Picture 4">
            <a:extLst>
              <a:ext uri="{FF2B5EF4-FFF2-40B4-BE49-F238E27FC236}">
                <a16:creationId xmlns:a16="http://schemas.microsoft.com/office/drawing/2014/main" id="{BE83B391-04C2-46ED-B1EF-5A345407C66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839777" y="3847128"/>
            <a:ext cx="8507507" cy="2584383"/>
          </a:xfrm>
          <a:prstGeom prst="rect">
            <a:avLst/>
          </a:prstGeom>
        </p:spPr>
      </p:pic>
    </p:spTree>
    <p:extLst>
      <p:ext uri="{BB962C8B-B14F-4D97-AF65-F5344CB8AC3E}">
        <p14:creationId xmlns:p14="http://schemas.microsoft.com/office/powerpoint/2010/main" val="395167217"/>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08A66-D3CC-4F57-9701-91EC6757F722}"/>
              </a:ext>
            </a:extLst>
          </p:cNvPr>
          <p:cNvSpPr>
            <a:spLocks noGrp="1"/>
          </p:cNvSpPr>
          <p:nvPr>
            <p:ph type="sldNum" sz="quarter" idx="12"/>
          </p:nvPr>
        </p:nvSpPr>
        <p:spPr/>
        <p:txBody>
          <a:bodyPr/>
          <a:lstStyle/>
          <a:p>
            <a:fld id="{C18BA5F7-BA8C-4EA6-B87D-B4E10B979194}" type="slidenum">
              <a:rPr lang="zh-CN" altLang="en-US" smtClean="0"/>
              <a:pPr/>
              <a:t>37</a:t>
            </a:fld>
            <a:endParaRPr lang="zh-CN" altLang="en-US"/>
          </a:p>
        </p:txBody>
      </p:sp>
      <p:sp>
        <p:nvSpPr>
          <p:cNvPr id="29" name="Title 13">
            <a:extLst>
              <a:ext uri="{FF2B5EF4-FFF2-40B4-BE49-F238E27FC236}">
                <a16:creationId xmlns:a16="http://schemas.microsoft.com/office/drawing/2014/main" id="{FA4B76D6-A890-449E-AFB0-978B2F625FC5}"/>
              </a:ext>
            </a:extLst>
          </p:cNvPr>
          <p:cNvSpPr>
            <a:spLocks noGrp="1"/>
          </p:cNvSpPr>
          <p:nvPr>
            <p:ph type="title"/>
          </p:nvPr>
        </p:nvSpPr>
        <p:spPr>
          <a:xfrm>
            <a:off x="3301068" y="-1329"/>
            <a:ext cx="5589865" cy="995306"/>
          </a:xfrm>
        </p:spPr>
        <p:txBody>
          <a:bodyPr>
            <a:noAutofit/>
          </a:bodyPr>
          <a:lstStyle/>
          <a:p>
            <a:pPr>
              <a:lnSpc>
                <a:spcPct val="80000"/>
              </a:lnSpc>
            </a:pPr>
            <a:r>
              <a:rPr lang="en-US" altLang="zh-CN" dirty="0"/>
              <a:t>Evaluation</a:t>
            </a:r>
            <a:br>
              <a:rPr lang="en-US" altLang="zh-CN" dirty="0"/>
            </a:br>
            <a:r>
              <a:rPr lang="en-US" altLang="zh-CN" sz="2800" dirty="0"/>
              <a:t>Testbed Experiments</a:t>
            </a:r>
            <a:endParaRPr lang="zh-CN" altLang="en-US" dirty="0"/>
          </a:p>
        </p:txBody>
      </p:sp>
    </p:spTree>
    <p:extLst>
      <p:ext uri="{BB962C8B-B14F-4D97-AF65-F5344CB8AC3E}">
        <p14:creationId xmlns:p14="http://schemas.microsoft.com/office/powerpoint/2010/main" val="2466452645"/>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10800</TotalTime>
  <Words>5184</Words>
  <Application>Microsoft Office PowerPoint</Application>
  <PresentationFormat>Widescreen</PresentationFormat>
  <Paragraphs>628</Paragraphs>
  <Slides>37</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Cambria Math</vt:lpstr>
      <vt:lpstr>DengXian</vt:lpstr>
      <vt:lpstr>Arial</vt:lpstr>
      <vt:lpstr>Candara</vt:lpstr>
      <vt:lpstr>Office Theme</vt:lpstr>
      <vt:lpstr>PowerPoint Presentation</vt:lpstr>
      <vt:lpstr>Background Real-Time Communications</vt:lpstr>
      <vt:lpstr>Background Consistent Low Latency</vt:lpstr>
      <vt:lpstr>Motivation Last-mile Wireless Bottleneck</vt:lpstr>
      <vt:lpstr>Motivation Last-mile Wireless Bottleneck</vt:lpstr>
      <vt:lpstr>Motivation Last-mile Wireless Bottleneck</vt:lpstr>
      <vt:lpstr>Motivation Last-mile Wireless Bottleneck</vt:lpstr>
      <vt:lpstr>Design: Zhuge Basic Idea</vt:lpstr>
      <vt:lpstr>Design: Zhuge Challenge – Deployability</vt:lpstr>
      <vt:lpstr>Design: Zhuge Challenge – Deployability</vt:lpstr>
      <vt:lpstr>Design: Zhuge Challenge – Effectiveness</vt:lpstr>
      <vt:lpstr>Design: Zhuge Challenge – Effectiveness</vt:lpstr>
      <vt:lpstr>Design: Zhuge Feedback Updater</vt:lpstr>
      <vt:lpstr>Design: Zhuge Feedback Updater</vt:lpstr>
      <vt:lpstr>Design: Zhuge Feedback Updater</vt:lpstr>
      <vt:lpstr>Design: Zhuge Feedback Updater</vt:lpstr>
      <vt:lpstr>Design: Zhuge Feedback Updater</vt:lpstr>
      <vt:lpstr>Design: Zhuge Fortune Teller</vt:lpstr>
      <vt:lpstr>Design: Zhuge Fortune Teller</vt:lpstr>
      <vt:lpstr>Evaluation Trace-driven Simulation</vt:lpstr>
      <vt:lpstr>Evaluation Trace-driven Simulation</vt:lpstr>
      <vt:lpstr>Evaluation … and more!</vt:lpstr>
      <vt:lpstr>Takeaway</vt:lpstr>
      <vt:lpstr>PowerPoint Presentation</vt:lpstr>
      <vt:lpstr>Background Consistent Low Latency</vt:lpstr>
      <vt:lpstr>Background Consistent Low Latency</vt:lpstr>
      <vt:lpstr>Background Consistent Low Latency</vt:lpstr>
      <vt:lpstr>Motivation Last-mile Wireless Bottleneck</vt:lpstr>
      <vt:lpstr>Motivation Last-mile Wireless Bottleneck</vt:lpstr>
      <vt:lpstr>Motivation Last-mile Wireless Bottleneck</vt:lpstr>
      <vt:lpstr>Design: Zhuge Feedback Updater</vt:lpstr>
      <vt:lpstr>Design: Zhuge Feedback Updater</vt:lpstr>
      <vt:lpstr>Design: Zhuge Feedback Updater</vt:lpstr>
      <vt:lpstr>Design: Zhuge Feedback Updater</vt:lpstr>
      <vt:lpstr>Design: Zhuge Feedback Updater</vt:lpstr>
      <vt:lpstr>Design: Zhuge Fortune Teller</vt:lpstr>
      <vt:lpstr>Evaluation Testbed Experiments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Meng Zili</dc:creator>
  <cp:lastModifiedBy>Meng Zili</cp:lastModifiedBy>
  <cp:revision>132</cp:revision>
  <dcterms:created xsi:type="dcterms:W3CDTF">2022-06-23T15:19:04Z</dcterms:created>
  <dcterms:modified xsi:type="dcterms:W3CDTF">2022-08-19T07:03:00Z</dcterms:modified>
</cp:coreProperties>
</file>