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67" r:id="rId4"/>
    <p:sldId id="266" r:id="rId5"/>
    <p:sldId id="268" r:id="rId6"/>
    <p:sldId id="260" r:id="rId7"/>
    <p:sldId id="263" r:id="rId8"/>
    <p:sldId id="264" r:id="rId9"/>
    <p:sldId id="265"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3" r:id="rId23"/>
    <p:sldId id="281" r:id="rId24"/>
    <p:sldId id="282" r:id="rId25"/>
  </p:sldIdLst>
  <p:sldSz cx="12192000" cy="6858000"/>
  <p:notesSz cx="6858000" cy="9144000"/>
  <p:defaultText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21"/>
    <p:restoredTop sz="77273"/>
  </p:normalViewPr>
  <p:slideViewPr>
    <p:cSldViewPr snapToGrid="0" snapToObjects="1">
      <p:cViewPr>
        <p:scale>
          <a:sx n="84" d="100"/>
          <a:sy n="84" d="100"/>
        </p:scale>
        <p:origin x="16" y="168"/>
      </p:cViewPr>
      <p:guideLst/>
    </p:cSldViewPr>
  </p:slideViewPr>
  <p:notesTextViewPr>
    <p:cViewPr>
      <p:scale>
        <a:sx n="1" d="1"/>
        <a:sy n="1" d="1"/>
      </p:scale>
      <p:origin x="0" y="-13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9DB41C-6E17-1A4B-B6A7-BD29B2F0F2EB}" type="datetimeFigureOut">
              <a:rPr lang="en-CN" smtClean="0"/>
              <a:t>2020/10/1</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9654E7-01F9-8D48-908F-4DDFF85A911D}" type="slidenum">
              <a:rPr lang="en-CN" smtClean="0"/>
              <a:t>‹#›</a:t>
            </a:fld>
            <a:endParaRPr lang="en-CN"/>
          </a:p>
        </p:txBody>
      </p:sp>
    </p:spTree>
    <p:extLst>
      <p:ext uri="{BB962C8B-B14F-4D97-AF65-F5344CB8AC3E}">
        <p14:creationId xmlns:p14="http://schemas.microsoft.com/office/powerpoint/2010/main" val="186154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Hello everyone, I’m shuhe wang from Tsinghua University. Today I’m going to present Martini, a network management framework that bridges the gap between network measurement and network control with programmable switching ASICs. This is a joint work with multiple institutes including peking university, clemson unviersity, alibaba group, barefoot networks and huawei technologies.</a:t>
            </a:r>
            <a:r>
              <a:rPr lang="zh-CN" altLang="en-US" dirty="0"/>
              <a:t> </a:t>
            </a:r>
            <a:endParaRPr lang="en-CN" dirty="0"/>
          </a:p>
        </p:txBody>
      </p:sp>
      <p:sp>
        <p:nvSpPr>
          <p:cNvPr id="4" name="Slide Number Placeholder 3"/>
          <p:cNvSpPr>
            <a:spLocks noGrp="1"/>
          </p:cNvSpPr>
          <p:nvPr>
            <p:ph type="sldNum" sz="quarter" idx="5"/>
          </p:nvPr>
        </p:nvSpPr>
        <p:spPr/>
        <p:txBody>
          <a:bodyPr/>
          <a:lstStyle/>
          <a:p>
            <a:fld id="{499654E7-01F9-8D48-908F-4DDFF85A911D}" type="slidenum">
              <a:rPr lang="en-CN" smtClean="0"/>
              <a:t>1</a:t>
            </a:fld>
            <a:endParaRPr lang="en-CN"/>
          </a:p>
        </p:txBody>
      </p:sp>
    </p:spTree>
    <p:extLst>
      <p:ext uri="{BB962C8B-B14F-4D97-AF65-F5344CB8AC3E}">
        <p14:creationId xmlns:p14="http://schemas.microsoft.com/office/powerpoint/2010/main" val="1552339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To convert the high-level description into concerte implementation on switches, the underlying realization for each modular measurement or control task should be clearly specified. Our second challenge is to implement all the different types of tasks onto programmable switches. Since the swtiches have limited resources such as SRAM and stateful ALU, and measurement tasks just require a summary instead of the whole statistics, and they don’t require 100% accuracy, ($) we can therefore use sketches as the underlying data structures. Sketches are esentially register arrays that project high-demensional data to small subspaces. It can be updated with a group of hash functions in a per-packet way, and always guarantees error bound with given memory space. ($) These features imply that sketches are suitable to implement on programmable switches.</a:t>
            </a:r>
          </a:p>
        </p:txBody>
      </p:sp>
      <p:sp>
        <p:nvSpPr>
          <p:cNvPr id="4" name="Slide Number Placeholder 3"/>
          <p:cNvSpPr>
            <a:spLocks noGrp="1"/>
          </p:cNvSpPr>
          <p:nvPr>
            <p:ph type="sldNum" sz="quarter" idx="5"/>
          </p:nvPr>
        </p:nvSpPr>
        <p:spPr/>
        <p:txBody>
          <a:bodyPr/>
          <a:lstStyle/>
          <a:p>
            <a:fld id="{499654E7-01F9-8D48-908F-4DDFF85A911D}" type="slidenum">
              <a:rPr lang="en-CN" smtClean="0"/>
              <a:t>10</a:t>
            </a:fld>
            <a:endParaRPr lang="en-CN"/>
          </a:p>
        </p:txBody>
      </p:sp>
    </p:spTree>
    <p:extLst>
      <p:ext uri="{BB962C8B-B14F-4D97-AF65-F5344CB8AC3E}">
        <p14:creationId xmlns:p14="http://schemas.microsoft.com/office/powerpoint/2010/main" val="3818890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Refering to prior work like Opensketch, we have implement all the sketches that are commonly used in current measurement, for example: ($)the bitmap that holds the existance of flows;  ($) the count-min sketch that holds upper bound of the number of flows; ($) the K-ary sketch that estimates the difference between two intervals; ($) the PCSA that uses a bunch of small registers to estimate the flow size roughly; and ($) the Multi-resolution classifer that holds the flow size distribution of multiple flows. ($) and there are more of them. We will open source the code later and you can refer to our code to see their implementation tricks.</a:t>
            </a:r>
          </a:p>
        </p:txBody>
      </p:sp>
      <p:sp>
        <p:nvSpPr>
          <p:cNvPr id="4" name="Slide Number Placeholder 3"/>
          <p:cNvSpPr>
            <a:spLocks noGrp="1"/>
          </p:cNvSpPr>
          <p:nvPr>
            <p:ph type="sldNum" sz="quarter" idx="5"/>
          </p:nvPr>
        </p:nvSpPr>
        <p:spPr/>
        <p:txBody>
          <a:bodyPr/>
          <a:lstStyle/>
          <a:p>
            <a:fld id="{499654E7-01F9-8D48-908F-4DDFF85A911D}" type="slidenum">
              <a:rPr lang="en-CN" smtClean="0"/>
              <a:t>11</a:t>
            </a:fld>
            <a:endParaRPr lang="en-CN"/>
          </a:p>
        </p:txBody>
      </p:sp>
    </p:spTree>
    <p:extLst>
      <p:ext uri="{BB962C8B-B14F-4D97-AF65-F5344CB8AC3E}">
        <p14:creationId xmlns:p14="http://schemas.microsoft.com/office/powerpoint/2010/main" val="4182967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N" dirty="0"/>
              <a:t>Here we introduce one implementation trick that is generally used among all kinds of sketches. It is a common operation to aggregate statistics within a time window in measurement. </a:t>
            </a:r>
            <a:r>
              <a:rPr lang="en-US" sz="1200" kern="1200" dirty="0">
                <a:solidFill>
                  <a:schemeClr val="tx1"/>
                </a:solidFill>
                <a:effectLst/>
                <a:latin typeface="+mn-lt"/>
                <a:ea typeface="+mn-ea"/>
                <a:cs typeface="+mn-cs"/>
              </a:rPr>
              <a:t>However, current switch programming languages such as P4 don’t support timer or batch clearance for counter arrays.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Therefore, we use the round-based mechanism to approximate the window primitive. We set each round as a fixed-time interval, and counters are cleared across different rounds. In the switch, ($) we store the current round and its start time in local round indicator. Once the difference between the ingress packet </a:t>
            </a:r>
            <a:r>
              <a:rPr lang="en-US" sz="1200" i="1" kern="1200" dirty="0">
                <a:solidFill>
                  <a:schemeClr val="tx1"/>
                </a:solidFill>
                <a:effectLst/>
                <a:latin typeface="+mn-lt"/>
                <a:ea typeface="+mn-ea"/>
                <a:cs typeface="+mn-cs"/>
              </a:rPr>
              <a:t>timestamp </a:t>
            </a:r>
            <a:r>
              <a:rPr lang="en-US" sz="1200" kern="1200" dirty="0">
                <a:solidFill>
                  <a:schemeClr val="tx1"/>
                </a:solidFill>
                <a:effectLst/>
                <a:latin typeface="+mn-lt"/>
                <a:ea typeface="+mn-ea"/>
                <a:cs typeface="+mn-cs"/>
              </a:rPr>
              <a:t>and the start time of current round exceeds the window length, we move to the next round. We also append each counter with a separate last-time-updated round. If it is below current round, it is reset to current and the related counter gets cleared.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In our implementation, ($) the counters are usually 4 bytes wide. To save as many switch resources as possible, ($) we set the round to be 8 bit wide so the resource overhead will only be 25%. However, an 8-bit round covers at most 256 consecutive intervals. If the difference of the rounds of two consecutive packets is multiple of 256, they will have the same current round due to wrap-around and cause mistakes. Nevertheless, we will later show in evaluation that the error rate of this technique is extremely low.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N" dirty="0"/>
          </a:p>
        </p:txBody>
      </p:sp>
      <p:sp>
        <p:nvSpPr>
          <p:cNvPr id="4" name="Slide Number Placeholder 3"/>
          <p:cNvSpPr>
            <a:spLocks noGrp="1"/>
          </p:cNvSpPr>
          <p:nvPr>
            <p:ph type="sldNum" sz="quarter" idx="5"/>
          </p:nvPr>
        </p:nvSpPr>
        <p:spPr/>
        <p:txBody>
          <a:bodyPr/>
          <a:lstStyle/>
          <a:p>
            <a:fld id="{499654E7-01F9-8D48-908F-4DDFF85A911D}" type="slidenum">
              <a:rPr lang="en-CN" smtClean="0"/>
              <a:t>12</a:t>
            </a:fld>
            <a:endParaRPr lang="en-CN"/>
          </a:p>
        </p:txBody>
      </p:sp>
    </p:spTree>
    <p:extLst>
      <p:ext uri="{BB962C8B-B14F-4D97-AF65-F5344CB8AC3E}">
        <p14:creationId xmlns:p14="http://schemas.microsoft.com/office/powerpoint/2010/main" val="1643110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Next we discuss how to establish the mapping from high-level primitives to user-agnostic low-level implementation. To do the compilation, we should first know how many resources does each primitive consume. Since the primitives are modular, we can separately estimate each single phase. ($)First, we map the common composition of measurement primitves into the sketches we implement, and calculate the resources they take. ($)We can see from the table that flow size, error rate and threshold all have influences on resource consumption. Next, </a:t>
            </a:r>
            <a:r>
              <a:rPr lang="en-US" sz="1200" kern="1200" dirty="0">
                <a:solidFill>
                  <a:schemeClr val="tx1"/>
                </a:solidFill>
                <a:effectLst/>
                <a:latin typeface="+mn-lt"/>
                <a:ea typeface="+mn-ea"/>
                <a:cs typeface="+mn-cs"/>
              </a:rPr>
              <a:t>the decision phase only occupies one pipeline stage and negligible SRAM resources as a single conditional expression.($) For control actions, we examine their implementations and find that the pipeline stage is the critical resource.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N" dirty="0"/>
          </a:p>
        </p:txBody>
      </p:sp>
      <p:sp>
        <p:nvSpPr>
          <p:cNvPr id="4" name="Slide Number Placeholder 3"/>
          <p:cNvSpPr>
            <a:spLocks noGrp="1"/>
          </p:cNvSpPr>
          <p:nvPr>
            <p:ph type="sldNum" sz="quarter" idx="5"/>
          </p:nvPr>
        </p:nvSpPr>
        <p:spPr/>
        <p:txBody>
          <a:bodyPr/>
          <a:lstStyle/>
          <a:p>
            <a:fld id="{499654E7-01F9-8D48-908F-4DDFF85A911D}" type="slidenum">
              <a:rPr lang="en-CN" smtClean="0"/>
              <a:t>13</a:t>
            </a:fld>
            <a:endParaRPr lang="en-CN"/>
          </a:p>
        </p:txBody>
      </p:sp>
    </p:spTree>
    <p:extLst>
      <p:ext uri="{BB962C8B-B14F-4D97-AF65-F5344CB8AC3E}">
        <p14:creationId xmlns:p14="http://schemas.microsoft.com/office/powerpoint/2010/main" val="1277568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N" dirty="0"/>
              <a:t>As the previous slide shows, </a:t>
            </a:r>
            <a:r>
              <a:rPr lang="en-US" sz="1200" kern="1200" dirty="0">
                <a:solidFill>
                  <a:schemeClr val="tx1"/>
                </a:solidFill>
                <a:effectLst/>
                <a:latin typeface="+mn-lt"/>
                <a:ea typeface="+mn-ea"/>
                <a:cs typeface="+mn-cs"/>
              </a:rPr>
              <a:t>measurement and control may consume many SRAM and pipeline stages, and one single switch may not be sufficient to provide all the resources. ($) Fortunately, we observe that </a:t>
            </a:r>
            <a:r>
              <a:rPr lang="en-US" sz="1200" i="1" kern="1200" dirty="0">
                <a:solidFill>
                  <a:schemeClr val="tx1"/>
                </a:solidFill>
                <a:effectLst/>
                <a:latin typeface="+mn-lt"/>
                <a:ea typeface="+mn-ea"/>
                <a:cs typeface="+mn-cs"/>
              </a:rPr>
              <a:t>a flow may go through multiple switches </a:t>
            </a:r>
            <a:r>
              <a:rPr lang="en-US" sz="1200" kern="1200" dirty="0">
                <a:solidFill>
                  <a:schemeClr val="tx1"/>
                </a:solidFill>
                <a:effectLst/>
                <a:latin typeface="+mn-lt"/>
                <a:ea typeface="+mn-ea"/>
                <a:cs typeface="+mn-cs"/>
              </a:rPr>
              <a:t>before reaching its destination. Therefore we can split the tasks into subtasks and distribute them onto the switches alongside the flow forwarding path to to correctly manage the flow.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use two ways to partition tasks. ($) One is computation partition, which </a:t>
            </a:r>
            <a:r>
              <a:rPr lang="en-US" sz="1200" i="0" kern="1200" dirty="0">
                <a:solidFill>
                  <a:schemeClr val="tx1"/>
                </a:solidFill>
                <a:effectLst/>
                <a:latin typeface="+mn-lt"/>
                <a:ea typeface="+mn-ea"/>
                <a:cs typeface="+mn-cs"/>
              </a:rPr>
              <a:t>splits tasks according to its execution phases, while reserving their orders. Also, we couple measurement and decision, since decision consumes almost no resources and can directly based on measurement to detect events, which saves lots of bandwidth rather than sending all the measured statistics to control.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 Another way is to do data partition, which uses </a:t>
            </a:r>
            <a:r>
              <a:rPr lang="en-US" sz="1200" kern="1200" dirty="0">
                <a:solidFill>
                  <a:schemeClr val="tx1"/>
                </a:solidFill>
                <a:effectLst/>
                <a:latin typeface="+mn-lt"/>
                <a:ea typeface="+mn-ea"/>
                <a:cs typeface="+mn-cs"/>
              </a:rPr>
              <a:t>multiple instances of the same task, ($) </a:t>
            </a:r>
            <a:r>
              <a:rPr lang="en-US" sz="1200" i="0" kern="1200" dirty="0">
                <a:solidFill>
                  <a:schemeClr val="tx1"/>
                </a:solidFill>
                <a:effectLst/>
                <a:latin typeface="+mn-lt"/>
                <a:ea typeface="+mn-ea"/>
                <a:cs typeface="+mn-cs"/>
              </a:rPr>
              <a:t>and equally divide the flows into individual </a:t>
            </a:r>
            <a:r>
              <a:rPr lang="en-US" sz="1200" kern="1200" dirty="0">
                <a:solidFill>
                  <a:schemeClr val="tx1"/>
                </a:solidFill>
                <a:effectLst/>
                <a:latin typeface="+mn-lt"/>
                <a:ea typeface="+mn-ea"/>
                <a:cs typeface="+mn-cs"/>
              </a:rPr>
              <a:t>instance</a:t>
            </a:r>
            <a:r>
              <a:rPr lang="en-US" sz="1200" i="0" kern="1200" dirty="0">
                <a:solidFill>
                  <a:schemeClr val="tx1"/>
                </a:solidFill>
                <a:effectLst/>
                <a:latin typeface="+mn-lt"/>
                <a:ea typeface="+mn-ea"/>
                <a:cs typeface="+mn-cs"/>
              </a:rPr>
              <a:t>s. As the resource usage is related to flow size, this will release the burden for one switch to monitor all the flows</a:t>
            </a:r>
            <a:r>
              <a:rPr lang="en-US" sz="1200" kern="1200" dirty="0">
                <a:solidFill>
                  <a:schemeClr val="tx1"/>
                </a:solidFill>
                <a:effectLst/>
                <a:latin typeface="+mn-lt"/>
                <a:ea typeface="+mn-ea"/>
                <a:cs typeface="+mn-cs"/>
              </a:rPr>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N" dirty="0"/>
          </a:p>
        </p:txBody>
      </p:sp>
      <p:sp>
        <p:nvSpPr>
          <p:cNvPr id="4" name="Slide Number Placeholder 3"/>
          <p:cNvSpPr>
            <a:spLocks noGrp="1"/>
          </p:cNvSpPr>
          <p:nvPr>
            <p:ph type="sldNum" sz="quarter" idx="5"/>
          </p:nvPr>
        </p:nvSpPr>
        <p:spPr/>
        <p:txBody>
          <a:bodyPr/>
          <a:lstStyle/>
          <a:p>
            <a:fld id="{499654E7-01F9-8D48-908F-4DDFF85A911D}" type="slidenum">
              <a:rPr lang="en-CN" smtClean="0"/>
              <a:t>14</a:t>
            </a:fld>
            <a:endParaRPr lang="en-CN"/>
          </a:p>
        </p:txBody>
      </p:sp>
    </p:spTree>
    <p:extLst>
      <p:ext uri="{BB962C8B-B14F-4D97-AF65-F5344CB8AC3E}">
        <p14:creationId xmlns:p14="http://schemas.microsoft.com/office/powerpoint/2010/main" val="2788345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N" i="0" dirty="0"/>
              <a:t>Given the partitoned tasks, the network topologies, and all the resource estimation, we can model the placement problem into an </a:t>
            </a:r>
            <a:r>
              <a:rPr lang="en-US" sz="1200" i="0" kern="1200" dirty="0">
                <a:solidFill>
                  <a:schemeClr val="tx1"/>
                </a:solidFill>
                <a:effectLst/>
                <a:latin typeface="+mn-lt"/>
                <a:ea typeface="+mn-ea"/>
                <a:cs typeface="+mn-cs"/>
              </a:rPr>
              <a:t>Integer Linear Programming problem, as there already exist many mature ILP solvers. To form this problem, our intuition is that management tasks should occupy minimal switch resources. Since subtasks can share a pipeline stage if the other resources within this stage are sufficient, ($) we choose to use stage occupancy as the optimization goal.  ($) We formalize the resource constraints and the ordering constraints between tasks, and with the model’s output, all the subtasks can get distributed along their forwarding paths.</a:t>
            </a:r>
            <a:endParaRPr lang="en-US" i="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N" dirty="0"/>
          </a:p>
        </p:txBody>
      </p:sp>
      <p:sp>
        <p:nvSpPr>
          <p:cNvPr id="4" name="Slide Number Placeholder 3"/>
          <p:cNvSpPr>
            <a:spLocks noGrp="1"/>
          </p:cNvSpPr>
          <p:nvPr>
            <p:ph type="sldNum" sz="quarter" idx="5"/>
          </p:nvPr>
        </p:nvSpPr>
        <p:spPr/>
        <p:txBody>
          <a:bodyPr/>
          <a:lstStyle/>
          <a:p>
            <a:fld id="{499654E7-01F9-8D48-908F-4DDFF85A911D}" type="slidenum">
              <a:rPr lang="en-CN" smtClean="0"/>
              <a:t>15</a:t>
            </a:fld>
            <a:endParaRPr lang="en-CN"/>
          </a:p>
        </p:txBody>
      </p:sp>
    </p:spTree>
    <p:extLst>
      <p:ext uri="{BB962C8B-B14F-4D97-AF65-F5344CB8AC3E}">
        <p14:creationId xmlns:p14="http://schemas.microsoft.com/office/powerpoint/2010/main" val="2944291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N" dirty="0"/>
              <a:t>Finally, the compiler can generate concerte low-level P4 code to the switches. Here we introduce one technique, for other tricks please refer to our paper and codes. Under computation partition, events should transmit between phases. </a:t>
            </a:r>
            <a:r>
              <a:rPr lang="en-US" sz="1200" kern="1200" dirty="0">
                <a:solidFill>
                  <a:schemeClr val="tx1"/>
                </a:solidFill>
                <a:effectLst/>
                <a:latin typeface="+mn-lt"/>
                <a:ea typeface="+mn-ea"/>
                <a:cs typeface="+mn-cs"/>
              </a:rPr>
              <a:t>If the two phases are placed in different switches, we can modify the packet headers for event delivery between switches. However, adding new header fields may hurt the goodput. So we exploit unused bits in current headers such as VLAN Identifier Field, to append the detected events. As it is 12 bit wide, at most 4096 types of events can get encoded in theory, which is enough for our management.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N" dirty="0"/>
          </a:p>
        </p:txBody>
      </p:sp>
      <p:sp>
        <p:nvSpPr>
          <p:cNvPr id="4" name="Slide Number Placeholder 3"/>
          <p:cNvSpPr>
            <a:spLocks noGrp="1"/>
          </p:cNvSpPr>
          <p:nvPr>
            <p:ph type="sldNum" sz="quarter" idx="5"/>
          </p:nvPr>
        </p:nvSpPr>
        <p:spPr/>
        <p:txBody>
          <a:bodyPr/>
          <a:lstStyle/>
          <a:p>
            <a:fld id="{499654E7-01F9-8D48-908F-4DDFF85A911D}" type="slidenum">
              <a:rPr lang="en-CN" smtClean="0"/>
              <a:t>16</a:t>
            </a:fld>
            <a:endParaRPr lang="en-CN"/>
          </a:p>
        </p:txBody>
      </p:sp>
    </p:spTree>
    <p:extLst>
      <p:ext uri="{BB962C8B-B14F-4D97-AF65-F5344CB8AC3E}">
        <p14:creationId xmlns:p14="http://schemas.microsoft.com/office/powerpoint/2010/main" val="919281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We evaluate Martini on a real testbed, in which each Tofino switch is connected with multiple servers and two switches are directly connected. </a:t>
            </a:r>
            <a:r>
              <a:rPr lang="en-US" dirty="0"/>
              <a:t>We have realized four schemes including </a:t>
            </a:r>
            <a:r>
              <a:rPr lang="en-CN" dirty="0"/>
              <a:t>two strawman solutions, which separately ($) perform control decisions in remote CPU and ($) in local switch CPU, and two Martini implementations, ($) separately on a single switch or ($) span across two switches. </a:t>
            </a:r>
          </a:p>
        </p:txBody>
      </p:sp>
      <p:sp>
        <p:nvSpPr>
          <p:cNvPr id="4" name="Slide Number Placeholder 3"/>
          <p:cNvSpPr>
            <a:spLocks noGrp="1"/>
          </p:cNvSpPr>
          <p:nvPr>
            <p:ph type="sldNum" sz="quarter" idx="5"/>
          </p:nvPr>
        </p:nvSpPr>
        <p:spPr/>
        <p:txBody>
          <a:bodyPr/>
          <a:lstStyle/>
          <a:p>
            <a:fld id="{499654E7-01F9-8D48-908F-4DDFF85A911D}" type="slidenum">
              <a:rPr lang="en-CN" smtClean="0"/>
              <a:t>17</a:t>
            </a:fld>
            <a:endParaRPr lang="en-CN"/>
          </a:p>
        </p:txBody>
      </p:sp>
    </p:spTree>
    <p:extLst>
      <p:ext uri="{BB962C8B-B14F-4D97-AF65-F5344CB8AC3E}">
        <p14:creationId xmlns:p14="http://schemas.microsoft.com/office/powerpoint/2010/main" val="2215739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N" dirty="0"/>
              <a:t>Under the four schemes, we implement 16 common management tasks in roughly 4 task types. Martini makes </a:t>
            </a:r>
            <a:r>
              <a:rPr lang="en-US" sz="1200" kern="1200" dirty="0">
                <a:solidFill>
                  <a:schemeClr val="tx1"/>
                </a:solidFill>
                <a:effectLst/>
                <a:latin typeface="+mn-lt"/>
                <a:ea typeface="+mn-ea"/>
                <a:cs typeface="+mn-cs"/>
              </a:rPr>
              <a:t>it easier to describe management tasks by composing primitives. ($) It takes less than 10 lines of code to describe a task, while requiring around 30 fold lines of code in P4. </a:t>
            </a:r>
            <a:endParaRPr lang="en-US" dirty="0">
              <a:effectLst/>
            </a:endParaRPr>
          </a:p>
          <a:p>
            <a:endParaRPr lang="en-CN" dirty="0"/>
          </a:p>
        </p:txBody>
      </p:sp>
      <p:sp>
        <p:nvSpPr>
          <p:cNvPr id="4" name="Slide Number Placeholder 3"/>
          <p:cNvSpPr>
            <a:spLocks noGrp="1"/>
          </p:cNvSpPr>
          <p:nvPr>
            <p:ph type="sldNum" sz="quarter" idx="5"/>
          </p:nvPr>
        </p:nvSpPr>
        <p:spPr/>
        <p:txBody>
          <a:bodyPr/>
          <a:lstStyle/>
          <a:p>
            <a:fld id="{499654E7-01F9-8D48-908F-4DDFF85A911D}" type="slidenum">
              <a:rPr lang="en-CN" smtClean="0"/>
              <a:t>18</a:t>
            </a:fld>
            <a:endParaRPr lang="en-CN"/>
          </a:p>
        </p:txBody>
      </p:sp>
    </p:spTree>
    <p:extLst>
      <p:ext uri="{BB962C8B-B14F-4D97-AF65-F5344CB8AC3E}">
        <p14:creationId xmlns:p14="http://schemas.microsoft.com/office/powerpoint/2010/main" val="3624652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We choose three representative tasks, and measure the latency of each components in the control loop.  As shown in Figure (a), the communication latency takes at least millisecond-level delay. In comparison, Martini completely avoids this latency. As shown in Figure (b), the controller needs to decode sketches to make decisions, ($) and this can take as long as 3 minutes. Since Martini implements entirely in the data plane, it avoids the key deriving part. In Figure (c), we present the total control loop in traditional and Martini patterns. The control loop of the traditional patterns is 2 to 4 seconds. ($) For the Martini one-switch case, the control loop is within a single pipeline stage and takes around 10 nanoseconds. ($) For the Martini two-switches case, the control loop grows to around 370 nanoseconds due to event queuing and wire transmission latency.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CN" dirty="0"/>
          </a:p>
        </p:txBody>
      </p:sp>
      <p:sp>
        <p:nvSpPr>
          <p:cNvPr id="4" name="Slide Number Placeholder 3"/>
          <p:cNvSpPr>
            <a:spLocks noGrp="1"/>
          </p:cNvSpPr>
          <p:nvPr>
            <p:ph type="sldNum" sz="quarter" idx="5"/>
          </p:nvPr>
        </p:nvSpPr>
        <p:spPr/>
        <p:txBody>
          <a:bodyPr/>
          <a:lstStyle/>
          <a:p>
            <a:fld id="{499654E7-01F9-8D48-908F-4DDFF85A911D}" type="slidenum">
              <a:rPr lang="en-CN" smtClean="0"/>
              <a:t>19</a:t>
            </a:fld>
            <a:endParaRPr lang="en-CN"/>
          </a:p>
        </p:txBody>
      </p:sp>
    </p:spTree>
    <p:extLst>
      <p:ext uri="{BB962C8B-B14F-4D97-AF65-F5344CB8AC3E}">
        <p14:creationId xmlns:p14="http://schemas.microsoft.com/office/powerpoint/2010/main" val="2531396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First we peek into how traditional network management organizes. Traditionally, the network management is composed of three aspects: measurement, decisions on measurement statistics, and control actions based on decisions.  There are a lot of applications in each aspect, for example, ($) in measurement there are detections on </a:t>
            </a:r>
            <a:r>
              <a:rPr lang="en-US" altLang="zh-CN" dirty="0"/>
              <a:t>:</a:t>
            </a:r>
            <a:r>
              <a:rPr lang="zh-CN" altLang="en-US" dirty="0"/>
              <a:t> </a:t>
            </a:r>
            <a:r>
              <a:rPr lang="en-US" altLang="zh-CN" dirty="0"/>
              <a:t>heavy hitter,</a:t>
            </a:r>
            <a:r>
              <a:rPr lang="zh-CN" altLang="en-US" dirty="0"/>
              <a:t> </a:t>
            </a:r>
            <a:r>
              <a:rPr lang="en-US" altLang="zh-CN" dirty="0"/>
              <a:t>super spreader,</a:t>
            </a:r>
            <a:r>
              <a:rPr lang="zh-CN" altLang="en-US" dirty="0"/>
              <a:t> </a:t>
            </a:r>
            <a:r>
              <a:rPr lang="en-US" altLang="zh-CN" dirty="0"/>
              <a:t>flow size distribution,</a:t>
            </a:r>
            <a:r>
              <a:rPr lang="zh-CN" altLang="en-US" dirty="0"/>
              <a:t> </a:t>
            </a:r>
            <a:r>
              <a:rPr lang="en-US" altLang="zh-CN" dirty="0"/>
              <a:t>blackhole, packet loss, etc. ($)The decision, based on all the collected statistics, may do analysis on anomaly detection, route optimization, fault localization etc. ($) Based on the decisions, the Control will reconfigure the network, for example, adjust link weights and access control lists, redo the load balancing, etc.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dirty="0"/>
              <a:t>However, we can see from above currently these aspects are separately implemented. From above, ($)we can see that data</a:t>
            </a:r>
            <a:r>
              <a:rPr kumimoji="1" lang="zh-CN" altLang="en-US" sz="1200" dirty="0"/>
              <a:t> </a:t>
            </a:r>
            <a:r>
              <a:rPr kumimoji="1" lang="en-US" altLang="zh-CN" sz="1200" dirty="0"/>
              <a:t>are</a:t>
            </a:r>
            <a:r>
              <a:rPr kumimoji="1" lang="zh-CN" altLang="en-US" sz="1200" dirty="0"/>
              <a:t> </a:t>
            </a:r>
            <a:r>
              <a:rPr kumimoji="1" lang="en-US" altLang="zh-CN" sz="1200" dirty="0"/>
              <a:t>collected</a:t>
            </a:r>
            <a:r>
              <a:rPr kumimoji="1" lang="zh-CN" altLang="en-US" sz="1200" dirty="0"/>
              <a:t> </a:t>
            </a:r>
            <a:r>
              <a:rPr kumimoji="1" lang="en-US" altLang="zh-CN" sz="1200" dirty="0"/>
              <a:t>in</a:t>
            </a:r>
            <a:r>
              <a:rPr kumimoji="1" lang="zh-CN" altLang="en-US" sz="1200" dirty="0"/>
              <a:t> </a:t>
            </a:r>
            <a:r>
              <a:rPr kumimoji="1" lang="en-US" altLang="zh-CN" sz="1200" dirty="0"/>
              <a:t>the</a:t>
            </a:r>
            <a:r>
              <a:rPr kumimoji="1" lang="zh-CN" altLang="en-US" sz="1200" dirty="0"/>
              <a:t> </a:t>
            </a:r>
            <a:r>
              <a:rPr kumimoji="1" lang="en-US" altLang="zh-CN" sz="1200" dirty="0"/>
              <a:t>underlying</a:t>
            </a:r>
            <a:r>
              <a:rPr kumimoji="1" lang="zh-CN" altLang="en-US" sz="1200" dirty="0"/>
              <a:t> </a:t>
            </a:r>
            <a:r>
              <a:rPr kumimoji="1" lang="en-US" altLang="zh-CN" sz="1200" dirty="0"/>
              <a:t>distributed</a:t>
            </a:r>
            <a:r>
              <a:rPr kumimoji="1" lang="zh-CN" altLang="en-US" sz="1200" dirty="0"/>
              <a:t> </a:t>
            </a:r>
            <a:r>
              <a:rPr kumimoji="1" lang="en-US" altLang="zh-CN" sz="1200" dirty="0"/>
              <a:t>switches, while ($)Controller</a:t>
            </a:r>
            <a:r>
              <a:rPr kumimoji="1" lang="zh-CN" altLang="en-US" sz="1200" dirty="0"/>
              <a:t> </a:t>
            </a:r>
            <a:r>
              <a:rPr kumimoji="1" lang="en-US" altLang="zh-CN" sz="1200" dirty="0"/>
              <a:t>periodically</a:t>
            </a:r>
            <a:r>
              <a:rPr kumimoji="1" lang="zh-CN" altLang="en-US" sz="1200" dirty="0"/>
              <a:t> </a:t>
            </a:r>
            <a:r>
              <a:rPr kumimoji="1" lang="en-US" altLang="zh-CN" sz="1200" dirty="0"/>
              <a:t>pull, or ($)switches</a:t>
            </a:r>
            <a:r>
              <a:rPr kumimoji="1" lang="zh-CN" altLang="en-US" sz="1200" dirty="0"/>
              <a:t> </a:t>
            </a:r>
            <a:r>
              <a:rPr kumimoji="1" lang="en-US" altLang="zh-CN" sz="1200" dirty="0"/>
              <a:t>regularly</a:t>
            </a:r>
            <a:r>
              <a:rPr kumimoji="1" lang="zh-CN" altLang="en-US" sz="1200" dirty="0"/>
              <a:t> </a:t>
            </a:r>
            <a:r>
              <a:rPr kumimoji="1" lang="en-US" altLang="zh-CN" sz="1200" dirty="0"/>
              <a:t>report them to the controller. Data</a:t>
            </a:r>
            <a:r>
              <a:rPr kumimoji="1" lang="zh-CN" altLang="en-US" sz="1200" dirty="0"/>
              <a:t> </a:t>
            </a:r>
            <a:r>
              <a:rPr kumimoji="1" lang="en-US" altLang="zh-CN" sz="1200" dirty="0"/>
              <a:t>are</a:t>
            </a:r>
            <a:r>
              <a:rPr kumimoji="1" lang="zh-CN" altLang="en-US" sz="1200" dirty="0"/>
              <a:t> </a:t>
            </a:r>
            <a:r>
              <a:rPr kumimoji="1" lang="en-US" altLang="zh-CN" sz="1200" dirty="0"/>
              <a:t>analyzed</a:t>
            </a:r>
            <a:r>
              <a:rPr kumimoji="1" lang="zh-CN" altLang="en-US" sz="1200" dirty="0"/>
              <a:t> </a:t>
            </a:r>
            <a:r>
              <a:rPr kumimoji="1" lang="en-US" altLang="zh-CN" sz="1200" dirty="0"/>
              <a:t>in</a:t>
            </a:r>
            <a:r>
              <a:rPr kumimoji="1" lang="zh-CN" altLang="en-US" sz="1200" dirty="0"/>
              <a:t> </a:t>
            </a:r>
            <a:r>
              <a:rPr kumimoji="1" lang="en-US" altLang="zh-CN" sz="1200" dirty="0"/>
              <a:t>the</a:t>
            </a:r>
            <a:r>
              <a:rPr kumimoji="1" lang="zh-CN" altLang="en-US" sz="1200" dirty="0"/>
              <a:t> </a:t>
            </a:r>
            <a:r>
              <a:rPr kumimoji="1" lang="en-US" altLang="zh-CN" sz="1200" dirty="0"/>
              <a:t>centralized</a:t>
            </a:r>
            <a:r>
              <a:rPr kumimoji="1" lang="zh-CN" altLang="en-US" sz="1200" dirty="0"/>
              <a:t> </a:t>
            </a:r>
            <a:r>
              <a:rPr kumimoji="1" lang="en-US" altLang="zh-CN" sz="1200" dirty="0"/>
              <a:t>controller,</a:t>
            </a:r>
            <a:r>
              <a:rPr kumimoji="1" lang="zh-CN" altLang="en-US" sz="1200" dirty="0"/>
              <a:t> </a:t>
            </a:r>
            <a:r>
              <a:rPr kumimoji="1" lang="en-US" altLang="zh-CN" sz="1200" dirty="0"/>
              <a:t>after</a:t>
            </a:r>
            <a:r>
              <a:rPr kumimoji="1" lang="zh-CN" altLang="en-US" sz="1200" dirty="0"/>
              <a:t> </a:t>
            </a:r>
            <a:r>
              <a:rPr kumimoji="1" lang="en-US" altLang="zh-CN" sz="1200" dirty="0"/>
              <a:t>which</a:t>
            </a:r>
            <a:r>
              <a:rPr kumimoji="1" lang="zh-CN" altLang="en-US" sz="1200" dirty="0"/>
              <a:t> </a:t>
            </a:r>
            <a:r>
              <a:rPr kumimoji="1" lang="en-US" altLang="zh-CN" sz="1200" dirty="0"/>
              <a:t>network</a:t>
            </a:r>
            <a:r>
              <a:rPr kumimoji="1" lang="zh-CN" altLang="en-US" sz="1200" dirty="0"/>
              <a:t> </a:t>
            </a:r>
            <a:r>
              <a:rPr kumimoji="1" lang="en-US" altLang="zh-CN" sz="1200" dirty="0"/>
              <a:t>control</a:t>
            </a:r>
            <a:r>
              <a:rPr kumimoji="1" lang="zh-CN" altLang="en-US" sz="1200" dirty="0"/>
              <a:t> </a:t>
            </a:r>
            <a:r>
              <a:rPr kumimoji="1" lang="en-US" altLang="zh-CN" sz="1200" dirty="0"/>
              <a:t>is finally</a:t>
            </a:r>
            <a:r>
              <a:rPr kumimoji="1" lang="zh-CN" altLang="en-US" sz="1200" dirty="0"/>
              <a:t> </a:t>
            </a:r>
            <a:r>
              <a:rPr kumimoji="1" lang="en-US" altLang="zh-CN" sz="1200" dirty="0"/>
              <a:t>issued</a:t>
            </a:r>
            <a:r>
              <a:rPr kumimoji="1" lang="zh-CN" altLang="en-US" sz="1200" dirty="0"/>
              <a:t> </a:t>
            </a:r>
            <a:r>
              <a:rPr kumimoji="1" lang="en-US" altLang="zh-CN" sz="1200" dirty="0"/>
              <a:t>to</a:t>
            </a:r>
            <a:r>
              <a:rPr kumimoji="1" lang="zh-CN" altLang="en-US" sz="1200" dirty="0"/>
              <a:t> </a:t>
            </a:r>
            <a:r>
              <a:rPr kumimoji="1" lang="en-US" altLang="zh-CN" sz="1200" dirty="0"/>
              <a:t>switches.</a:t>
            </a:r>
            <a:endParaRPr kumimoji="1" lang="zh-CN"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sz="1200" dirty="0"/>
          </a:p>
        </p:txBody>
      </p:sp>
      <p:sp>
        <p:nvSpPr>
          <p:cNvPr id="4" name="Slide Number Placeholder 3"/>
          <p:cNvSpPr>
            <a:spLocks noGrp="1"/>
          </p:cNvSpPr>
          <p:nvPr>
            <p:ph type="sldNum" sz="quarter" idx="5"/>
          </p:nvPr>
        </p:nvSpPr>
        <p:spPr/>
        <p:txBody>
          <a:bodyPr/>
          <a:lstStyle/>
          <a:p>
            <a:fld id="{499654E7-01F9-8D48-908F-4DDFF85A911D}" type="slidenum">
              <a:rPr lang="en-CN" smtClean="0"/>
              <a:t>2</a:t>
            </a:fld>
            <a:endParaRPr lang="en-CN"/>
          </a:p>
        </p:txBody>
      </p:sp>
    </p:spTree>
    <p:extLst>
      <p:ext uri="{BB962C8B-B14F-4D97-AF65-F5344CB8AC3E}">
        <p14:creationId xmlns:p14="http://schemas.microsoft.com/office/powerpoint/2010/main" val="3956123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N" dirty="0"/>
              <a:t>To test compiler’s efficiency, we </a:t>
            </a:r>
            <a:r>
              <a:rPr lang="en-US" sz="1200" kern="1200" dirty="0">
                <a:solidFill>
                  <a:schemeClr val="tx1"/>
                </a:solidFill>
                <a:effectLst/>
                <a:latin typeface="+mn-lt"/>
                <a:ea typeface="+mn-ea"/>
                <a:cs typeface="+mn-cs"/>
              </a:rPr>
              <a:t>implement the algorithms in a server and simulate the topologies of three real-world networks in the above table. The offline compilation time is mainly composed of two parts ($): placement running time and code generation time. We perform two processes in all three topologies. ($) Results show that both times increase linearly with task numbers, and with as much as 20 tasks, both times are still within one second. So martini’s compiler is able to run within reasonable time.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N" dirty="0"/>
          </a:p>
        </p:txBody>
      </p:sp>
      <p:sp>
        <p:nvSpPr>
          <p:cNvPr id="4" name="Slide Number Placeholder 3"/>
          <p:cNvSpPr>
            <a:spLocks noGrp="1"/>
          </p:cNvSpPr>
          <p:nvPr>
            <p:ph type="sldNum" sz="quarter" idx="5"/>
          </p:nvPr>
        </p:nvSpPr>
        <p:spPr/>
        <p:txBody>
          <a:bodyPr/>
          <a:lstStyle/>
          <a:p>
            <a:fld id="{499654E7-01F9-8D48-908F-4DDFF85A911D}" type="slidenum">
              <a:rPr lang="en-CN" smtClean="0"/>
              <a:t>20</a:t>
            </a:fld>
            <a:endParaRPr lang="en-CN"/>
          </a:p>
        </p:txBody>
      </p:sp>
    </p:spTree>
    <p:extLst>
      <p:ext uri="{BB962C8B-B14F-4D97-AF65-F5344CB8AC3E}">
        <p14:creationId xmlns:p14="http://schemas.microsoft.com/office/powerpoint/2010/main" val="750498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N" dirty="0"/>
              <a:t>To demonstrate that our placement algorithm can yield the best resource usage, we compare it with two strawman solutions, ($) namely ID first, which always places the next subtask to the next </a:t>
            </a:r>
            <a:r>
              <a:rPr lang="en-US" sz="1200" kern="1200" dirty="0">
                <a:solidFill>
                  <a:schemeClr val="tx1"/>
                </a:solidFill>
                <a:effectLst/>
                <a:latin typeface="+mn-lt"/>
                <a:ea typeface="+mn-ea"/>
                <a:cs typeface="+mn-cs"/>
              </a:rPr>
              <a:t>available switch in the forwarding path, ($) and cross first, which always places the next subtask to the switch with the most number of tasks in the forwarding path.</a:t>
            </a:r>
            <a:r>
              <a:rPr lang="en-CN"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can see that compared with the two solutions, Martini always uses the least number of pipeline stages, and the more tasks there are, the more benefits Martini can have.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N" dirty="0"/>
          </a:p>
        </p:txBody>
      </p:sp>
      <p:sp>
        <p:nvSpPr>
          <p:cNvPr id="4" name="Slide Number Placeholder 3"/>
          <p:cNvSpPr>
            <a:spLocks noGrp="1"/>
          </p:cNvSpPr>
          <p:nvPr>
            <p:ph type="sldNum" sz="quarter" idx="5"/>
          </p:nvPr>
        </p:nvSpPr>
        <p:spPr/>
        <p:txBody>
          <a:bodyPr/>
          <a:lstStyle/>
          <a:p>
            <a:fld id="{499654E7-01F9-8D48-908F-4DDFF85A911D}" type="slidenum">
              <a:rPr lang="en-CN" smtClean="0"/>
              <a:t>21</a:t>
            </a:fld>
            <a:endParaRPr lang="en-CN"/>
          </a:p>
        </p:txBody>
      </p:sp>
    </p:spTree>
    <p:extLst>
      <p:ext uri="{BB962C8B-B14F-4D97-AF65-F5344CB8AC3E}">
        <p14:creationId xmlns:p14="http://schemas.microsoft.com/office/powerpoint/2010/main" val="4101123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N" dirty="0"/>
              <a:t>Finally, we demonstrate that the trick to implement round-based measurement window is practical to use in real world cases. Here we evaluate </a:t>
            </a:r>
            <a:r>
              <a:rPr lang="en-US" sz="1200" kern="1200" dirty="0">
                <a:solidFill>
                  <a:schemeClr val="tx1"/>
                </a:solidFill>
                <a:effectLst/>
                <a:latin typeface="+mn-lt"/>
                <a:ea typeface="+mn-ea"/>
                <a:cs typeface="+mn-cs"/>
              </a:rPr>
              <a:t>the percentage of faulty counters by varying measurement window and count packets that cannot trigger correct counter clearance by identifying packet pairs whose rounds difference are multiples of 256 measurement windows. The result shows that the percentage of packets that cause error increases as the measurement window decreases, and even if with small window as 10 microseconds, the error rate is only 0.2%. This is already acceptable in our setting.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N" dirty="0"/>
          </a:p>
        </p:txBody>
      </p:sp>
      <p:sp>
        <p:nvSpPr>
          <p:cNvPr id="4" name="Slide Number Placeholder 3"/>
          <p:cNvSpPr>
            <a:spLocks noGrp="1"/>
          </p:cNvSpPr>
          <p:nvPr>
            <p:ph type="sldNum" sz="quarter" idx="5"/>
          </p:nvPr>
        </p:nvSpPr>
        <p:spPr/>
        <p:txBody>
          <a:bodyPr/>
          <a:lstStyle/>
          <a:p>
            <a:fld id="{499654E7-01F9-8D48-908F-4DDFF85A911D}" type="slidenum">
              <a:rPr lang="en-CN" smtClean="0"/>
              <a:t>22</a:t>
            </a:fld>
            <a:endParaRPr lang="en-CN"/>
          </a:p>
        </p:txBody>
      </p:sp>
    </p:spTree>
    <p:extLst>
      <p:ext uri="{BB962C8B-B14F-4D97-AF65-F5344CB8AC3E}">
        <p14:creationId xmlns:p14="http://schemas.microsoft.com/office/powerpoint/2010/main" val="3292550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N" b="0" i="0" dirty="0"/>
              <a:t>In conclusion, we have realized </a:t>
            </a:r>
            <a:r>
              <a:rPr lang="en-US" sz="1200" b="0" i="0" kern="1200" dirty="0">
                <a:solidFill>
                  <a:schemeClr val="tx1"/>
                </a:solidFill>
                <a:effectLst/>
                <a:latin typeface="+mn-lt"/>
                <a:ea typeface="+mn-ea"/>
                <a:cs typeface="+mn-cs"/>
              </a:rPr>
              <a:t>a general </a:t>
            </a:r>
            <a:r>
              <a:rPr lang="en-US" b="0" i="0" dirty="0"/>
              <a:t>framework for timely network management on programmable switches. </a:t>
            </a:r>
            <a:r>
              <a:rPr lang="en-US" sz="1200" b="0" i="0" kern="1200" dirty="0">
                <a:solidFill>
                  <a:schemeClr val="tx1"/>
                </a:solidFill>
                <a:effectLst/>
                <a:latin typeface="+mn-lt"/>
                <a:ea typeface="+mn-ea"/>
                <a:cs typeface="+mn-cs"/>
              </a:rPr>
              <a:t>We provide task description primitives and a code library for common measurement and control components for users to use in a simple and flexible way</a:t>
            </a:r>
            <a:r>
              <a:rPr lang="en-US" b="0" i="0" dirty="0"/>
              <a:t>. Our </a:t>
            </a:r>
            <a:r>
              <a:rPr lang="en-US" sz="1200" b="0" i="0" kern="1200" dirty="0">
                <a:solidFill>
                  <a:schemeClr val="tx1"/>
                </a:solidFill>
                <a:effectLst/>
                <a:latin typeface="+mn-lt"/>
                <a:ea typeface="+mn-ea"/>
                <a:cs typeface="+mn-cs"/>
              </a:rPr>
              <a:t>network-wide task placement deploys management tasks into the entire network with high resource efficiency. Finally, evaluation shows </a:t>
            </a:r>
            <a:r>
              <a:rPr lang="en-US" b="0" i="0" dirty="0"/>
              <a:t>Martini can reduce control loop </a:t>
            </a:r>
            <a:r>
              <a:rPr lang="en-US" b="0" i="0" dirty="0">
                <a:solidFill>
                  <a:srgbClr val="FF0000"/>
                </a:solidFill>
              </a:rPr>
              <a:t>from seconds to nanoseconds</a:t>
            </a:r>
            <a:r>
              <a:rPr lang="en-US" b="0" i="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N" dirty="0"/>
          </a:p>
        </p:txBody>
      </p:sp>
      <p:sp>
        <p:nvSpPr>
          <p:cNvPr id="4" name="Slide Number Placeholder 3"/>
          <p:cNvSpPr>
            <a:spLocks noGrp="1"/>
          </p:cNvSpPr>
          <p:nvPr>
            <p:ph type="sldNum" sz="quarter" idx="5"/>
          </p:nvPr>
        </p:nvSpPr>
        <p:spPr/>
        <p:txBody>
          <a:bodyPr/>
          <a:lstStyle/>
          <a:p>
            <a:fld id="{499654E7-01F9-8D48-908F-4DDFF85A911D}" type="slidenum">
              <a:rPr lang="en-CN" smtClean="0"/>
              <a:t>23</a:t>
            </a:fld>
            <a:endParaRPr lang="en-CN"/>
          </a:p>
        </p:txBody>
      </p:sp>
    </p:spTree>
    <p:extLst>
      <p:ext uri="{BB962C8B-B14F-4D97-AF65-F5344CB8AC3E}">
        <p14:creationId xmlns:p14="http://schemas.microsoft.com/office/powerpoint/2010/main" val="60967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A</a:t>
            </a:r>
            <a:r>
              <a:rPr lang="en-US" dirty="0"/>
              <a:t>n</a:t>
            </a:r>
            <a:r>
              <a:rPr lang="en-CN" dirty="0"/>
              <a:t>d that’s all. Thank you</a:t>
            </a:r>
          </a:p>
        </p:txBody>
      </p:sp>
      <p:sp>
        <p:nvSpPr>
          <p:cNvPr id="4" name="Slide Number Placeholder 3"/>
          <p:cNvSpPr>
            <a:spLocks noGrp="1"/>
          </p:cNvSpPr>
          <p:nvPr>
            <p:ph type="sldNum" sz="quarter" idx="5"/>
          </p:nvPr>
        </p:nvSpPr>
        <p:spPr/>
        <p:txBody>
          <a:bodyPr/>
          <a:lstStyle/>
          <a:p>
            <a:fld id="{499654E7-01F9-8D48-908F-4DDFF85A911D}" type="slidenum">
              <a:rPr lang="en-CN" smtClean="0"/>
              <a:t>24</a:t>
            </a:fld>
            <a:endParaRPr lang="en-CN"/>
          </a:p>
        </p:txBody>
      </p:sp>
    </p:spTree>
    <p:extLst>
      <p:ext uri="{BB962C8B-B14F-4D97-AF65-F5344CB8AC3E}">
        <p14:creationId xmlns:p14="http://schemas.microsoft.com/office/powerpoint/2010/main" val="913646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N" i="0" dirty="0"/>
              <a:t>However, this inevitably leads to a long untimely control loop. </a:t>
            </a:r>
            <a:r>
              <a:rPr lang="en-US" i="0" dirty="0"/>
              <a:t>W</a:t>
            </a:r>
            <a:r>
              <a:rPr lang="en-CN" i="0" dirty="0"/>
              <a:t>e show the common control loop from first measurement to final control. ($) First switches will </a:t>
            </a:r>
            <a:r>
              <a:rPr lang="en-US" sz="1200" i="0" kern="1200" dirty="0">
                <a:solidFill>
                  <a:schemeClr val="tx1"/>
                </a:solidFill>
                <a:effectLst/>
                <a:latin typeface="+mn-lt"/>
                <a:ea typeface="+mn-ea"/>
                <a:cs typeface="+mn-cs"/>
              </a:rPr>
              <a:t>periodically report to the controller, and the report interval usually takes milliseconds to seconds.  For example, OpenFlow reports flow counters every few seconds. ($) Then, when begin reporting, The switch pipeline first sends statistics to the switch CPU, which then communicates with the controller, while the returned flow rules follow the inverse path. This part could reach tens of milliseconds. ($) Next, statistics and control rules are transmitted between the switch CPU and the controller, and this also takes milliseconds to microseconds.  ($) Finally, in order to reduce the communication latency and save bandwidth, switches always send encoded data to the controller, so there should be a process to decode data and make decisions based on them. ($) In our setting, we use sketches for measurement, and ($)controllers will use techniques like reversible sketch, group testing and so on to retrieve all the flow keys, but this will take seconds to minutes to accomplish. </a:t>
            </a:r>
            <a:endParaRPr lang="en-US"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endParaRPr lang="en-US" dirty="0">
              <a:effectLst/>
            </a:endParaRPr>
          </a:p>
          <a:p>
            <a:endParaRPr lang="en-US" dirty="0">
              <a:effectLst/>
            </a:endParaRPr>
          </a:p>
          <a:p>
            <a:endParaRPr lang="en-CN" dirty="0"/>
          </a:p>
        </p:txBody>
      </p:sp>
      <p:sp>
        <p:nvSpPr>
          <p:cNvPr id="4" name="Slide Number Placeholder 3"/>
          <p:cNvSpPr>
            <a:spLocks noGrp="1"/>
          </p:cNvSpPr>
          <p:nvPr>
            <p:ph type="sldNum" sz="quarter" idx="5"/>
          </p:nvPr>
        </p:nvSpPr>
        <p:spPr/>
        <p:txBody>
          <a:bodyPr/>
          <a:lstStyle/>
          <a:p>
            <a:fld id="{499654E7-01F9-8D48-908F-4DDFF85A911D}" type="slidenum">
              <a:rPr lang="en-CN" smtClean="0"/>
              <a:t>3</a:t>
            </a:fld>
            <a:endParaRPr lang="en-CN"/>
          </a:p>
        </p:txBody>
      </p:sp>
    </p:spTree>
    <p:extLst>
      <p:ext uri="{BB962C8B-B14F-4D97-AF65-F5344CB8AC3E}">
        <p14:creationId xmlns:p14="http://schemas.microsoft.com/office/powerpoint/2010/main" val="329163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summary, traditional centralized control plane for control decision introduces a long control loop. However, modern networks need to quickly react to measurement results for timely control, and we list two representative scenarios. First is the timely heavy hitter control, whose goal is to </a:t>
            </a:r>
            <a:r>
              <a:rPr kumimoji="1" lang="en-US" altLang="zh-CN" sz="1200" dirty="0"/>
              <a:t>drop</a:t>
            </a:r>
            <a:r>
              <a:rPr kumimoji="1" lang="zh-CN" altLang="en-US" sz="1200" dirty="0"/>
              <a:t> </a:t>
            </a:r>
            <a:r>
              <a:rPr kumimoji="1" lang="en-US" altLang="zh-CN" sz="1200" dirty="0"/>
              <a:t>large-sized flows in</a:t>
            </a:r>
            <a:r>
              <a:rPr kumimoji="1" lang="zh-CN" altLang="en-US" sz="1200" dirty="0"/>
              <a:t> </a:t>
            </a:r>
            <a:r>
              <a:rPr kumimoji="1" lang="en-US" altLang="zh-CN" sz="1200" dirty="0"/>
              <a:t>the</a:t>
            </a:r>
            <a:r>
              <a:rPr kumimoji="1" lang="zh-CN" altLang="en-US" sz="1200" dirty="0"/>
              <a:t> </a:t>
            </a:r>
            <a:r>
              <a:rPr kumimoji="1" lang="en-US" altLang="zh-CN" sz="1200" dirty="0"/>
              <a:t>network. ($) Each network node will maintain</a:t>
            </a:r>
            <a:r>
              <a:rPr kumimoji="1" lang="zh-CN" altLang="en-US" sz="1200" dirty="0"/>
              <a:t> </a:t>
            </a:r>
            <a:r>
              <a:rPr kumimoji="1" lang="en-US" altLang="zh-CN" sz="1200" dirty="0"/>
              <a:t>counters</a:t>
            </a:r>
            <a:r>
              <a:rPr kumimoji="1" lang="zh-CN" altLang="en-US" sz="1200" dirty="0"/>
              <a:t> </a:t>
            </a:r>
            <a:r>
              <a:rPr kumimoji="1" lang="en-US" altLang="zh-CN" sz="1200" dirty="0"/>
              <a:t>of</a:t>
            </a:r>
            <a:r>
              <a:rPr kumimoji="1" lang="zh-CN" altLang="en-US" sz="1200" dirty="0"/>
              <a:t> </a:t>
            </a:r>
            <a:r>
              <a:rPr kumimoji="1" lang="en-US" altLang="zh-CN" sz="1200" dirty="0"/>
              <a:t>each</a:t>
            </a:r>
            <a:r>
              <a:rPr kumimoji="1" lang="zh-CN" altLang="en-US" sz="1200" dirty="0"/>
              <a:t> </a:t>
            </a:r>
            <a:r>
              <a:rPr kumimoji="1" lang="en-US" altLang="zh-CN" sz="1200" dirty="0"/>
              <a:t>flow.</a:t>
            </a:r>
            <a:r>
              <a:rPr kumimoji="1" lang="zh-CN" altLang="en-US" sz="1200" dirty="0"/>
              <a:t> </a:t>
            </a:r>
            <a:r>
              <a:rPr kumimoji="1" lang="en-US" altLang="zh-CN" sz="1200" dirty="0"/>
              <a:t>($) Once</a:t>
            </a:r>
            <a:r>
              <a:rPr kumimoji="1" lang="zh-CN" altLang="en-US" sz="1200" dirty="0"/>
              <a:t> </a:t>
            </a:r>
            <a:r>
              <a:rPr kumimoji="1" lang="en-US" altLang="zh-CN" sz="1200" dirty="0"/>
              <a:t>the</a:t>
            </a:r>
            <a:r>
              <a:rPr kumimoji="1" lang="zh-CN" altLang="en-US" sz="1200" dirty="0"/>
              <a:t> </a:t>
            </a:r>
            <a:r>
              <a:rPr kumimoji="1" lang="en-US" altLang="zh-CN" sz="1200" dirty="0"/>
              <a:t>packet</a:t>
            </a:r>
            <a:r>
              <a:rPr kumimoji="1" lang="zh-CN" altLang="en-US" sz="1200" dirty="0"/>
              <a:t> </a:t>
            </a:r>
            <a:r>
              <a:rPr kumimoji="1" lang="en-US" altLang="zh-CN" sz="1200" dirty="0"/>
              <a:t>volume</a:t>
            </a:r>
            <a:r>
              <a:rPr kumimoji="1" lang="zh-CN" altLang="en-US" sz="1200" dirty="0"/>
              <a:t> </a:t>
            </a:r>
            <a:r>
              <a:rPr kumimoji="1" lang="en-US" altLang="zh-CN" sz="1200" dirty="0"/>
              <a:t>exceeds</a:t>
            </a:r>
            <a:r>
              <a:rPr kumimoji="1" lang="zh-CN" altLang="en-US" sz="1200" dirty="0"/>
              <a:t> </a:t>
            </a:r>
            <a:r>
              <a:rPr kumimoji="1" lang="en-US" altLang="zh-CN" sz="1200" dirty="0"/>
              <a:t>a</a:t>
            </a:r>
            <a:r>
              <a:rPr kumimoji="1" lang="zh-CN" altLang="en-US" sz="1200" dirty="0"/>
              <a:t> </a:t>
            </a:r>
            <a:r>
              <a:rPr kumimoji="1" lang="en-US" altLang="zh-CN" sz="1200" dirty="0"/>
              <a:t>threshold,</a:t>
            </a:r>
            <a:r>
              <a:rPr kumimoji="1" lang="zh-CN" altLang="en-US" sz="1200" dirty="0"/>
              <a:t> </a:t>
            </a:r>
            <a:r>
              <a:rPr kumimoji="1" lang="en-US" altLang="zh-CN" sz="1200" dirty="0"/>
              <a:t>this</a:t>
            </a:r>
            <a:r>
              <a:rPr kumimoji="1" lang="zh-CN" altLang="en-US" sz="1200" dirty="0"/>
              <a:t> </a:t>
            </a:r>
            <a:r>
              <a:rPr kumimoji="1" lang="en-US" altLang="zh-CN" sz="1200" dirty="0"/>
              <a:t>flow</a:t>
            </a:r>
            <a:r>
              <a:rPr kumimoji="1" lang="zh-CN" altLang="en-US" sz="1200" dirty="0"/>
              <a:t> </a:t>
            </a:r>
            <a:r>
              <a:rPr kumimoji="1" lang="en-US" altLang="zh-CN" sz="1200" dirty="0"/>
              <a:t>is</a:t>
            </a:r>
            <a:r>
              <a:rPr kumimoji="1" lang="zh-CN" altLang="en-US" sz="1200" dirty="0"/>
              <a:t> </a:t>
            </a:r>
            <a:r>
              <a:rPr kumimoji="1" lang="en-US" altLang="zh-CN" sz="1200" dirty="0"/>
              <a:t>considered</a:t>
            </a:r>
            <a:r>
              <a:rPr kumimoji="1" lang="zh-CN" altLang="en-US" sz="1200" dirty="0"/>
              <a:t> </a:t>
            </a:r>
            <a:r>
              <a:rPr kumimoji="1" lang="en-US" altLang="zh-CN" sz="1200" dirty="0"/>
              <a:t>as</a:t>
            </a:r>
            <a:r>
              <a:rPr kumimoji="1" lang="zh-CN" altLang="en-US" sz="1200" dirty="0"/>
              <a:t> </a:t>
            </a:r>
            <a:r>
              <a:rPr kumimoji="1" lang="en-US" altLang="zh-CN" sz="1200" dirty="0"/>
              <a:t>a</a:t>
            </a:r>
            <a:r>
              <a:rPr kumimoji="1" lang="zh-CN" altLang="en-US" sz="1200" dirty="0"/>
              <a:t> </a:t>
            </a:r>
            <a:r>
              <a:rPr kumimoji="1" lang="en-US" altLang="zh-CN" sz="1200" dirty="0"/>
              <a:t>heavy</a:t>
            </a:r>
            <a:r>
              <a:rPr kumimoji="1" lang="zh-CN" altLang="en-US" sz="1200" dirty="0"/>
              <a:t> </a:t>
            </a:r>
            <a:r>
              <a:rPr kumimoji="1" lang="en-US" altLang="zh-CN" sz="1200" dirty="0"/>
              <a:t>hitter. ($) We require to quickly detect this heavy</a:t>
            </a:r>
            <a:r>
              <a:rPr kumimoji="1" lang="zh-CN" altLang="en-US" sz="1200" dirty="0"/>
              <a:t> </a:t>
            </a:r>
            <a:r>
              <a:rPr kumimoji="1" lang="en-US" altLang="zh-CN" sz="1200" dirty="0"/>
              <a:t>hitter, and ($) control it with adaptive</a:t>
            </a:r>
            <a:r>
              <a:rPr kumimoji="1" lang="zh-CN" altLang="en-US" sz="1200" dirty="0"/>
              <a:t> </a:t>
            </a:r>
            <a:r>
              <a:rPr kumimoji="1" lang="en-US" altLang="zh-CN" sz="1200" dirty="0"/>
              <a:t>rerouting,</a:t>
            </a:r>
            <a:r>
              <a:rPr kumimoji="1" lang="zh-CN" altLang="en-US" sz="1200" dirty="0"/>
              <a:t> </a:t>
            </a:r>
            <a:r>
              <a:rPr kumimoji="1" lang="en-US" altLang="zh-CN" sz="1200" dirty="0"/>
              <a:t>($) rate</a:t>
            </a:r>
            <a:r>
              <a:rPr kumimoji="1" lang="zh-CN" altLang="en-US" sz="1200" dirty="0"/>
              <a:t> </a:t>
            </a:r>
            <a:r>
              <a:rPr kumimoji="1" lang="en-US" altLang="zh-CN" sz="1200" dirty="0"/>
              <a:t>limiting or any other ways. However, current centralized implementation reports</a:t>
            </a:r>
            <a:r>
              <a:rPr kumimoji="1" lang="zh-CN" altLang="en-US" sz="1200" dirty="0"/>
              <a:t> </a:t>
            </a:r>
            <a:r>
              <a:rPr kumimoji="1" lang="en-US" altLang="zh-CN" sz="1200" dirty="0"/>
              <a:t>flow</a:t>
            </a:r>
            <a:r>
              <a:rPr kumimoji="1" lang="zh-CN" altLang="en-US" sz="1200" dirty="0"/>
              <a:t> </a:t>
            </a:r>
            <a:r>
              <a:rPr kumimoji="1" lang="en-US" altLang="zh-CN" sz="1200" dirty="0"/>
              <a:t>counters</a:t>
            </a:r>
            <a:r>
              <a:rPr kumimoji="1" lang="zh-CN" altLang="en-US" sz="1200" dirty="0"/>
              <a:t> </a:t>
            </a:r>
            <a:r>
              <a:rPr kumimoji="1" lang="en-US" altLang="zh-CN" sz="1200" dirty="0"/>
              <a:t>to</a:t>
            </a:r>
            <a:r>
              <a:rPr kumimoji="1" lang="zh-CN" altLang="en-US" sz="1200" dirty="0"/>
              <a:t> </a:t>
            </a:r>
            <a:r>
              <a:rPr kumimoji="1" lang="en-US" altLang="zh-CN" sz="1200" dirty="0"/>
              <a:t>the</a:t>
            </a:r>
            <a:r>
              <a:rPr kumimoji="1" lang="zh-CN" altLang="en-US" sz="1200" dirty="0"/>
              <a:t> </a:t>
            </a:r>
            <a:r>
              <a:rPr kumimoji="1" lang="en-US" altLang="zh-CN" sz="1200" dirty="0"/>
              <a:t>collector at fixed time point,</a:t>
            </a:r>
            <a:r>
              <a:rPr kumimoji="1" lang="zh-CN" altLang="en-US" sz="1200" dirty="0"/>
              <a:t> </a:t>
            </a:r>
            <a:r>
              <a:rPr kumimoji="1" lang="en-US" altLang="zh-CN" sz="1200" dirty="0"/>
              <a:t>which</a:t>
            </a:r>
            <a:r>
              <a:rPr kumimoji="1" lang="zh-CN" altLang="en-US" sz="1200" dirty="0"/>
              <a:t> </a:t>
            </a:r>
            <a:r>
              <a:rPr kumimoji="1" lang="en-US" altLang="zh-CN" sz="1200" dirty="0"/>
              <a:t>may be unresponsive when</a:t>
            </a:r>
            <a:r>
              <a:rPr kumimoji="1" lang="zh-CN" altLang="en-US" sz="1200" dirty="0"/>
              <a:t> </a:t>
            </a:r>
            <a:r>
              <a:rPr kumimoji="1" lang="en-US" altLang="zh-CN" sz="1200" dirty="0"/>
              <a:t>heavy</a:t>
            </a:r>
            <a:r>
              <a:rPr kumimoji="1" lang="zh-CN" altLang="en-US" sz="1200" dirty="0"/>
              <a:t> </a:t>
            </a:r>
            <a:r>
              <a:rPr kumimoji="1" lang="en-US" altLang="zh-CN" sz="1200" dirty="0"/>
              <a:t>hitters</a:t>
            </a:r>
            <a:r>
              <a:rPr kumimoji="1" lang="zh-CN" altLang="en-US" sz="1200" dirty="0"/>
              <a:t> </a:t>
            </a:r>
            <a:r>
              <a:rPr kumimoji="1" lang="en-US" altLang="zh-CN" sz="1200" dirty="0"/>
              <a:t>appear.</a:t>
            </a:r>
            <a:r>
              <a:rPr kumimoji="1" lang="zh-CN" alt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200" dirty="0"/>
              <a:t> </a:t>
            </a:r>
            <a:endParaRPr lang="zh-CN" altLang="en-US" sz="1200" dirty="0"/>
          </a:p>
          <a:p>
            <a:endParaRPr kumimoji="1" lang="zh-CN" altLang="en-US" sz="1200" dirty="0"/>
          </a:p>
          <a:p>
            <a:endParaRPr kumimoji="1" lang="zh-CN"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N" dirty="0"/>
          </a:p>
        </p:txBody>
      </p:sp>
      <p:sp>
        <p:nvSpPr>
          <p:cNvPr id="4" name="Slide Number Placeholder 3"/>
          <p:cNvSpPr>
            <a:spLocks noGrp="1"/>
          </p:cNvSpPr>
          <p:nvPr>
            <p:ph type="sldNum" sz="quarter" idx="5"/>
          </p:nvPr>
        </p:nvSpPr>
        <p:spPr/>
        <p:txBody>
          <a:bodyPr/>
          <a:lstStyle/>
          <a:p>
            <a:fld id="{499654E7-01F9-8D48-908F-4DDFF85A911D}" type="slidenum">
              <a:rPr lang="en-CN" smtClean="0"/>
              <a:t>4</a:t>
            </a:fld>
            <a:endParaRPr lang="en-CN"/>
          </a:p>
        </p:txBody>
      </p:sp>
    </p:spTree>
    <p:extLst>
      <p:ext uri="{BB962C8B-B14F-4D97-AF65-F5344CB8AC3E}">
        <p14:creationId xmlns:p14="http://schemas.microsoft.com/office/powerpoint/2010/main" val="555700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Another example is in video congestion control. When congestion happens and an I frame is dropped, </a:t>
            </a:r>
            <a:r>
              <a:rPr kumimoji="1" lang="en-US" altLang="zh-CN" dirty="0"/>
              <a:t>all</a:t>
            </a:r>
            <a:r>
              <a:rPr kumimoji="1" lang="zh-CN" altLang="en-US" dirty="0"/>
              <a:t> </a:t>
            </a:r>
            <a:r>
              <a:rPr kumimoji="1" lang="en-US" altLang="zh-CN" dirty="0"/>
              <a:t>its subsequent</a:t>
            </a:r>
            <a:r>
              <a:rPr kumimoji="1" lang="zh-CN" altLang="en-US" dirty="0"/>
              <a:t> </a:t>
            </a:r>
            <a:r>
              <a:rPr kumimoji="1" lang="en-US" altLang="zh-CN" dirty="0"/>
              <a:t>P</a:t>
            </a:r>
            <a:r>
              <a:rPr kumimoji="1" lang="zh-CN" altLang="en-US" dirty="0"/>
              <a:t> </a:t>
            </a:r>
            <a:r>
              <a:rPr kumimoji="1" lang="en-US" altLang="zh-CN" dirty="0"/>
              <a:t>and</a:t>
            </a:r>
            <a:r>
              <a:rPr kumimoji="1" lang="zh-CN" altLang="en-US" dirty="0"/>
              <a:t> </a:t>
            </a:r>
            <a:r>
              <a:rPr kumimoji="1" lang="en-US" altLang="zh-CN" dirty="0"/>
              <a:t>B</a:t>
            </a:r>
            <a:r>
              <a:rPr kumimoji="1" lang="zh-CN" altLang="en-US" dirty="0"/>
              <a:t> </a:t>
            </a:r>
            <a:r>
              <a:rPr kumimoji="1" lang="en-US" altLang="zh-CN" dirty="0"/>
              <a:t>frames become useless and should be dropped. But in current implementation, to maintain the state machine of the task, the controller needs to identify the current network state and issue commands. The delay in the control loop may cause unnecessary frames to buffer or drop correct packets. </a:t>
            </a:r>
            <a:endParaRPr lang="en-CN" dirty="0"/>
          </a:p>
        </p:txBody>
      </p:sp>
      <p:sp>
        <p:nvSpPr>
          <p:cNvPr id="4" name="Slide Number Placeholder 3"/>
          <p:cNvSpPr>
            <a:spLocks noGrp="1"/>
          </p:cNvSpPr>
          <p:nvPr>
            <p:ph type="sldNum" sz="quarter" idx="5"/>
          </p:nvPr>
        </p:nvSpPr>
        <p:spPr/>
        <p:txBody>
          <a:bodyPr/>
          <a:lstStyle/>
          <a:p>
            <a:fld id="{499654E7-01F9-8D48-908F-4DDFF85A911D}" type="slidenum">
              <a:rPr lang="en-CN" smtClean="0"/>
              <a:t>5</a:t>
            </a:fld>
            <a:endParaRPr lang="en-CN"/>
          </a:p>
        </p:txBody>
      </p:sp>
    </p:spTree>
    <p:extLst>
      <p:ext uri="{BB962C8B-B14F-4D97-AF65-F5344CB8AC3E}">
        <p14:creationId xmlns:p14="http://schemas.microsoft.com/office/powerpoint/2010/main" val="3610183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N" dirty="0"/>
              <a:t>So the long control loop has indeed impaired </a:t>
            </a:r>
            <a:r>
              <a:rPr lang="en-US" sz="1200" kern="1200" dirty="0">
                <a:solidFill>
                  <a:schemeClr val="tx1"/>
                </a:solidFill>
                <a:effectLst/>
                <a:latin typeface="+mn-lt"/>
                <a:ea typeface="+mn-ea"/>
                <a:cs typeface="+mn-cs"/>
              </a:rPr>
              <a:t>many latency-sensitive management tasks. Existing works try to address the gap. One group of studies propose to enhance switching ASICs with more functions towards specific tasks, ($) but this not only lacks generality but also needs long development cycle to redesign the ASICs. Another direction is to place the controller in local switch CPU. ($) However, most parts of the control loop are still not eliminated, and the controller can only poll statistics at fixed intervals, unable to monitor the data plane at any time. There are also studies that enable the data plane to directly detect network events based on measurement, ($) but the events still need to be handed over to the controller.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main problem is that we still need a controller to make decisions in general conditions. But we also observe that a large portion of tasks require only local measurement results for decision. Therefore, if the switches can automatically carry out different control actions based on measurement, the decisions can be moved to the data plane and a controller is no more in need. ($) With the use of current programmable switches, We can flexibly design all the measurement and control we want the switches to execute, and dynamically do the decisions to map them together.  ($) So we propose martini, to offload management tasks </a:t>
            </a:r>
            <a:r>
              <a:rPr lang="en-US" sz="1200" i="1" kern="1200" dirty="0">
                <a:solidFill>
                  <a:schemeClr val="tx1"/>
                </a:solidFill>
                <a:effectLst/>
                <a:latin typeface="+mn-lt"/>
                <a:ea typeface="+mn-ea"/>
                <a:cs typeface="+mn-cs"/>
              </a:rPr>
              <a:t>entirely to the switch data plane, </a:t>
            </a:r>
            <a:r>
              <a:rPr lang="en-US" sz="1200" kern="1200" dirty="0">
                <a:solidFill>
                  <a:schemeClr val="tx1"/>
                </a:solidFill>
                <a:effectLst/>
                <a:latin typeface="+mn-lt"/>
                <a:ea typeface="+mn-ea"/>
                <a:cs typeface="+mn-cs"/>
              </a:rPr>
              <a:t> and provide a general framework for users to manage all kinds of tasks.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CN" dirty="0"/>
              <a:t> </a:t>
            </a:r>
          </a:p>
        </p:txBody>
      </p:sp>
      <p:sp>
        <p:nvSpPr>
          <p:cNvPr id="4" name="Slide Number Placeholder 3"/>
          <p:cNvSpPr>
            <a:spLocks noGrp="1"/>
          </p:cNvSpPr>
          <p:nvPr>
            <p:ph type="sldNum" sz="quarter" idx="5"/>
          </p:nvPr>
        </p:nvSpPr>
        <p:spPr/>
        <p:txBody>
          <a:bodyPr/>
          <a:lstStyle/>
          <a:p>
            <a:fld id="{499654E7-01F9-8D48-908F-4DDFF85A911D}" type="slidenum">
              <a:rPr lang="en-CN" smtClean="0"/>
              <a:t>6</a:t>
            </a:fld>
            <a:endParaRPr lang="en-CN"/>
          </a:p>
        </p:txBody>
      </p:sp>
    </p:spTree>
    <p:extLst>
      <p:ext uri="{BB962C8B-B14F-4D97-AF65-F5344CB8AC3E}">
        <p14:creationId xmlns:p14="http://schemas.microsoft.com/office/powerpoint/2010/main" val="1605073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N" dirty="0"/>
              <a:t>Maritini provides a complete framework from top to bottom. First, it provides </a:t>
            </a:r>
            <a:r>
              <a:rPr lang="en-US" sz="1200" kern="1200" dirty="0">
                <a:solidFill>
                  <a:schemeClr val="tx1"/>
                </a:solidFill>
                <a:effectLst/>
                <a:latin typeface="+mn-lt"/>
                <a:ea typeface="+mn-ea"/>
                <a:cs typeface="+mn-cs"/>
              </a:rPr>
              <a:t>a set of high-level </a:t>
            </a:r>
            <a:r>
              <a:rPr lang="en-US" sz="1200" i="1" kern="1200" dirty="0">
                <a:solidFill>
                  <a:schemeClr val="tx1"/>
                </a:solidFill>
                <a:effectLst/>
                <a:latin typeface="+mn-lt"/>
                <a:ea typeface="+mn-ea"/>
                <a:cs typeface="+mn-cs"/>
              </a:rPr>
              <a:t>management task description primitives </a:t>
            </a:r>
            <a:r>
              <a:rPr lang="en-US" sz="1200" kern="1200" dirty="0">
                <a:solidFill>
                  <a:schemeClr val="tx1"/>
                </a:solidFill>
                <a:effectLst/>
                <a:latin typeface="+mn-lt"/>
                <a:ea typeface="+mn-ea"/>
                <a:cs typeface="+mn-cs"/>
              </a:rPr>
              <a:t>for operators to easily describe and assemble all three management phases. Second, Martini presents an innovative </a:t>
            </a:r>
            <a:r>
              <a:rPr lang="en-US" sz="1200" i="1" kern="1200" dirty="0">
                <a:solidFill>
                  <a:schemeClr val="tx1"/>
                </a:solidFill>
                <a:effectLst/>
                <a:latin typeface="+mn-lt"/>
                <a:ea typeface="+mn-ea"/>
                <a:cs typeface="+mn-cs"/>
              </a:rPr>
              <a:t>network-wide task placement </a:t>
            </a:r>
            <a:r>
              <a:rPr lang="en-US" sz="1200" kern="1200" dirty="0">
                <a:solidFill>
                  <a:schemeClr val="tx1"/>
                </a:solidFill>
                <a:effectLst/>
                <a:latin typeface="+mn-lt"/>
                <a:ea typeface="+mn-ea"/>
                <a:cs typeface="+mn-cs"/>
              </a:rPr>
              <a:t>mechanism to exploit resources of all network switches for massive management tasks. Finally, Martini provides a library of measurement and control components and a compiler which automatically composes them to generate programs on programmable switching ASICs.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N" dirty="0"/>
          </a:p>
        </p:txBody>
      </p:sp>
      <p:sp>
        <p:nvSpPr>
          <p:cNvPr id="4" name="Slide Number Placeholder 3"/>
          <p:cNvSpPr>
            <a:spLocks noGrp="1"/>
          </p:cNvSpPr>
          <p:nvPr>
            <p:ph type="sldNum" sz="quarter" idx="5"/>
          </p:nvPr>
        </p:nvSpPr>
        <p:spPr/>
        <p:txBody>
          <a:bodyPr/>
          <a:lstStyle/>
          <a:p>
            <a:fld id="{499654E7-01F9-8D48-908F-4DDFF85A911D}" type="slidenum">
              <a:rPr lang="en-CN" smtClean="0"/>
              <a:t>7</a:t>
            </a:fld>
            <a:endParaRPr lang="en-CN"/>
          </a:p>
        </p:txBody>
      </p:sp>
    </p:spTree>
    <p:extLst>
      <p:ext uri="{BB962C8B-B14F-4D97-AF65-F5344CB8AC3E}">
        <p14:creationId xmlns:p14="http://schemas.microsoft.com/office/powerpoint/2010/main" val="2050999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N" dirty="0"/>
              <a:t>However, here comes the first challenge in task description: although r</a:t>
            </a:r>
            <a:r>
              <a:rPr lang="en-US" sz="1200" kern="1200" dirty="0" err="1">
                <a:solidFill>
                  <a:schemeClr val="tx1"/>
                </a:solidFill>
                <a:effectLst/>
                <a:latin typeface="+mn-lt"/>
                <a:ea typeface="+mn-ea"/>
                <a:cs typeface="+mn-cs"/>
              </a:rPr>
              <a:t>ecent</a:t>
            </a:r>
            <a:r>
              <a:rPr lang="en-US" sz="1200" kern="1200" dirty="0">
                <a:solidFill>
                  <a:schemeClr val="tx1"/>
                </a:solidFill>
                <a:effectLst/>
                <a:latin typeface="+mn-lt"/>
                <a:ea typeface="+mn-ea"/>
                <a:cs typeface="+mn-cs"/>
              </a:rPr>
              <a:t> studies have proposed languages for either </a:t>
            </a:r>
            <a:r>
              <a:rPr lang="en-US" sz="1200" i="1" kern="1200" dirty="0">
                <a:solidFill>
                  <a:schemeClr val="tx1"/>
                </a:solidFill>
                <a:effectLst/>
                <a:latin typeface="+mn-lt"/>
                <a:ea typeface="+mn-ea"/>
                <a:cs typeface="+mn-cs"/>
              </a:rPr>
              <a:t>measurement </a:t>
            </a:r>
            <a:r>
              <a:rPr lang="en-US" sz="1200" kern="1200" dirty="0">
                <a:solidFill>
                  <a:schemeClr val="tx1"/>
                </a:solidFill>
                <a:effectLst/>
                <a:latin typeface="+mn-lt"/>
                <a:ea typeface="+mn-ea"/>
                <a:cs typeface="+mn-cs"/>
              </a:rPr>
              <a:t>or </a:t>
            </a:r>
            <a:r>
              <a:rPr lang="en-US" sz="1200" i="1" kern="1200" dirty="0">
                <a:solidFill>
                  <a:schemeClr val="tx1"/>
                </a:solidFill>
                <a:effectLst/>
                <a:latin typeface="+mn-lt"/>
                <a:ea typeface="+mn-ea"/>
                <a:cs typeface="+mn-cs"/>
              </a:rPr>
              <a:t>control, </a:t>
            </a:r>
            <a:r>
              <a:rPr lang="en-US" sz="1200" kern="1200" dirty="0">
                <a:solidFill>
                  <a:schemeClr val="tx1"/>
                </a:solidFill>
                <a:effectLst/>
                <a:latin typeface="+mn-lt"/>
                <a:ea typeface="+mn-ea"/>
                <a:cs typeface="+mn-cs"/>
              </a:rPr>
              <a:t>they are not considered collectively. How to use an easy and unified scheme to describe the whole task? ($) We propose to use modular primitives to just describe each phase separately and stitch all phases in a line.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In measurement, most tasks can be reduced to composition of several basic primitives such as filter, update, query, </a:t>
            </a:r>
            <a:r>
              <a:rPr lang="en-US" sz="1200" kern="1200" dirty="0" err="1">
                <a:solidFill>
                  <a:schemeClr val="tx1"/>
                </a:solidFill>
                <a:effectLst/>
                <a:latin typeface="+mn-lt"/>
                <a:ea typeface="+mn-ea"/>
                <a:cs typeface="+mn-cs"/>
              </a:rPr>
              <a:t>groupby</a:t>
            </a:r>
            <a:r>
              <a:rPr lang="en-US" sz="1200" kern="1200" dirty="0">
                <a:solidFill>
                  <a:schemeClr val="tx1"/>
                </a:solidFill>
                <a:effectLst/>
                <a:latin typeface="+mn-lt"/>
                <a:ea typeface="+mn-ea"/>
                <a:cs typeface="+mn-cs"/>
              </a:rPr>
              <a:t>, and temporal primitive like </a:t>
            </a:r>
            <a:r>
              <a:rPr lang="en-US" sz="1200" i="1" kern="1200" dirty="0">
                <a:solidFill>
                  <a:schemeClr val="tx1"/>
                </a:solidFill>
                <a:effectLst/>
                <a:latin typeface="+mn-lt"/>
                <a:ea typeface="+mn-ea"/>
                <a:cs typeface="+mn-cs"/>
              </a:rPr>
              <a:t>window</a:t>
            </a:r>
            <a:r>
              <a:rPr lang="en-US" sz="1200" kern="1200" dirty="0">
                <a:solidFill>
                  <a:schemeClr val="tx1"/>
                </a:solidFill>
                <a:effectLst/>
                <a:latin typeface="+mn-lt"/>
                <a:ea typeface="+mn-ea"/>
                <a:cs typeface="+mn-cs"/>
              </a:rPr>
              <a:t>. ($) In control, since it span across multiple different fields such as scheduling, routing, congestion control,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we simply encapsulate common ones into modular primitives, and users can add new primitives for new control at any time. ($) For decision, since it detects network events based on measurement statistics, we can simply use conditional expressions to express the phase.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However, there exists another problem that traditional measurement primitives update and query in a row. </a:t>
            </a:r>
            <a:r>
              <a:rPr lang="en-US" sz="1200" i="0" kern="1200" dirty="0">
                <a:solidFill>
                  <a:schemeClr val="tx1"/>
                </a:solidFill>
                <a:effectLst/>
                <a:latin typeface="+mn-lt"/>
                <a:ea typeface="+mn-ea"/>
                <a:cs typeface="+mn-cs"/>
              </a:rPr>
              <a:t>But for example, in DNS reflection attack defense, we should maintain records when receiving DNS requests, and separately query the records when receiving DNS responses. ($) Therefore, we decouple </a:t>
            </a:r>
            <a:r>
              <a:rPr lang="en-US" sz="1200" kern="1200" dirty="0">
                <a:solidFill>
                  <a:schemeClr val="tx1"/>
                </a:solidFill>
                <a:effectLst/>
                <a:latin typeface="+mn-lt"/>
                <a:ea typeface="+mn-ea"/>
                <a:cs typeface="+mn-cs"/>
              </a:rPr>
              <a:t>update and query, and </a:t>
            </a:r>
            <a:r>
              <a:rPr lang="en-US" sz="1200" i="0" kern="1200" dirty="0">
                <a:solidFill>
                  <a:schemeClr val="tx1"/>
                </a:solidFill>
                <a:effectLst/>
                <a:latin typeface="+mn-lt"/>
                <a:ea typeface="+mn-ea"/>
                <a:cs typeface="+mn-cs"/>
              </a:rPr>
              <a:t>add an additional filter stage to lead one set of packets to update the record only, and the others to query or group the records only. For other detailed explanations of the primitives, please refer to our paper. </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 </a:t>
            </a:r>
            <a:endParaRPr lang="en-US" dirty="0"/>
          </a:p>
          <a:p>
            <a:endParaRPr lang="en-CN" dirty="0"/>
          </a:p>
        </p:txBody>
      </p:sp>
      <p:sp>
        <p:nvSpPr>
          <p:cNvPr id="4" name="Slide Number Placeholder 3"/>
          <p:cNvSpPr>
            <a:spLocks noGrp="1"/>
          </p:cNvSpPr>
          <p:nvPr>
            <p:ph type="sldNum" sz="quarter" idx="5"/>
          </p:nvPr>
        </p:nvSpPr>
        <p:spPr/>
        <p:txBody>
          <a:bodyPr/>
          <a:lstStyle/>
          <a:p>
            <a:fld id="{499654E7-01F9-8D48-908F-4DDFF85A911D}" type="slidenum">
              <a:rPr lang="en-CN" smtClean="0"/>
              <a:t>8</a:t>
            </a:fld>
            <a:endParaRPr lang="en-CN"/>
          </a:p>
        </p:txBody>
      </p:sp>
    </p:spTree>
    <p:extLst>
      <p:ext uri="{BB962C8B-B14F-4D97-AF65-F5344CB8AC3E}">
        <p14:creationId xmlns:p14="http://schemas.microsoft.com/office/powerpoint/2010/main" val="1360518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So here we give an example of the task description using the DNS reflection attack defense that we have just mentioned before. We can see that with simply six lines of code, the user can clearly define the whole scope of the task, and leave the implementation detail to Martini. </a:t>
            </a:r>
          </a:p>
        </p:txBody>
      </p:sp>
      <p:sp>
        <p:nvSpPr>
          <p:cNvPr id="4" name="Slide Number Placeholder 3"/>
          <p:cNvSpPr>
            <a:spLocks noGrp="1"/>
          </p:cNvSpPr>
          <p:nvPr>
            <p:ph type="sldNum" sz="quarter" idx="5"/>
          </p:nvPr>
        </p:nvSpPr>
        <p:spPr/>
        <p:txBody>
          <a:bodyPr/>
          <a:lstStyle/>
          <a:p>
            <a:fld id="{499654E7-01F9-8D48-908F-4DDFF85A911D}" type="slidenum">
              <a:rPr lang="en-CN" smtClean="0"/>
              <a:t>9</a:t>
            </a:fld>
            <a:endParaRPr lang="en-CN"/>
          </a:p>
        </p:txBody>
      </p:sp>
    </p:spTree>
    <p:extLst>
      <p:ext uri="{BB962C8B-B14F-4D97-AF65-F5344CB8AC3E}">
        <p14:creationId xmlns:p14="http://schemas.microsoft.com/office/powerpoint/2010/main" val="3879937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CFCC3-190D-634F-930A-7320E7ECA7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N"/>
          </a:p>
        </p:txBody>
      </p:sp>
      <p:sp>
        <p:nvSpPr>
          <p:cNvPr id="3" name="Subtitle 2">
            <a:extLst>
              <a:ext uri="{FF2B5EF4-FFF2-40B4-BE49-F238E27FC236}">
                <a16:creationId xmlns:a16="http://schemas.microsoft.com/office/drawing/2014/main" id="{406D42F3-DCB0-1546-976A-E2942AC3E0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N"/>
          </a:p>
        </p:txBody>
      </p:sp>
      <p:sp>
        <p:nvSpPr>
          <p:cNvPr id="4" name="Date Placeholder 3">
            <a:extLst>
              <a:ext uri="{FF2B5EF4-FFF2-40B4-BE49-F238E27FC236}">
                <a16:creationId xmlns:a16="http://schemas.microsoft.com/office/drawing/2014/main" id="{792AC649-E9BC-C146-99D3-F3967B22E501}"/>
              </a:ext>
            </a:extLst>
          </p:cNvPr>
          <p:cNvSpPr>
            <a:spLocks noGrp="1"/>
          </p:cNvSpPr>
          <p:nvPr>
            <p:ph type="dt" sz="half" idx="10"/>
          </p:nvPr>
        </p:nvSpPr>
        <p:spPr/>
        <p:txBody>
          <a:bodyPr/>
          <a:lstStyle/>
          <a:p>
            <a:fld id="{99BC31D3-DCD2-2140-A9AA-48EB8E33FC60}" type="datetimeFigureOut">
              <a:rPr lang="en-CN" smtClean="0"/>
              <a:t>2020/10/1</a:t>
            </a:fld>
            <a:endParaRPr lang="en-CN"/>
          </a:p>
        </p:txBody>
      </p:sp>
      <p:sp>
        <p:nvSpPr>
          <p:cNvPr id="5" name="Footer Placeholder 4">
            <a:extLst>
              <a:ext uri="{FF2B5EF4-FFF2-40B4-BE49-F238E27FC236}">
                <a16:creationId xmlns:a16="http://schemas.microsoft.com/office/drawing/2014/main" id="{C9E6EAF9-9F06-204B-956A-45109BADF97F}"/>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04250E35-CB74-064F-8F52-0F591FA54D2A}"/>
              </a:ext>
            </a:extLst>
          </p:cNvPr>
          <p:cNvSpPr>
            <a:spLocks noGrp="1"/>
          </p:cNvSpPr>
          <p:nvPr>
            <p:ph type="sldNum" sz="quarter" idx="12"/>
          </p:nvPr>
        </p:nvSpPr>
        <p:spPr/>
        <p:txBody>
          <a:bodyPr/>
          <a:lstStyle/>
          <a:p>
            <a:fld id="{4EF95C94-5EC5-904A-9EAF-3230AB585370}" type="slidenum">
              <a:rPr lang="en-CN" smtClean="0"/>
              <a:t>‹#›</a:t>
            </a:fld>
            <a:endParaRPr lang="en-CN"/>
          </a:p>
        </p:txBody>
      </p:sp>
    </p:spTree>
    <p:extLst>
      <p:ext uri="{BB962C8B-B14F-4D97-AF65-F5344CB8AC3E}">
        <p14:creationId xmlns:p14="http://schemas.microsoft.com/office/powerpoint/2010/main" val="247587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1A9F3-D815-B749-AA00-F4F0E0E04458}"/>
              </a:ext>
            </a:extLst>
          </p:cNvPr>
          <p:cNvSpPr>
            <a:spLocks noGrp="1"/>
          </p:cNvSpPr>
          <p:nvPr>
            <p:ph type="title"/>
          </p:nvPr>
        </p:nvSpPr>
        <p:spPr/>
        <p:txBody>
          <a:bodyPr/>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306C2307-AD20-6046-B679-CFDE197E23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CF1B8F37-833A-514D-83C1-03769AA68323}"/>
              </a:ext>
            </a:extLst>
          </p:cNvPr>
          <p:cNvSpPr>
            <a:spLocks noGrp="1"/>
          </p:cNvSpPr>
          <p:nvPr>
            <p:ph type="dt" sz="half" idx="10"/>
          </p:nvPr>
        </p:nvSpPr>
        <p:spPr/>
        <p:txBody>
          <a:bodyPr/>
          <a:lstStyle/>
          <a:p>
            <a:fld id="{99BC31D3-DCD2-2140-A9AA-48EB8E33FC60}" type="datetimeFigureOut">
              <a:rPr lang="en-CN" smtClean="0"/>
              <a:t>2020/10/1</a:t>
            </a:fld>
            <a:endParaRPr lang="en-CN"/>
          </a:p>
        </p:txBody>
      </p:sp>
      <p:sp>
        <p:nvSpPr>
          <p:cNvPr id="5" name="Footer Placeholder 4">
            <a:extLst>
              <a:ext uri="{FF2B5EF4-FFF2-40B4-BE49-F238E27FC236}">
                <a16:creationId xmlns:a16="http://schemas.microsoft.com/office/drawing/2014/main" id="{D31E8DC0-8CCE-CC4C-9ED1-CF22FC340640}"/>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3213150B-AC11-0445-AB0F-2D7B910809E7}"/>
              </a:ext>
            </a:extLst>
          </p:cNvPr>
          <p:cNvSpPr>
            <a:spLocks noGrp="1"/>
          </p:cNvSpPr>
          <p:nvPr>
            <p:ph type="sldNum" sz="quarter" idx="12"/>
          </p:nvPr>
        </p:nvSpPr>
        <p:spPr/>
        <p:txBody>
          <a:bodyPr/>
          <a:lstStyle/>
          <a:p>
            <a:fld id="{4EF95C94-5EC5-904A-9EAF-3230AB585370}" type="slidenum">
              <a:rPr lang="en-CN" smtClean="0"/>
              <a:t>‹#›</a:t>
            </a:fld>
            <a:endParaRPr lang="en-CN"/>
          </a:p>
        </p:txBody>
      </p:sp>
    </p:spTree>
    <p:extLst>
      <p:ext uri="{BB962C8B-B14F-4D97-AF65-F5344CB8AC3E}">
        <p14:creationId xmlns:p14="http://schemas.microsoft.com/office/powerpoint/2010/main" val="2199616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833B29-2E77-EB41-BC92-F24943B8BA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5C1F7A94-EF43-5D47-A2A2-30BF40A1F9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6D54972B-174D-C148-A386-86F4C5FD63AD}"/>
              </a:ext>
            </a:extLst>
          </p:cNvPr>
          <p:cNvSpPr>
            <a:spLocks noGrp="1"/>
          </p:cNvSpPr>
          <p:nvPr>
            <p:ph type="dt" sz="half" idx="10"/>
          </p:nvPr>
        </p:nvSpPr>
        <p:spPr/>
        <p:txBody>
          <a:bodyPr/>
          <a:lstStyle/>
          <a:p>
            <a:fld id="{99BC31D3-DCD2-2140-A9AA-48EB8E33FC60}" type="datetimeFigureOut">
              <a:rPr lang="en-CN" smtClean="0"/>
              <a:t>2020/10/1</a:t>
            </a:fld>
            <a:endParaRPr lang="en-CN"/>
          </a:p>
        </p:txBody>
      </p:sp>
      <p:sp>
        <p:nvSpPr>
          <p:cNvPr id="5" name="Footer Placeholder 4">
            <a:extLst>
              <a:ext uri="{FF2B5EF4-FFF2-40B4-BE49-F238E27FC236}">
                <a16:creationId xmlns:a16="http://schemas.microsoft.com/office/drawing/2014/main" id="{EE628F52-6B3F-A148-A828-EDF287DF32F2}"/>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FCD3244D-A264-0A49-9848-316BAE54FF4B}"/>
              </a:ext>
            </a:extLst>
          </p:cNvPr>
          <p:cNvSpPr>
            <a:spLocks noGrp="1"/>
          </p:cNvSpPr>
          <p:nvPr>
            <p:ph type="sldNum" sz="quarter" idx="12"/>
          </p:nvPr>
        </p:nvSpPr>
        <p:spPr/>
        <p:txBody>
          <a:bodyPr/>
          <a:lstStyle/>
          <a:p>
            <a:fld id="{4EF95C94-5EC5-904A-9EAF-3230AB585370}" type="slidenum">
              <a:rPr lang="en-CN" smtClean="0"/>
              <a:t>‹#›</a:t>
            </a:fld>
            <a:endParaRPr lang="en-CN"/>
          </a:p>
        </p:txBody>
      </p:sp>
    </p:spTree>
    <p:extLst>
      <p:ext uri="{BB962C8B-B14F-4D97-AF65-F5344CB8AC3E}">
        <p14:creationId xmlns:p14="http://schemas.microsoft.com/office/powerpoint/2010/main" val="315557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0AB09-6F50-8A4F-81FE-A8A183025143}"/>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AAEF98AB-CBA9-8A47-B4E1-7FBB791A4F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54104A84-2968-934F-B8CB-478911466851}"/>
              </a:ext>
            </a:extLst>
          </p:cNvPr>
          <p:cNvSpPr>
            <a:spLocks noGrp="1"/>
          </p:cNvSpPr>
          <p:nvPr>
            <p:ph type="dt" sz="half" idx="10"/>
          </p:nvPr>
        </p:nvSpPr>
        <p:spPr/>
        <p:txBody>
          <a:bodyPr/>
          <a:lstStyle/>
          <a:p>
            <a:fld id="{99BC31D3-DCD2-2140-A9AA-48EB8E33FC60}" type="datetimeFigureOut">
              <a:rPr lang="en-CN" smtClean="0"/>
              <a:t>2020/10/1</a:t>
            </a:fld>
            <a:endParaRPr lang="en-CN"/>
          </a:p>
        </p:txBody>
      </p:sp>
      <p:sp>
        <p:nvSpPr>
          <p:cNvPr id="5" name="Footer Placeholder 4">
            <a:extLst>
              <a:ext uri="{FF2B5EF4-FFF2-40B4-BE49-F238E27FC236}">
                <a16:creationId xmlns:a16="http://schemas.microsoft.com/office/drawing/2014/main" id="{F8C936B5-A4DC-A644-91E3-18F865173C44}"/>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A3A42507-1D90-A54C-BBF6-8E84CC1B09E8}"/>
              </a:ext>
            </a:extLst>
          </p:cNvPr>
          <p:cNvSpPr>
            <a:spLocks noGrp="1"/>
          </p:cNvSpPr>
          <p:nvPr>
            <p:ph type="sldNum" sz="quarter" idx="12"/>
          </p:nvPr>
        </p:nvSpPr>
        <p:spPr/>
        <p:txBody>
          <a:bodyPr/>
          <a:lstStyle/>
          <a:p>
            <a:fld id="{4EF95C94-5EC5-904A-9EAF-3230AB585370}" type="slidenum">
              <a:rPr lang="en-CN" smtClean="0"/>
              <a:t>‹#›</a:t>
            </a:fld>
            <a:endParaRPr lang="en-CN"/>
          </a:p>
        </p:txBody>
      </p:sp>
    </p:spTree>
    <p:extLst>
      <p:ext uri="{BB962C8B-B14F-4D97-AF65-F5344CB8AC3E}">
        <p14:creationId xmlns:p14="http://schemas.microsoft.com/office/powerpoint/2010/main" val="3236207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415E9-79A4-B941-98E1-325A34BF41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N"/>
          </a:p>
        </p:txBody>
      </p:sp>
      <p:sp>
        <p:nvSpPr>
          <p:cNvPr id="3" name="Text Placeholder 2">
            <a:extLst>
              <a:ext uri="{FF2B5EF4-FFF2-40B4-BE49-F238E27FC236}">
                <a16:creationId xmlns:a16="http://schemas.microsoft.com/office/drawing/2014/main" id="{B02522DA-196C-0E4D-B144-4591C47063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4F6F6C-75F8-2241-9E98-812A342E9ECB}"/>
              </a:ext>
            </a:extLst>
          </p:cNvPr>
          <p:cNvSpPr>
            <a:spLocks noGrp="1"/>
          </p:cNvSpPr>
          <p:nvPr>
            <p:ph type="dt" sz="half" idx="10"/>
          </p:nvPr>
        </p:nvSpPr>
        <p:spPr/>
        <p:txBody>
          <a:bodyPr/>
          <a:lstStyle/>
          <a:p>
            <a:fld id="{99BC31D3-DCD2-2140-A9AA-48EB8E33FC60}" type="datetimeFigureOut">
              <a:rPr lang="en-CN" smtClean="0"/>
              <a:t>2020/10/1</a:t>
            </a:fld>
            <a:endParaRPr lang="en-CN"/>
          </a:p>
        </p:txBody>
      </p:sp>
      <p:sp>
        <p:nvSpPr>
          <p:cNvPr id="5" name="Footer Placeholder 4">
            <a:extLst>
              <a:ext uri="{FF2B5EF4-FFF2-40B4-BE49-F238E27FC236}">
                <a16:creationId xmlns:a16="http://schemas.microsoft.com/office/drawing/2014/main" id="{3B42B212-FFED-8049-BBB5-8C2607DE814E}"/>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FAF2E0A2-5E64-514D-965A-EA3B97409D58}"/>
              </a:ext>
            </a:extLst>
          </p:cNvPr>
          <p:cNvSpPr>
            <a:spLocks noGrp="1"/>
          </p:cNvSpPr>
          <p:nvPr>
            <p:ph type="sldNum" sz="quarter" idx="12"/>
          </p:nvPr>
        </p:nvSpPr>
        <p:spPr/>
        <p:txBody>
          <a:bodyPr/>
          <a:lstStyle/>
          <a:p>
            <a:fld id="{4EF95C94-5EC5-904A-9EAF-3230AB585370}" type="slidenum">
              <a:rPr lang="en-CN" smtClean="0"/>
              <a:t>‹#›</a:t>
            </a:fld>
            <a:endParaRPr lang="en-CN"/>
          </a:p>
        </p:txBody>
      </p:sp>
    </p:spTree>
    <p:extLst>
      <p:ext uri="{BB962C8B-B14F-4D97-AF65-F5344CB8AC3E}">
        <p14:creationId xmlns:p14="http://schemas.microsoft.com/office/powerpoint/2010/main" val="2334883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4EF91-0C12-874D-97B9-D85B5E544DEF}"/>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7F75D12D-7EB7-B943-A2F2-608325EA18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Content Placeholder 3">
            <a:extLst>
              <a:ext uri="{FF2B5EF4-FFF2-40B4-BE49-F238E27FC236}">
                <a16:creationId xmlns:a16="http://schemas.microsoft.com/office/drawing/2014/main" id="{E8668DA7-D3E7-6342-A901-32B88E448D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Date Placeholder 4">
            <a:extLst>
              <a:ext uri="{FF2B5EF4-FFF2-40B4-BE49-F238E27FC236}">
                <a16:creationId xmlns:a16="http://schemas.microsoft.com/office/drawing/2014/main" id="{CD245338-5460-0B47-972B-E96AD4AC0A0C}"/>
              </a:ext>
            </a:extLst>
          </p:cNvPr>
          <p:cNvSpPr>
            <a:spLocks noGrp="1"/>
          </p:cNvSpPr>
          <p:nvPr>
            <p:ph type="dt" sz="half" idx="10"/>
          </p:nvPr>
        </p:nvSpPr>
        <p:spPr/>
        <p:txBody>
          <a:bodyPr/>
          <a:lstStyle/>
          <a:p>
            <a:fld id="{99BC31D3-DCD2-2140-A9AA-48EB8E33FC60}" type="datetimeFigureOut">
              <a:rPr lang="en-CN" smtClean="0"/>
              <a:t>2020/10/1</a:t>
            </a:fld>
            <a:endParaRPr lang="en-CN"/>
          </a:p>
        </p:txBody>
      </p:sp>
      <p:sp>
        <p:nvSpPr>
          <p:cNvPr id="6" name="Footer Placeholder 5">
            <a:extLst>
              <a:ext uri="{FF2B5EF4-FFF2-40B4-BE49-F238E27FC236}">
                <a16:creationId xmlns:a16="http://schemas.microsoft.com/office/drawing/2014/main" id="{6D5605F3-93DF-7447-B492-333C3183B7B4}"/>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CAE1B098-F095-5242-BFC1-2906CECA74D8}"/>
              </a:ext>
            </a:extLst>
          </p:cNvPr>
          <p:cNvSpPr>
            <a:spLocks noGrp="1"/>
          </p:cNvSpPr>
          <p:nvPr>
            <p:ph type="sldNum" sz="quarter" idx="12"/>
          </p:nvPr>
        </p:nvSpPr>
        <p:spPr/>
        <p:txBody>
          <a:bodyPr/>
          <a:lstStyle/>
          <a:p>
            <a:fld id="{4EF95C94-5EC5-904A-9EAF-3230AB585370}" type="slidenum">
              <a:rPr lang="en-CN" smtClean="0"/>
              <a:t>‹#›</a:t>
            </a:fld>
            <a:endParaRPr lang="en-CN"/>
          </a:p>
        </p:txBody>
      </p:sp>
    </p:spTree>
    <p:extLst>
      <p:ext uri="{BB962C8B-B14F-4D97-AF65-F5344CB8AC3E}">
        <p14:creationId xmlns:p14="http://schemas.microsoft.com/office/powerpoint/2010/main" val="288953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795C8-64CC-324F-BCB2-89F30D0AD956}"/>
              </a:ext>
            </a:extLst>
          </p:cNvPr>
          <p:cNvSpPr>
            <a:spLocks noGrp="1"/>
          </p:cNvSpPr>
          <p:nvPr>
            <p:ph type="title"/>
          </p:nvPr>
        </p:nvSpPr>
        <p:spPr>
          <a:xfrm>
            <a:off x="839788" y="365125"/>
            <a:ext cx="10515600" cy="1325563"/>
          </a:xfrm>
        </p:spPr>
        <p:txBody>
          <a:bodyPr/>
          <a:lstStyle/>
          <a:p>
            <a:r>
              <a:rPr lang="en-US"/>
              <a:t>Click to edit Master title style</a:t>
            </a:r>
            <a:endParaRPr lang="en-CN"/>
          </a:p>
        </p:txBody>
      </p:sp>
      <p:sp>
        <p:nvSpPr>
          <p:cNvPr id="3" name="Text Placeholder 2">
            <a:extLst>
              <a:ext uri="{FF2B5EF4-FFF2-40B4-BE49-F238E27FC236}">
                <a16:creationId xmlns:a16="http://schemas.microsoft.com/office/drawing/2014/main" id="{3B873D6A-DB2A-BD4C-9803-523C225F3F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057A63-A503-DA46-86ED-E72A441CB9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Text Placeholder 4">
            <a:extLst>
              <a:ext uri="{FF2B5EF4-FFF2-40B4-BE49-F238E27FC236}">
                <a16:creationId xmlns:a16="http://schemas.microsoft.com/office/drawing/2014/main" id="{8745690C-8364-8740-8F38-5799E8BC6A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654D8E-84BD-2542-B5CC-A7F36716C5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7" name="Date Placeholder 6">
            <a:extLst>
              <a:ext uri="{FF2B5EF4-FFF2-40B4-BE49-F238E27FC236}">
                <a16:creationId xmlns:a16="http://schemas.microsoft.com/office/drawing/2014/main" id="{13725009-C931-ED46-85C5-AAD0F854AE7B}"/>
              </a:ext>
            </a:extLst>
          </p:cNvPr>
          <p:cNvSpPr>
            <a:spLocks noGrp="1"/>
          </p:cNvSpPr>
          <p:nvPr>
            <p:ph type="dt" sz="half" idx="10"/>
          </p:nvPr>
        </p:nvSpPr>
        <p:spPr/>
        <p:txBody>
          <a:bodyPr/>
          <a:lstStyle/>
          <a:p>
            <a:fld id="{99BC31D3-DCD2-2140-A9AA-48EB8E33FC60}" type="datetimeFigureOut">
              <a:rPr lang="en-CN" smtClean="0"/>
              <a:t>2020/10/1</a:t>
            </a:fld>
            <a:endParaRPr lang="en-CN"/>
          </a:p>
        </p:txBody>
      </p:sp>
      <p:sp>
        <p:nvSpPr>
          <p:cNvPr id="8" name="Footer Placeholder 7">
            <a:extLst>
              <a:ext uri="{FF2B5EF4-FFF2-40B4-BE49-F238E27FC236}">
                <a16:creationId xmlns:a16="http://schemas.microsoft.com/office/drawing/2014/main" id="{D417FC1B-AFA9-8A4A-AE31-11BCDFA3A8A8}"/>
              </a:ext>
            </a:extLst>
          </p:cNvPr>
          <p:cNvSpPr>
            <a:spLocks noGrp="1"/>
          </p:cNvSpPr>
          <p:nvPr>
            <p:ph type="ftr" sz="quarter" idx="11"/>
          </p:nvPr>
        </p:nvSpPr>
        <p:spPr/>
        <p:txBody>
          <a:bodyPr/>
          <a:lstStyle/>
          <a:p>
            <a:endParaRPr lang="en-CN"/>
          </a:p>
        </p:txBody>
      </p:sp>
      <p:sp>
        <p:nvSpPr>
          <p:cNvPr id="9" name="Slide Number Placeholder 8">
            <a:extLst>
              <a:ext uri="{FF2B5EF4-FFF2-40B4-BE49-F238E27FC236}">
                <a16:creationId xmlns:a16="http://schemas.microsoft.com/office/drawing/2014/main" id="{5DC14B78-AC40-C341-84A9-1C4AB41A97F0}"/>
              </a:ext>
            </a:extLst>
          </p:cNvPr>
          <p:cNvSpPr>
            <a:spLocks noGrp="1"/>
          </p:cNvSpPr>
          <p:nvPr>
            <p:ph type="sldNum" sz="quarter" idx="12"/>
          </p:nvPr>
        </p:nvSpPr>
        <p:spPr/>
        <p:txBody>
          <a:bodyPr/>
          <a:lstStyle/>
          <a:p>
            <a:fld id="{4EF95C94-5EC5-904A-9EAF-3230AB585370}" type="slidenum">
              <a:rPr lang="en-CN" smtClean="0"/>
              <a:t>‹#›</a:t>
            </a:fld>
            <a:endParaRPr lang="en-CN"/>
          </a:p>
        </p:txBody>
      </p:sp>
    </p:spTree>
    <p:extLst>
      <p:ext uri="{BB962C8B-B14F-4D97-AF65-F5344CB8AC3E}">
        <p14:creationId xmlns:p14="http://schemas.microsoft.com/office/powerpoint/2010/main" val="286119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DEDA4-F8C6-CC46-9BCD-8512B101AD27}"/>
              </a:ext>
            </a:extLst>
          </p:cNvPr>
          <p:cNvSpPr>
            <a:spLocks noGrp="1"/>
          </p:cNvSpPr>
          <p:nvPr>
            <p:ph type="title"/>
          </p:nvPr>
        </p:nvSpPr>
        <p:spPr/>
        <p:txBody>
          <a:bodyPr/>
          <a:lstStyle/>
          <a:p>
            <a:r>
              <a:rPr lang="en-US"/>
              <a:t>Click to edit Master title style</a:t>
            </a:r>
            <a:endParaRPr lang="en-CN"/>
          </a:p>
        </p:txBody>
      </p:sp>
      <p:sp>
        <p:nvSpPr>
          <p:cNvPr id="3" name="Date Placeholder 2">
            <a:extLst>
              <a:ext uri="{FF2B5EF4-FFF2-40B4-BE49-F238E27FC236}">
                <a16:creationId xmlns:a16="http://schemas.microsoft.com/office/drawing/2014/main" id="{01441D28-519C-4840-8F28-FD02471CA801}"/>
              </a:ext>
            </a:extLst>
          </p:cNvPr>
          <p:cNvSpPr>
            <a:spLocks noGrp="1"/>
          </p:cNvSpPr>
          <p:nvPr>
            <p:ph type="dt" sz="half" idx="10"/>
          </p:nvPr>
        </p:nvSpPr>
        <p:spPr/>
        <p:txBody>
          <a:bodyPr/>
          <a:lstStyle/>
          <a:p>
            <a:fld id="{99BC31D3-DCD2-2140-A9AA-48EB8E33FC60}" type="datetimeFigureOut">
              <a:rPr lang="en-CN" smtClean="0"/>
              <a:t>2020/10/1</a:t>
            </a:fld>
            <a:endParaRPr lang="en-CN"/>
          </a:p>
        </p:txBody>
      </p:sp>
      <p:sp>
        <p:nvSpPr>
          <p:cNvPr id="4" name="Footer Placeholder 3">
            <a:extLst>
              <a:ext uri="{FF2B5EF4-FFF2-40B4-BE49-F238E27FC236}">
                <a16:creationId xmlns:a16="http://schemas.microsoft.com/office/drawing/2014/main" id="{89772B53-24E6-104A-A45A-F428E0528B55}"/>
              </a:ext>
            </a:extLst>
          </p:cNvPr>
          <p:cNvSpPr>
            <a:spLocks noGrp="1"/>
          </p:cNvSpPr>
          <p:nvPr>
            <p:ph type="ftr" sz="quarter" idx="11"/>
          </p:nvPr>
        </p:nvSpPr>
        <p:spPr/>
        <p:txBody>
          <a:bodyPr/>
          <a:lstStyle/>
          <a:p>
            <a:endParaRPr lang="en-CN"/>
          </a:p>
        </p:txBody>
      </p:sp>
      <p:sp>
        <p:nvSpPr>
          <p:cNvPr id="5" name="Slide Number Placeholder 4">
            <a:extLst>
              <a:ext uri="{FF2B5EF4-FFF2-40B4-BE49-F238E27FC236}">
                <a16:creationId xmlns:a16="http://schemas.microsoft.com/office/drawing/2014/main" id="{F3D19718-71EA-B842-B35D-AEABD466191C}"/>
              </a:ext>
            </a:extLst>
          </p:cNvPr>
          <p:cNvSpPr>
            <a:spLocks noGrp="1"/>
          </p:cNvSpPr>
          <p:nvPr>
            <p:ph type="sldNum" sz="quarter" idx="12"/>
          </p:nvPr>
        </p:nvSpPr>
        <p:spPr/>
        <p:txBody>
          <a:bodyPr/>
          <a:lstStyle/>
          <a:p>
            <a:fld id="{4EF95C94-5EC5-904A-9EAF-3230AB585370}" type="slidenum">
              <a:rPr lang="en-CN" smtClean="0"/>
              <a:t>‹#›</a:t>
            </a:fld>
            <a:endParaRPr lang="en-CN"/>
          </a:p>
        </p:txBody>
      </p:sp>
    </p:spTree>
    <p:extLst>
      <p:ext uri="{BB962C8B-B14F-4D97-AF65-F5344CB8AC3E}">
        <p14:creationId xmlns:p14="http://schemas.microsoft.com/office/powerpoint/2010/main" val="59930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97DBD6-722A-9740-BAB7-4862E243C629}"/>
              </a:ext>
            </a:extLst>
          </p:cNvPr>
          <p:cNvSpPr>
            <a:spLocks noGrp="1"/>
          </p:cNvSpPr>
          <p:nvPr>
            <p:ph type="dt" sz="half" idx="10"/>
          </p:nvPr>
        </p:nvSpPr>
        <p:spPr/>
        <p:txBody>
          <a:bodyPr/>
          <a:lstStyle/>
          <a:p>
            <a:fld id="{99BC31D3-DCD2-2140-A9AA-48EB8E33FC60}" type="datetimeFigureOut">
              <a:rPr lang="en-CN" smtClean="0"/>
              <a:t>2020/10/1</a:t>
            </a:fld>
            <a:endParaRPr lang="en-CN"/>
          </a:p>
        </p:txBody>
      </p:sp>
      <p:sp>
        <p:nvSpPr>
          <p:cNvPr id="3" name="Footer Placeholder 2">
            <a:extLst>
              <a:ext uri="{FF2B5EF4-FFF2-40B4-BE49-F238E27FC236}">
                <a16:creationId xmlns:a16="http://schemas.microsoft.com/office/drawing/2014/main" id="{C1FC4404-6E02-7D47-94E6-FA09441A30B9}"/>
              </a:ext>
            </a:extLst>
          </p:cNvPr>
          <p:cNvSpPr>
            <a:spLocks noGrp="1"/>
          </p:cNvSpPr>
          <p:nvPr>
            <p:ph type="ftr" sz="quarter" idx="11"/>
          </p:nvPr>
        </p:nvSpPr>
        <p:spPr/>
        <p:txBody>
          <a:bodyPr/>
          <a:lstStyle/>
          <a:p>
            <a:endParaRPr lang="en-CN"/>
          </a:p>
        </p:txBody>
      </p:sp>
      <p:sp>
        <p:nvSpPr>
          <p:cNvPr id="4" name="Slide Number Placeholder 3">
            <a:extLst>
              <a:ext uri="{FF2B5EF4-FFF2-40B4-BE49-F238E27FC236}">
                <a16:creationId xmlns:a16="http://schemas.microsoft.com/office/drawing/2014/main" id="{B954C692-C145-424D-A109-686774B85761}"/>
              </a:ext>
            </a:extLst>
          </p:cNvPr>
          <p:cNvSpPr>
            <a:spLocks noGrp="1"/>
          </p:cNvSpPr>
          <p:nvPr>
            <p:ph type="sldNum" sz="quarter" idx="12"/>
          </p:nvPr>
        </p:nvSpPr>
        <p:spPr/>
        <p:txBody>
          <a:bodyPr/>
          <a:lstStyle/>
          <a:p>
            <a:fld id="{4EF95C94-5EC5-904A-9EAF-3230AB585370}" type="slidenum">
              <a:rPr lang="en-CN" smtClean="0"/>
              <a:t>‹#›</a:t>
            </a:fld>
            <a:endParaRPr lang="en-CN"/>
          </a:p>
        </p:txBody>
      </p:sp>
    </p:spTree>
    <p:extLst>
      <p:ext uri="{BB962C8B-B14F-4D97-AF65-F5344CB8AC3E}">
        <p14:creationId xmlns:p14="http://schemas.microsoft.com/office/powerpoint/2010/main" val="393212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9BDD3-314E-9F4D-8C01-2EC52299D6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Content Placeholder 2">
            <a:extLst>
              <a:ext uri="{FF2B5EF4-FFF2-40B4-BE49-F238E27FC236}">
                <a16:creationId xmlns:a16="http://schemas.microsoft.com/office/drawing/2014/main" id="{035B5648-6872-EA4A-BD32-89DF941AA6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Text Placeholder 3">
            <a:extLst>
              <a:ext uri="{FF2B5EF4-FFF2-40B4-BE49-F238E27FC236}">
                <a16:creationId xmlns:a16="http://schemas.microsoft.com/office/drawing/2014/main" id="{BD6699DC-A8DA-434C-8078-1E7917C47E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DA9FF1-7533-A94A-A55F-51E035FE5497}"/>
              </a:ext>
            </a:extLst>
          </p:cNvPr>
          <p:cNvSpPr>
            <a:spLocks noGrp="1"/>
          </p:cNvSpPr>
          <p:nvPr>
            <p:ph type="dt" sz="half" idx="10"/>
          </p:nvPr>
        </p:nvSpPr>
        <p:spPr/>
        <p:txBody>
          <a:bodyPr/>
          <a:lstStyle/>
          <a:p>
            <a:fld id="{99BC31D3-DCD2-2140-A9AA-48EB8E33FC60}" type="datetimeFigureOut">
              <a:rPr lang="en-CN" smtClean="0"/>
              <a:t>2020/10/1</a:t>
            </a:fld>
            <a:endParaRPr lang="en-CN"/>
          </a:p>
        </p:txBody>
      </p:sp>
      <p:sp>
        <p:nvSpPr>
          <p:cNvPr id="6" name="Footer Placeholder 5">
            <a:extLst>
              <a:ext uri="{FF2B5EF4-FFF2-40B4-BE49-F238E27FC236}">
                <a16:creationId xmlns:a16="http://schemas.microsoft.com/office/drawing/2014/main" id="{7F274E97-0FE3-D540-94C0-053B26864B77}"/>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067FDAF4-5F36-1543-913D-F4237D1F05E9}"/>
              </a:ext>
            </a:extLst>
          </p:cNvPr>
          <p:cNvSpPr>
            <a:spLocks noGrp="1"/>
          </p:cNvSpPr>
          <p:nvPr>
            <p:ph type="sldNum" sz="quarter" idx="12"/>
          </p:nvPr>
        </p:nvSpPr>
        <p:spPr/>
        <p:txBody>
          <a:bodyPr/>
          <a:lstStyle/>
          <a:p>
            <a:fld id="{4EF95C94-5EC5-904A-9EAF-3230AB585370}" type="slidenum">
              <a:rPr lang="en-CN" smtClean="0"/>
              <a:t>‹#›</a:t>
            </a:fld>
            <a:endParaRPr lang="en-CN"/>
          </a:p>
        </p:txBody>
      </p:sp>
    </p:spTree>
    <p:extLst>
      <p:ext uri="{BB962C8B-B14F-4D97-AF65-F5344CB8AC3E}">
        <p14:creationId xmlns:p14="http://schemas.microsoft.com/office/powerpoint/2010/main" val="2990412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98A77-75AA-6649-A771-14BECCB948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Picture Placeholder 2">
            <a:extLst>
              <a:ext uri="{FF2B5EF4-FFF2-40B4-BE49-F238E27FC236}">
                <a16:creationId xmlns:a16="http://schemas.microsoft.com/office/drawing/2014/main" id="{0FEF4A7F-D23B-9E4F-ABB9-B2A4F1305B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N"/>
          </a:p>
        </p:txBody>
      </p:sp>
      <p:sp>
        <p:nvSpPr>
          <p:cNvPr id="4" name="Text Placeholder 3">
            <a:extLst>
              <a:ext uri="{FF2B5EF4-FFF2-40B4-BE49-F238E27FC236}">
                <a16:creationId xmlns:a16="http://schemas.microsoft.com/office/drawing/2014/main" id="{E23828A7-4B46-CD42-9581-25023FB1FF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1F44AE-3BDF-6D43-84FE-E8F9167F493F}"/>
              </a:ext>
            </a:extLst>
          </p:cNvPr>
          <p:cNvSpPr>
            <a:spLocks noGrp="1"/>
          </p:cNvSpPr>
          <p:nvPr>
            <p:ph type="dt" sz="half" idx="10"/>
          </p:nvPr>
        </p:nvSpPr>
        <p:spPr/>
        <p:txBody>
          <a:bodyPr/>
          <a:lstStyle/>
          <a:p>
            <a:fld id="{99BC31D3-DCD2-2140-A9AA-48EB8E33FC60}" type="datetimeFigureOut">
              <a:rPr lang="en-CN" smtClean="0"/>
              <a:t>2020/10/1</a:t>
            </a:fld>
            <a:endParaRPr lang="en-CN"/>
          </a:p>
        </p:txBody>
      </p:sp>
      <p:sp>
        <p:nvSpPr>
          <p:cNvPr id="6" name="Footer Placeholder 5">
            <a:extLst>
              <a:ext uri="{FF2B5EF4-FFF2-40B4-BE49-F238E27FC236}">
                <a16:creationId xmlns:a16="http://schemas.microsoft.com/office/drawing/2014/main" id="{12E7332E-8FF1-BF4A-8104-B1C8A6CBAE8B}"/>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5DA15C1F-2A1B-7B47-B804-5531EA83C927}"/>
              </a:ext>
            </a:extLst>
          </p:cNvPr>
          <p:cNvSpPr>
            <a:spLocks noGrp="1"/>
          </p:cNvSpPr>
          <p:nvPr>
            <p:ph type="sldNum" sz="quarter" idx="12"/>
          </p:nvPr>
        </p:nvSpPr>
        <p:spPr/>
        <p:txBody>
          <a:bodyPr/>
          <a:lstStyle/>
          <a:p>
            <a:fld id="{4EF95C94-5EC5-904A-9EAF-3230AB585370}" type="slidenum">
              <a:rPr lang="en-CN" smtClean="0"/>
              <a:t>‹#›</a:t>
            </a:fld>
            <a:endParaRPr lang="en-CN"/>
          </a:p>
        </p:txBody>
      </p:sp>
    </p:spTree>
    <p:extLst>
      <p:ext uri="{BB962C8B-B14F-4D97-AF65-F5344CB8AC3E}">
        <p14:creationId xmlns:p14="http://schemas.microsoft.com/office/powerpoint/2010/main" val="2957676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19B19E-06A1-834A-8C3D-BB6F4CF236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N"/>
          </a:p>
        </p:txBody>
      </p:sp>
      <p:sp>
        <p:nvSpPr>
          <p:cNvPr id="3" name="Text Placeholder 2">
            <a:extLst>
              <a:ext uri="{FF2B5EF4-FFF2-40B4-BE49-F238E27FC236}">
                <a16:creationId xmlns:a16="http://schemas.microsoft.com/office/drawing/2014/main" id="{5C0E2B04-AE96-1E43-823B-7303738ED1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4465D777-247D-024E-9B77-4B2E498F2E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BC31D3-DCD2-2140-A9AA-48EB8E33FC60}" type="datetimeFigureOut">
              <a:rPr lang="en-CN" smtClean="0"/>
              <a:t>2020/10/1</a:t>
            </a:fld>
            <a:endParaRPr lang="en-CN"/>
          </a:p>
        </p:txBody>
      </p:sp>
      <p:sp>
        <p:nvSpPr>
          <p:cNvPr id="5" name="Footer Placeholder 4">
            <a:extLst>
              <a:ext uri="{FF2B5EF4-FFF2-40B4-BE49-F238E27FC236}">
                <a16:creationId xmlns:a16="http://schemas.microsoft.com/office/drawing/2014/main" id="{A92DC9BD-ADAF-1643-8136-FB249D8F9B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N"/>
          </a:p>
        </p:txBody>
      </p:sp>
      <p:sp>
        <p:nvSpPr>
          <p:cNvPr id="6" name="Slide Number Placeholder 5">
            <a:extLst>
              <a:ext uri="{FF2B5EF4-FFF2-40B4-BE49-F238E27FC236}">
                <a16:creationId xmlns:a16="http://schemas.microsoft.com/office/drawing/2014/main" id="{B2E67BCB-9608-9A4D-9ED7-34C4A618A7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F95C94-5EC5-904A-9EAF-3230AB585370}" type="slidenum">
              <a:rPr lang="en-CN" smtClean="0"/>
              <a:t>‹#›</a:t>
            </a:fld>
            <a:endParaRPr lang="en-CN"/>
          </a:p>
        </p:txBody>
      </p:sp>
    </p:spTree>
    <p:extLst>
      <p:ext uri="{BB962C8B-B14F-4D97-AF65-F5344CB8AC3E}">
        <p14:creationId xmlns:p14="http://schemas.microsoft.com/office/powerpoint/2010/main" val="1281232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A45B5-FCA1-D841-A212-E8932CB82B4B}"/>
              </a:ext>
            </a:extLst>
          </p:cNvPr>
          <p:cNvSpPr>
            <a:spLocks noGrp="1"/>
          </p:cNvSpPr>
          <p:nvPr>
            <p:ph type="ctrTitle"/>
          </p:nvPr>
        </p:nvSpPr>
        <p:spPr>
          <a:xfrm>
            <a:off x="965197" y="1276410"/>
            <a:ext cx="9567333" cy="2387600"/>
          </a:xfrm>
        </p:spPr>
        <p:txBody>
          <a:bodyPr>
            <a:normAutofit fontScale="90000"/>
          </a:bodyPr>
          <a:lstStyle/>
          <a:p>
            <a:r>
              <a:rPr lang="en-CN" b="1" dirty="0"/>
              <a:t>Martini</a:t>
            </a:r>
            <a:r>
              <a:rPr lang="en-CN" dirty="0"/>
              <a:t>: </a:t>
            </a:r>
            <a:r>
              <a:rPr lang="en-US" dirty="0"/>
              <a:t>Bridging the Gap between Network Measurement and Control Using Switching ASICs </a:t>
            </a:r>
            <a:br>
              <a:rPr lang="en-US" dirty="0"/>
            </a:br>
            <a:endParaRPr lang="en-CN" dirty="0"/>
          </a:p>
        </p:txBody>
      </p:sp>
      <p:sp>
        <p:nvSpPr>
          <p:cNvPr id="3" name="Subtitle 2">
            <a:extLst>
              <a:ext uri="{FF2B5EF4-FFF2-40B4-BE49-F238E27FC236}">
                <a16:creationId xmlns:a16="http://schemas.microsoft.com/office/drawing/2014/main" id="{7D013BEC-1FBB-614F-A495-1CED4A910A45}"/>
              </a:ext>
            </a:extLst>
          </p:cNvPr>
          <p:cNvSpPr>
            <a:spLocks noGrp="1"/>
          </p:cNvSpPr>
          <p:nvPr>
            <p:ph type="subTitle" idx="1"/>
          </p:nvPr>
        </p:nvSpPr>
        <p:spPr>
          <a:xfrm>
            <a:off x="1176863" y="3062366"/>
            <a:ext cx="9567333" cy="1655762"/>
          </a:xfrm>
        </p:spPr>
        <p:txBody>
          <a:bodyPr>
            <a:normAutofit fontScale="92500"/>
          </a:bodyPr>
          <a:lstStyle/>
          <a:p>
            <a:r>
              <a:rPr lang="en-US" i="1" dirty="0" err="1"/>
              <a:t>Shuhe</a:t>
            </a:r>
            <a:r>
              <a:rPr lang="en-US" i="1" dirty="0"/>
              <a:t> Wang</a:t>
            </a:r>
            <a:r>
              <a:rPr lang="en-US" i="1" baseline="30000" dirty="0"/>
              <a:t>1</a:t>
            </a:r>
            <a:r>
              <a:rPr lang="en-US" i="1" dirty="0"/>
              <a:t>, Chen Sun</a:t>
            </a:r>
            <a:r>
              <a:rPr lang="en-US" i="1" baseline="30000" dirty="0"/>
              <a:t>1,2</a:t>
            </a:r>
            <a:r>
              <a:rPr lang="en-US" i="1" dirty="0"/>
              <a:t>, </a:t>
            </a:r>
            <a:r>
              <a:rPr lang="en-US" i="1" dirty="0" err="1"/>
              <a:t>Zili</a:t>
            </a:r>
            <a:r>
              <a:rPr lang="en-US" i="1" dirty="0"/>
              <a:t> Meng</a:t>
            </a:r>
            <a:r>
              <a:rPr lang="en-US" i="1" baseline="30000" dirty="0"/>
              <a:t>1</a:t>
            </a:r>
            <a:r>
              <a:rPr lang="en-US" i="1" dirty="0"/>
              <a:t>, </a:t>
            </a:r>
            <a:r>
              <a:rPr lang="en-US" i="1" dirty="0" err="1"/>
              <a:t>Minhu</a:t>
            </a:r>
            <a:r>
              <a:rPr lang="en-US" i="1" dirty="0"/>
              <a:t> Wang</a:t>
            </a:r>
            <a:r>
              <a:rPr lang="en-US" i="1" baseline="30000" dirty="0"/>
              <a:t>1</a:t>
            </a:r>
            <a:r>
              <a:rPr lang="en-US" i="1" dirty="0"/>
              <a:t>, </a:t>
            </a:r>
            <a:r>
              <a:rPr lang="en-US" i="1" dirty="0" err="1"/>
              <a:t>Jiamin</a:t>
            </a:r>
            <a:r>
              <a:rPr lang="en-US" i="1" dirty="0"/>
              <a:t> Cao</a:t>
            </a:r>
            <a:r>
              <a:rPr lang="en-US" i="1" baseline="30000" dirty="0"/>
              <a:t>1</a:t>
            </a:r>
            <a:r>
              <a:rPr lang="en-US" i="1" dirty="0"/>
              <a:t>, </a:t>
            </a:r>
            <a:r>
              <a:rPr lang="en-US" i="1" dirty="0" err="1"/>
              <a:t>Mingwei</a:t>
            </a:r>
            <a:r>
              <a:rPr lang="en-US" i="1" dirty="0"/>
              <a:t> Xu</a:t>
            </a:r>
            <a:r>
              <a:rPr lang="en-US" i="1" baseline="30000" dirty="0"/>
              <a:t>1</a:t>
            </a:r>
            <a:r>
              <a:rPr lang="en-US" i="1" dirty="0"/>
              <a:t>, Jun Bi</a:t>
            </a:r>
            <a:r>
              <a:rPr lang="en-US" i="1" baseline="30000" dirty="0"/>
              <a:t>1</a:t>
            </a:r>
            <a:r>
              <a:rPr lang="en-US" i="1" dirty="0"/>
              <a:t>, </a:t>
            </a:r>
            <a:r>
              <a:rPr lang="en-US" i="1" dirty="0" err="1"/>
              <a:t>Qun</a:t>
            </a:r>
            <a:r>
              <a:rPr lang="en-US" i="1" dirty="0"/>
              <a:t> Huang</a:t>
            </a:r>
            <a:r>
              <a:rPr lang="en-US" i="1" baseline="30000" dirty="0"/>
              <a:t>3</a:t>
            </a:r>
            <a:r>
              <a:rPr lang="en-US" i="1" dirty="0"/>
              <a:t>, Masoud Moshref</a:t>
            </a:r>
            <a:r>
              <a:rPr lang="en-US" i="1" baseline="30000" dirty="0"/>
              <a:t>4</a:t>
            </a:r>
            <a:r>
              <a:rPr lang="en-US" i="1" dirty="0"/>
              <a:t>, Tong Yang</a:t>
            </a:r>
            <a:r>
              <a:rPr lang="en-US" i="1" baseline="30000" dirty="0"/>
              <a:t>3</a:t>
            </a:r>
            <a:r>
              <a:rPr lang="en-US" i="1" dirty="0"/>
              <a:t>, </a:t>
            </a:r>
            <a:r>
              <a:rPr lang="en-US" i="1" dirty="0" err="1"/>
              <a:t>Hongxin</a:t>
            </a:r>
            <a:r>
              <a:rPr lang="en-US" i="1" dirty="0"/>
              <a:t> Hu</a:t>
            </a:r>
            <a:r>
              <a:rPr lang="en-US" i="1" baseline="30000" dirty="0"/>
              <a:t>5</a:t>
            </a:r>
            <a:r>
              <a:rPr lang="en-US" i="1" dirty="0"/>
              <a:t>, Gong Zhang</a:t>
            </a:r>
            <a:r>
              <a:rPr lang="en-US" i="1" baseline="30000" dirty="0"/>
              <a:t>6</a:t>
            </a:r>
            <a:r>
              <a:rPr lang="en-US" i="1" dirty="0"/>
              <a:t> </a:t>
            </a:r>
          </a:p>
          <a:p>
            <a:r>
              <a:rPr lang="en-US" i="1" baseline="30000" dirty="0"/>
              <a:t>1</a:t>
            </a:r>
            <a:r>
              <a:rPr lang="en-US" i="1" dirty="0"/>
              <a:t>Tsinghua University, </a:t>
            </a:r>
            <a:r>
              <a:rPr lang="en-US" i="1" baseline="30000" dirty="0"/>
              <a:t>2</a:t>
            </a:r>
            <a:r>
              <a:rPr lang="en-US" i="1" dirty="0"/>
              <a:t>Alibaba Group, </a:t>
            </a:r>
            <a:r>
              <a:rPr lang="en-US" i="1" baseline="30000" dirty="0"/>
              <a:t>3</a:t>
            </a:r>
            <a:r>
              <a:rPr lang="en-US" i="1" dirty="0"/>
              <a:t>Peking University, </a:t>
            </a:r>
            <a:r>
              <a:rPr lang="en-US" i="1" baseline="30000" dirty="0"/>
              <a:t>4</a:t>
            </a:r>
            <a:r>
              <a:rPr lang="en-US" i="1" dirty="0"/>
              <a:t>Barefoot Networks, </a:t>
            </a:r>
            <a:r>
              <a:rPr lang="en-US" i="1" baseline="30000" dirty="0"/>
              <a:t>5</a:t>
            </a:r>
            <a:r>
              <a:rPr lang="en-US" i="1" dirty="0"/>
              <a:t>Clemson University, </a:t>
            </a:r>
            <a:r>
              <a:rPr lang="en-US" i="1" baseline="30000" dirty="0"/>
              <a:t>6</a:t>
            </a:r>
            <a:r>
              <a:rPr lang="en-US" i="1" dirty="0"/>
              <a:t>Huawei Technologies </a:t>
            </a:r>
          </a:p>
        </p:txBody>
      </p:sp>
      <p:pic>
        <p:nvPicPr>
          <p:cNvPr id="5" name="图片 6">
            <a:extLst>
              <a:ext uri="{FF2B5EF4-FFF2-40B4-BE49-F238E27FC236}">
                <a16:creationId xmlns:a16="http://schemas.microsoft.com/office/drawing/2014/main" id="{F7CCB0BD-4E2A-5248-8302-EBE3051C7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45" y="4494707"/>
            <a:ext cx="2580393" cy="1040028"/>
          </a:xfrm>
          <a:prstGeom prst="rect">
            <a:avLst/>
          </a:prstGeom>
        </p:spPr>
      </p:pic>
      <p:pic>
        <p:nvPicPr>
          <p:cNvPr id="6" name="Picture 5">
            <a:extLst>
              <a:ext uri="{FF2B5EF4-FFF2-40B4-BE49-F238E27FC236}">
                <a16:creationId xmlns:a16="http://schemas.microsoft.com/office/drawing/2014/main" id="{C804EAB0-1373-1445-9163-6B1D40B64DF5}"/>
              </a:ext>
            </a:extLst>
          </p:cNvPr>
          <p:cNvPicPr>
            <a:picLocks noChangeAspect="1"/>
          </p:cNvPicPr>
          <p:nvPr/>
        </p:nvPicPr>
        <p:blipFill>
          <a:blip r:embed="rId4"/>
          <a:stretch>
            <a:fillRect/>
          </a:stretch>
        </p:blipFill>
        <p:spPr>
          <a:xfrm>
            <a:off x="3202580" y="4615954"/>
            <a:ext cx="2755832" cy="797533"/>
          </a:xfrm>
          <a:prstGeom prst="rect">
            <a:avLst/>
          </a:prstGeom>
        </p:spPr>
      </p:pic>
      <p:pic>
        <p:nvPicPr>
          <p:cNvPr id="7" name="图片 9">
            <a:extLst>
              <a:ext uri="{FF2B5EF4-FFF2-40B4-BE49-F238E27FC236}">
                <a16:creationId xmlns:a16="http://schemas.microsoft.com/office/drawing/2014/main" id="{2B09A816-021D-EA44-AA38-BC1A36B99EA1}"/>
              </a:ext>
            </a:extLst>
          </p:cNvPr>
          <p:cNvPicPr>
            <a:picLocks noChangeAspect="1"/>
          </p:cNvPicPr>
          <p:nvPr/>
        </p:nvPicPr>
        <p:blipFill rotWithShape="1">
          <a:blip r:embed="rId5">
            <a:extLst>
              <a:ext uri="{28A0092B-C50C-407E-A947-70E740481C1C}">
                <a14:useLocalDpi xmlns:a14="http://schemas.microsoft.com/office/drawing/2010/main" val="0"/>
              </a:ext>
            </a:extLst>
          </a:blip>
          <a:srcRect l="1304" r="-1"/>
          <a:stretch/>
        </p:blipFill>
        <p:spPr>
          <a:xfrm>
            <a:off x="6445354" y="4582939"/>
            <a:ext cx="2549708" cy="864562"/>
          </a:xfrm>
          <a:prstGeom prst="rect">
            <a:avLst/>
          </a:prstGeom>
        </p:spPr>
      </p:pic>
      <p:pic>
        <p:nvPicPr>
          <p:cNvPr id="11" name="Picture 10">
            <a:extLst>
              <a:ext uri="{FF2B5EF4-FFF2-40B4-BE49-F238E27FC236}">
                <a16:creationId xmlns:a16="http://schemas.microsoft.com/office/drawing/2014/main" id="{8DF7C120-A5A1-A741-B51E-47431260C1A9}"/>
              </a:ext>
            </a:extLst>
          </p:cNvPr>
          <p:cNvPicPr>
            <a:picLocks noChangeAspect="1"/>
          </p:cNvPicPr>
          <p:nvPr/>
        </p:nvPicPr>
        <p:blipFill>
          <a:blip r:embed="rId6"/>
          <a:stretch>
            <a:fillRect/>
          </a:stretch>
        </p:blipFill>
        <p:spPr>
          <a:xfrm>
            <a:off x="9622545" y="4273202"/>
            <a:ext cx="2243301" cy="1261533"/>
          </a:xfrm>
          <a:prstGeom prst="rect">
            <a:avLst/>
          </a:prstGeom>
        </p:spPr>
      </p:pic>
      <p:pic>
        <p:nvPicPr>
          <p:cNvPr id="13" name="Picture 12">
            <a:extLst>
              <a:ext uri="{FF2B5EF4-FFF2-40B4-BE49-F238E27FC236}">
                <a16:creationId xmlns:a16="http://schemas.microsoft.com/office/drawing/2014/main" id="{46FA7605-3909-CE49-81AD-73B99293EEB9}"/>
              </a:ext>
            </a:extLst>
          </p:cNvPr>
          <p:cNvPicPr>
            <a:picLocks noChangeAspect="1"/>
          </p:cNvPicPr>
          <p:nvPr/>
        </p:nvPicPr>
        <p:blipFill>
          <a:blip r:embed="rId7"/>
          <a:stretch>
            <a:fillRect/>
          </a:stretch>
        </p:blipFill>
        <p:spPr>
          <a:xfrm>
            <a:off x="2335089" y="5655102"/>
            <a:ext cx="2645833" cy="769273"/>
          </a:xfrm>
          <a:prstGeom prst="rect">
            <a:avLst/>
          </a:prstGeom>
        </p:spPr>
      </p:pic>
      <p:pic>
        <p:nvPicPr>
          <p:cNvPr id="15" name="Picture 14">
            <a:extLst>
              <a:ext uri="{FF2B5EF4-FFF2-40B4-BE49-F238E27FC236}">
                <a16:creationId xmlns:a16="http://schemas.microsoft.com/office/drawing/2014/main" id="{CB1D8A57-B84E-4E40-A0E9-33B2B664E865}"/>
              </a:ext>
            </a:extLst>
          </p:cNvPr>
          <p:cNvPicPr>
            <a:picLocks noChangeAspect="1"/>
          </p:cNvPicPr>
          <p:nvPr/>
        </p:nvPicPr>
        <p:blipFill>
          <a:blip r:embed="rId8"/>
          <a:stretch>
            <a:fillRect/>
          </a:stretch>
        </p:blipFill>
        <p:spPr>
          <a:xfrm>
            <a:off x="6445354" y="5405748"/>
            <a:ext cx="3140623" cy="1045852"/>
          </a:xfrm>
          <a:prstGeom prst="rect">
            <a:avLst/>
          </a:prstGeom>
        </p:spPr>
      </p:pic>
    </p:spTree>
    <p:extLst>
      <p:ext uri="{BB962C8B-B14F-4D97-AF65-F5344CB8AC3E}">
        <p14:creationId xmlns:p14="http://schemas.microsoft.com/office/powerpoint/2010/main" val="4236057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
            <a:extLst>
              <a:ext uri="{FF2B5EF4-FFF2-40B4-BE49-F238E27FC236}">
                <a16:creationId xmlns:a16="http://schemas.microsoft.com/office/drawing/2014/main" id="{92CF530A-A92C-FE47-83CE-0EA8E3D60AED}"/>
              </a:ext>
            </a:extLst>
          </p:cNvPr>
          <p:cNvPicPr>
            <a:picLocks noChangeAspect="1"/>
          </p:cNvPicPr>
          <p:nvPr/>
        </p:nvPicPr>
        <p:blipFill>
          <a:blip r:embed="rId3"/>
          <a:stretch>
            <a:fillRect/>
          </a:stretch>
        </p:blipFill>
        <p:spPr>
          <a:xfrm>
            <a:off x="5236487" y="4216587"/>
            <a:ext cx="7272036" cy="2276288"/>
          </a:xfrm>
          <a:prstGeom prst="rect">
            <a:avLst/>
          </a:prstGeom>
          <a:effectLst>
            <a:softEdge rad="63500"/>
          </a:effectLst>
        </p:spPr>
      </p:pic>
      <p:sp>
        <p:nvSpPr>
          <p:cNvPr id="2" name="Title 1">
            <a:extLst>
              <a:ext uri="{FF2B5EF4-FFF2-40B4-BE49-F238E27FC236}">
                <a16:creationId xmlns:a16="http://schemas.microsoft.com/office/drawing/2014/main" id="{C798120D-1D1F-F842-8058-DED01CF42390}"/>
              </a:ext>
            </a:extLst>
          </p:cNvPr>
          <p:cNvSpPr>
            <a:spLocks noGrp="1"/>
          </p:cNvSpPr>
          <p:nvPr>
            <p:ph type="title"/>
          </p:nvPr>
        </p:nvSpPr>
        <p:spPr/>
        <p:txBody>
          <a:bodyPr/>
          <a:lstStyle/>
          <a:p>
            <a:r>
              <a:rPr lang="en-CN" dirty="0"/>
              <a:t>Component Library</a:t>
            </a:r>
          </a:p>
        </p:txBody>
      </p:sp>
      <p:sp>
        <p:nvSpPr>
          <p:cNvPr id="3" name="Content Placeholder 2">
            <a:extLst>
              <a:ext uri="{FF2B5EF4-FFF2-40B4-BE49-F238E27FC236}">
                <a16:creationId xmlns:a16="http://schemas.microsoft.com/office/drawing/2014/main" id="{225B0BF2-B893-FC4E-A7CE-83A2B74A0070}"/>
              </a:ext>
            </a:extLst>
          </p:cNvPr>
          <p:cNvSpPr>
            <a:spLocks noGrp="1"/>
          </p:cNvSpPr>
          <p:nvPr>
            <p:ph idx="1"/>
          </p:nvPr>
        </p:nvSpPr>
        <p:spPr>
          <a:xfrm>
            <a:off x="838200" y="1825625"/>
            <a:ext cx="10515600" cy="3221375"/>
          </a:xfrm>
        </p:spPr>
        <p:txBody>
          <a:bodyPr/>
          <a:lstStyle/>
          <a:p>
            <a:r>
              <a:rPr lang="en-CN" dirty="0"/>
              <a:t>Challenge: realization for various types of measurement and control tasks</a:t>
            </a:r>
          </a:p>
          <a:p>
            <a:r>
              <a:rPr lang="en-CN" dirty="0"/>
              <a:t>Constraints: limited resources (SRAM, SALU, pipeline stages…)</a:t>
            </a:r>
          </a:p>
          <a:p>
            <a:r>
              <a:rPr lang="en-CN" dirty="0"/>
              <a:t>Key idea: use </a:t>
            </a:r>
            <a:r>
              <a:rPr lang="en-CN" i="1" dirty="0"/>
              <a:t>sketches</a:t>
            </a:r>
            <a:r>
              <a:rPr lang="en-CN" dirty="0"/>
              <a:t> for measurement</a:t>
            </a:r>
          </a:p>
          <a:p>
            <a:pPr lvl="1"/>
            <a:r>
              <a:rPr lang="en-CN" dirty="0"/>
              <a:t>Project high-demensional data to small register arrays</a:t>
            </a:r>
          </a:p>
          <a:p>
            <a:pPr lvl="1"/>
            <a:r>
              <a:rPr lang="en-CN" dirty="0"/>
              <a:t>Per-packet update with hash functions group</a:t>
            </a:r>
          </a:p>
          <a:p>
            <a:pPr lvl="1"/>
            <a:r>
              <a:rPr lang="en-CN" dirty="0"/>
              <a:t>Guarantee error bound with limited space</a:t>
            </a:r>
          </a:p>
        </p:txBody>
      </p:sp>
      <p:sp>
        <p:nvSpPr>
          <p:cNvPr id="30" name="Down Arrow 29">
            <a:extLst>
              <a:ext uri="{FF2B5EF4-FFF2-40B4-BE49-F238E27FC236}">
                <a16:creationId xmlns:a16="http://schemas.microsoft.com/office/drawing/2014/main" id="{3A3B57AE-F176-9449-B474-1C8E3A029CF7}"/>
              </a:ext>
            </a:extLst>
          </p:cNvPr>
          <p:cNvSpPr/>
          <p:nvPr/>
        </p:nvSpPr>
        <p:spPr>
          <a:xfrm>
            <a:off x="3094892" y="5047000"/>
            <a:ext cx="633046" cy="6154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1" name="TextBox 30">
            <a:extLst>
              <a:ext uri="{FF2B5EF4-FFF2-40B4-BE49-F238E27FC236}">
                <a16:creationId xmlns:a16="http://schemas.microsoft.com/office/drawing/2014/main" id="{50A38928-24A1-7D47-B8C2-0C008E1DB3A0}"/>
              </a:ext>
            </a:extLst>
          </p:cNvPr>
          <p:cNvSpPr txBox="1"/>
          <p:nvPr/>
        </p:nvSpPr>
        <p:spPr>
          <a:xfrm>
            <a:off x="1521069" y="5697845"/>
            <a:ext cx="3780692" cy="830997"/>
          </a:xfrm>
          <a:prstGeom prst="rect">
            <a:avLst/>
          </a:prstGeom>
          <a:noFill/>
        </p:spPr>
        <p:txBody>
          <a:bodyPr wrap="square" rtlCol="0">
            <a:spAutoFit/>
          </a:bodyPr>
          <a:lstStyle/>
          <a:p>
            <a:pPr algn="ctr"/>
            <a:r>
              <a:rPr lang="en-US" sz="2400" i="1" dirty="0">
                <a:solidFill>
                  <a:srgbClr val="C00000"/>
                </a:solidFill>
              </a:rPr>
              <a:t>S</a:t>
            </a:r>
            <a:r>
              <a:rPr lang="en-CN" sz="2400" i="1" dirty="0">
                <a:solidFill>
                  <a:srgbClr val="C00000"/>
                </a:solidFill>
              </a:rPr>
              <a:t>uitable to implement on programmable switches!</a:t>
            </a:r>
          </a:p>
        </p:txBody>
      </p:sp>
    </p:spTree>
    <p:extLst>
      <p:ext uri="{BB962C8B-B14F-4D97-AF65-F5344CB8AC3E}">
        <p14:creationId xmlns:p14="http://schemas.microsoft.com/office/powerpoint/2010/main" val="69408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p:tgtEl>
                                          <p:spTgt spid="30"/>
                                        </p:tgtEl>
                                        <p:attrNameLst>
                                          <p:attrName>ppt_y</p:attrName>
                                        </p:attrNameLst>
                                      </p:cBhvr>
                                      <p:tavLst>
                                        <p:tav tm="0">
                                          <p:val>
                                            <p:strVal val="#ppt_y-#ppt_h*1.125000"/>
                                          </p:val>
                                        </p:tav>
                                        <p:tav tm="100000">
                                          <p:val>
                                            <p:strVal val="#ppt_y"/>
                                          </p:val>
                                        </p:tav>
                                      </p:tavLst>
                                    </p:anim>
                                    <p:animEffect transition="in" filter="wipe(down)">
                                      <p:cBhvr>
                                        <p:cTn id="20" dur="500"/>
                                        <p:tgtEl>
                                          <p:spTgt spid="30"/>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p:tgtEl>
                                          <p:spTgt spid="31"/>
                                        </p:tgtEl>
                                        <p:attrNameLst>
                                          <p:attrName>ppt_y</p:attrName>
                                        </p:attrNameLst>
                                      </p:cBhvr>
                                      <p:tavLst>
                                        <p:tav tm="0">
                                          <p:val>
                                            <p:strVal val="#ppt_y-#ppt_h*1.125000"/>
                                          </p:val>
                                        </p:tav>
                                        <p:tav tm="100000">
                                          <p:val>
                                            <p:strVal val="#ppt_y"/>
                                          </p:val>
                                        </p:tav>
                                      </p:tavLst>
                                    </p:anim>
                                    <p:animEffect transition="in" filter="wipe(down)">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A6C7FD4-A594-5841-92F0-DC9BDF6BDB8C}"/>
              </a:ext>
            </a:extLst>
          </p:cNvPr>
          <p:cNvPicPr>
            <a:picLocks noChangeAspect="1"/>
          </p:cNvPicPr>
          <p:nvPr/>
        </p:nvPicPr>
        <p:blipFill>
          <a:blip r:embed="rId3"/>
          <a:stretch>
            <a:fillRect/>
          </a:stretch>
        </p:blipFill>
        <p:spPr>
          <a:xfrm>
            <a:off x="3824470" y="2336800"/>
            <a:ext cx="7888272" cy="4156075"/>
          </a:xfrm>
          <a:prstGeom prst="rect">
            <a:avLst/>
          </a:prstGeom>
        </p:spPr>
      </p:pic>
      <p:pic>
        <p:nvPicPr>
          <p:cNvPr id="8" name="Picture 7">
            <a:extLst>
              <a:ext uri="{FF2B5EF4-FFF2-40B4-BE49-F238E27FC236}">
                <a16:creationId xmlns:a16="http://schemas.microsoft.com/office/drawing/2014/main" id="{7E5F9BB3-3CDF-9244-953D-EE2F6CFEDFEE}"/>
              </a:ext>
            </a:extLst>
          </p:cNvPr>
          <p:cNvPicPr>
            <a:picLocks noChangeAspect="1"/>
          </p:cNvPicPr>
          <p:nvPr/>
        </p:nvPicPr>
        <p:blipFill>
          <a:blip r:embed="rId4"/>
          <a:stretch>
            <a:fillRect/>
          </a:stretch>
        </p:blipFill>
        <p:spPr>
          <a:xfrm>
            <a:off x="1459895" y="2834094"/>
            <a:ext cx="10611788" cy="3342869"/>
          </a:xfrm>
          <a:prstGeom prst="rect">
            <a:avLst/>
          </a:prstGeom>
        </p:spPr>
      </p:pic>
      <p:pic>
        <p:nvPicPr>
          <p:cNvPr id="6" name="Picture 5">
            <a:extLst>
              <a:ext uri="{FF2B5EF4-FFF2-40B4-BE49-F238E27FC236}">
                <a16:creationId xmlns:a16="http://schemas.microsoft.com/office/drawing/2014/main" id="{268A17AD-F113-8942-9122-21D8C6D4ACF8}"/>
              </a:ext>
            </a:extLst>
          </p:cNvPr>
          <p:cNvPicPr>
            <a:picLocks noChangeAspect="1"/>
          </p:cNvPicPr>
          <p:nvPr/>
        </p:nvPicPr>
        <p:blipFill>
          <a:blip r:embed="rId5"/>
          <a:stretch>
            <a:fillRect/>
          </a:stretch>
        </p:blipFill>
        <p:spPr>
          <a:xfrm>
            <a:off x="1435379" y="3076741"/>
            <a:ext cx="10039125" cy="2544234"/>
          </a:xfrm>
          <a:prstGeom prst="rect">
            <a:avLst/>
          </a:prstGeom>
        </p:spPr>
      </p:pic>
      <p:sp>
        <p:nvSpPr>
          <p:cNvPr id="2" name="Title 1">
            <a:extLst>
              <a:ext uri="{FF2B5EF4-FFF2-40B4-BE49-F238E27FC236}">
                <a16:creationId xmlns:a16="http://schemas.microsoft.com/office/drawing/2014/main" id="{3519AE41-33D8-724A-B55C-69F92212E852}"/>
              </a:ext>
            </a:extLst>
          </p:cNvPr>
          <p:cNvSpPr>
            <a:spLocks noGrp="1"/>
          </p:cNvSpPr>
          <p:nvPr>
            <p:ph type="title"/>
          </p:nvPr>
        </p:nvSpPr>
        <p:spPr/>
        <p:txBody>
          <a:bodyPr/>
          <a:lstStyle/>
          <a:p>
            <a:r>
              <a:rPr lang="en-CN" dirty="0"/>
              <a:t>Component Library</a:t>
            </a:r>
          </a:p>
        </p:txBody>
      </p:sp>
      <p:sp>
        <p:nvSpPr>
          <p:cNvPr id="3" name="Content Placeholder 2">
            <a:extLst>
              <a:ext uri="{FF2B5EF4-FFF2-40B4-BE49-F238E27FC236}">
                <a16:creationId xmlns:a16="http://schemas.microsoft.com/office/drawing/2014/main" id="{B84437E1-32E2-0446-AC06-12E3F322CD54}"/>
              </a:ext>
            </a:extLst>
          </p:cNvPr>
          <p:cNvSpPr>
            <a:spLocks noGrp="1"/>
          </p:cNvSpPr>
          <p:nvPr>
            <p:ph idx="1"/>
          </p:nvPr>
        </p:nvSpPr>
        <p:spPr/>
        <p:txBody>
          <a:bodyPr/>
          <a:lstStyle/>
          <a:p>
            <a:r>
              <a:rPr lang="en-CN" dirty="0"/>
              <a:t>Commonly used sketches </a:t>
            </a:r>
            <a:r>
              <a:rPr lang="en-CN" sz="2400" dirty="0"/>
              <a:t>(OpenSketch [NSDI’13])</a:t>
            </a:r>
          </a:p>
          <a:p>
            <a:pPr lvl="1"/>
            <a:r>
              <a:rPr lang="en-CN" dirty="0"/>
              <a:t>Bitmap</a:t>
            </a:r>
          </a:p>
          <a:p>
            <a:pPr lvl="1"/>
            <a:r>
              <a:rPr lang="en-CN" dirty="0"/>
              <a:t>Count-min Sketch</a:t>
            </a:r>
          </a:p>
          <a:p>
            <a:pPr lvl="1"/>
            <a:r>
              <a:rPr lang="en-CN" dirty="0"/>
              <a:t>K-ary Sketch</a:t>
            </a:r>
          </a:p>
          <a:p>
            <a:pPr lvl="1"/>
            <a:r>
              <a:rPr lang="en-CN" dirty="0"/>
              <a:t>PCSA</a:t>
            </a:r>
          </a:p>
          <a:p>
            <a:pPr lvl="1"/>
            <a:r>
              <a:rPr lang="en-CN" dirty="0"/>
              <a:t>Multi-resolution Classifier</a:t>
            </a:r>
          </a:p>
          <a:p>
            <a:pPr lvl="1"/>
            <a:r>
              <a:rPr lang="en-CN" dirty="0"/>
              <a:t>…</a:t>
            </a:r>
          </a:p>
        </p:txBody>
      </p:sp>
      <p:pic>
        <p:nvPicPr>
          <p:cNvPr id="4" name="Picture 3">
            <a:extLst>
              <a:ext uri="{FF2B5EF4-FFF2-40B4-BE49-F238E27FC236}">
                <a16:creationId xmlns:a16="http://schemas.microsoft.com/office/drawing/2014/main" id="{8AF88CD4-B5C4-E847-8269-2D193EA09191}"/>
              </a:ext>
            </a:extLst>
          </p:cNvPr>
          <p:cNvPicPr>
            <a:picLocks noChangeAspect="1"/>
          </p:cNvPicPr>
          <p:nvPr/>
        </p:nvPicPr>
        <p:blipFill>
          <a:blip r:embed="rId6"/>
          <a:stretch>
            <a:fillRect/>
          </a:stretch>
        </p:blipFill>
        <p:spPr>
          <a:xfrm>
            <a:off x="5471582" y="2320119"/>
            <a:ext cx="5728913" cy="2544234"/>
          </a:xfrm>
          <a:prstGeom prst="rect">
            <a:avLst/>
          </a:prstGeom>
        </p:spPr>
      </p:pic>
      <p:pic>
        <p:nvPicPr>
          <p:cNvPr id="7" name="Picture 6">
            <a:extLst>
              <a:ext uri="{FF2B5EF4-FFF2-40B4-BE49-F238E27FC236}">
                <a16:creationId xmlns:a16="http://schemas.microsoft.com/office/drawing/2014/main" id="{ADC11B94-19A6-CA46-AF64-A8B7FF43C675}"/>
              </a:ext>
            </a:extLst>
          </p:cNvPr>
          <p:cNvPicPr>
            <a:picLocks noChangeAspect="1"/>
          </p:cNvPicPr>
          <p:nvPr/>
        </p:nvPicPr>
        <p:blipFill>
          <a:blip r:embed="rId7"/>
          <a:stretch>
            <a:fillRect/>
          </a:stretch>
        </p:blipFill>
        <p:spPr>
          <a:xfrm>
            <a:off x="3939911" y="2356227"/>
            <a:ext cx="8138121" cy="3154237"/>
          </a:xfrm>
          <a:prstGeom prst="rect">
            <a:avLst/>
          </a:prstGeom>
        </p:spPr>
      </p:pic>
    </p:spTree>
    <p:extLst>
      <p:ext uri="{BB962C8B-B14F-4D97-AF65-F5344CB8AC3E}">
        <p14:creationId xmlns:p14="http://schemas.microsoft.com/office/powerpoint/2010/main" val="280563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8"/>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834A0-C14C-2548-A4F9-EFFF31C95B61}"/>
              </a:ext>
            </a:extLst>
          </p:cNvPr>
          <p:cNvSpPr>
            <a:spLocks noGrp="1"/>
          </p:cNvSpPr>
          <p:nvPr>
            <p:ph type="title"/>
          </p:nvPr>
        </p:nvSpPr>
        <p:spPr/>
        <p:txBody>
          <a:bodyPr/>
          <a:lstStyle/>
          <a:p>
            <a:r>
              <a:rPr lang="en-CN" dirty="0"/>
              <a:t>Component Library</a:t>
            </a:r>
          </a:p>
        </p:txBody>
      </p:sp>
      <p:sp>
        <p:nvSpPr>
          <p:cNvPr id="3" name="Content Placeholder 2">
            <a:extLst>
              <a:ext uri="{FF2B5EF4-FFF2-40B4-BE49-F238E27FC236}">
                <a16:creationId xmlns:a16="http://schemas.microsoft.com/office/drawing/2014/main" id="{18C1F428-E5E2-124B-BFF0-937E9A133ADE}"/>
              </a:ext>
            </a:extLst>
          </p:cNvPr>
          <p:cNvSpPr>
            <a:spLocks noGrp="1"/>
          </p:cNvSpPr>
          <p:nvPr>
            <p:ph idx="1"/>
          </p:nvPr>
        </p:nvSpPr>
        <p:spPr>
          <a:xfrm>
            <a:off x="838200" y="1825625"/>
            <a:ext cx="5568492" cy="494974"/>
          </a:xfrm>
        </p:spPr>
        <p:txBody>
          <a:bodyPr>
            <a:normAutofit fontScale="92500"/>
          </a:bodyPr>
          <a:lstStyle/>
          <a:p>
            <a:r>
              <a:rPr lang="en-CN" dirty="0"/>
              <a:t>Round-based measurement window</a:t>
            </a:r>
          </a:p>
        </p:txBody>
      </p:sp>
      <p:sp>
        <p:nvSpPr>
          <p:cNvPr id="4" name="Rectangle 2">
            <a:extLst>
              <a:ext uri="{FF2B5EF4-FFF2-40B4-BE49-F238E27FC236}">
                <a16:creationId xmlns:a16="http://schemas.microsoft.com/office/drawing/2014/main" id="{E10BD90A-DF19-8342-B56A-C765CCC5D63D}"/>
              </a:ext>
            </a:extLst>
          </p:cNvPr>
          <p:cNvSpPr>
            <a:spLocks noChangeArrowheads="1"/>
          </p:cNvSpPr>
          <p:nvPr/>
        </p:nvSpPr>
        <p:spPr bwMode="auto">
          <a:xfrm>
            <a:off x="2087196" y="1281202"/>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 name="矩形 21">
            <a:extLst>
              <a:ext uri="{FF2B5EF4-FFF2-40B4-BE49-F238E27FC236}">
                <a16:creationId xmlns:a16="http://schemas.microsoft.com/office/drawing/2014/main" id="{576C5AD9-BD03-0444-A3C8-63A061BE504E}"/>
              </a:ext>
            </a:extLst>
          </p:cNvPr>
          <p:cNvSpPr/>
          <p:nvPr/>
        </p:nvSpPr>
        <p:spPr>
          <a:xfrm>
            <a:off x="2261574" y="3695874"/>
            <a:ext cx="1008557" cy="53830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i="1" dirty="0">
                <a:solidFill>
                  <a:schemeClr val="tx1"/>
                </a:solidFill>
                <a:ea typeface="KaiTi" charset="-122"/>
                <a:cs typeface="KaiTi" charset="-122"/>
              </a:rPr>
              <a:t>packet</a:t>
            </a:r>
            <a:endParaRPr kumimoji="1" lang="zh-CN" altLang="en-US" sz="1600" i="1" dirty="0">
              <a:solidFill>
                <a:schemeClr val="tx1"/>
              </a:solidFill>
              <a:ea typeface="KaiTi" charset="-122"/>
              <a:cs typeface="KaiTi" charset="-122"/>
            </a:endParaRPr>
          </a:p>
        </p:txBody>
      </p:sp>
      <p:sp>
        <p:nvSpPr>
          <p:cNvPr id="8" name="矩形 22">
            <a:extLst>
              <a:ext uri="{FF2B5EF4-FFF2-40B4-BE49-F238E27FC236}">
                <a16:creationId xmlns:a16="http://schemas.microsoft.com/office/drawing/2014/main" id="{5F59BE20-AA26-6440-98F4-9A1856E2A5C1}"/>
              </a:ext>
            </a:extLst>
          </p:cNvPr>
          <p:cNvSpPr/>
          <p:nvPr/>
        </p:nvSpPr>
        <p:spPr>
          <a:xfrm>
            <a:off x="2261574" y="3414060"/>
            <a:ext cx="1008557" cy="2818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i="1" dirty="0">
                <a:solidFill>
                  <a:schemeClr val="tx1"/>
                </a:solidFill>
                <a:ea typeface="FangSong" charset="-122"/>
                <a:cs typeface="FangSong" charset="-122"/>
              </a:rPr>
              <a:t>timestamp</a:t>
            </a:r>
            <a:endParaRPr kumimoji="1" lang="zh-CN" altLang="en-US" sz="1400" b="1" dirty="0">
              <a:solidFill>
                <a:schemeClr val="tx1"/>
              </a:solidFill>
              <a:latin typeface="FangSong" charset="-122"/>
              <a:ea typeface="FangSong" charset="-122"/>
              <a:cs typeface="FangSong" charset="-122"/>
            </a:endParaRPr>
          </a:p>
        </p:txBody>
      </p:sp>
      <p:sp>
        <p:nvSpPr>
          <p:cNvPr id="9" name="矩形 23">
            <a:extLst>
              <a:ext uri="{FF2B5EF4-FFF2-40B4-BE49-F238E27FC236}">
                <a16:creationId xmlns:a16="http://schemas.microsoft.com/office/drawing/2014/main" id="{E878626F-48A9-1C47-A868-3CAC636A6317}"/>
              </a:ext>
            </a:extLst>
          </p:cNvPr>
          <p:cNvSpPr/>
          <p:nvPr/>
        </p:nvSpPr>
        <p:spPr>
          <a:xfrm>
            <a:off x="3267605" y="2724127"/>
            <a:ext cx="1342103" cy="519892"/>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i="1" dirty="0" err="1">
                <a:solidFill>
                  <a:schemeClr val="tx1"/>
                </a:solidFill>
                <a:ea typeface="FangSong" charset="-122"/>
                <a:cs typeface="FangSong" charset="-122"/>
              </a:rPr>
              <a:t>cur_round</a:t>
            </a:r>
            <a:endParaRPr kumimoji="1" lang="zh-CN" altLang="en-US" sz="1400" b="1" dirty="0">
              <a:solidFill>
                <a:schemeClr val="tx1"/>
              </a:solidFill>
              <a:latin typeface="FangSong" charset="-122"/>
              <a:ea typeface="FangSong" charset="-122"/>
              <a:cs typeface="FangSong" charset="-122"/>
            </a:endParaRPr>
          </a:p>
        </p:txBody>
      </p:sp>
      <p:sp>
        <p:nvSpPr>
          <p:cNvPr id="10" name="矩形 24">
            <a:extLst>
              <a:ext uri="{FF2B5EF4-FFF2-40B4-BE49-F238E27FC236}">
                <a16:creationId xmlns:a16="http://schemas.microsoft.com/office/drawing/2014/main" id="{067585C9-0215-544A-A083-FCB706A09842}"/>
              </a:ext>
            </a:extLst>
          </p:cNvPr>
          <p:cNvSpPr/>
          <p:nvPr/>
        </p:nvSpPr>
        <p:spPr>
          <a:xfrm>
            <a:off x="4609708" y="2724127"/>
            <a:ext cx="1342103" cy="519892"/>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i="1" dirty="0" err="1">
                <a:solidFill>
                  <a:schemeClr val="tx1"/>
                </a:solidFill>
                <a:ea typeface="FangSong" charset="-122"/>
                <a:cs typeface="FangSong" charset="-122"/>
              </a:rPr>
              <a:t>cur_time</a:t>
            </a:r>
            <a:endParaRPr kumimoji="1" lang="zh-CN" altLang="en-US" sz="1400" b="1" dirty="0">
              <a:solidFill>
                <a:schemeClr val="tx1"/>
              </a:solidFill>
              <a:latin typeface="FangSong" charset="-122"/>
              <a:ea typeface="FangSong" charset="-122"/>
              <a:cs typeface="FangSong" charset="-122"/>
            </a:endParaRPr>
          </a:p>
        </p:txBody>
      </p:sp>
      <p:sp>
        <p:nvSpPr>
          <p:cNvPr id="11" name="矩形 25">
            <a:extLst>
              <a:ext uri="{FF2B5EF4-FFF2-40B4-BE49-F238E27FC236}">
                <a16:creationId xmlns:a16="http://schemas.microsoft.com/office/drawing/2014/main" id="{0E20F8BA-8120-984B-91B9-3DB20B95640C}"/>
              </a:ext>
            </a:extLst>
          </p:cNvPr>
          <p:cNvSpPr/>
          <p:nvPr/>
        </p:nvSpPr>
        <p:spPr>
          <a:xfrm>
            <a:off x="3768059" y="3481246"/>
            <a:ext cx="1813893" cy="10877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i="1" dirty="0">
                <a:solidFill>
                  <a:schemeClr val="tx1"/>
                </a:solidFill>
              </a:rPr>
              <a:t>delta = timestamp - cur_time</a:t>
            </a:r>
            <a:endParaRPr kumimoji="1" lang="zh-CN" altLang="en-US" sz="1400" i="1" dirty="0">
              <a:solidFill>
                <a:schemeClr val="tx1"/>
              </a:solidFill>
            </a:endParaRPr>
          </a:p>
        </p:txBody>
      </p:sp>
      <p:sp>
        <p:nvSpPr>
          <p:cNvPr id="12" name="矩形 26">
            <a:extLst>
              <a:ext uri="{FF2B5EF4-FFF2-40B4-BE49-F238E27FC236}">
                <a16:creationId xmlns:a16="http://schemas.microsoft.com/office/drawing/2014/main" id="{E2A9BBBF-96D9-3646-9A57-C792AD1B9AF7}"/>
              </a:ext>
            </a:extLst>
          </p:cNvPr>
          <p:cNvSpPr/>
          <p:nvPr/>
        </p:nvSpPr>
        <p:spPr>
          <a:xfrm>
            <a:off x="6560769" y="2473119"/>
            <a:ext cx="1449242" cy="5198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solidFill>
                  <a:schemeClr val="tx1"/>
                </a:solidFill>
                <a:ea typeface="FangSong" charset="-122"/>
                <a:cs typeface="FangSong" charset="-122"/>
              </a:rPr>
              <a:t>Window Length</a:t>
            </a:r>
          </a:p>
          <a:p>
            <a:pPr algn="ctr"/>
            <a:r>
              <a:rPr kumimoji="1" lang="zh-CN" altLang="en-US" sz="1400" b="1" dirty="0">
                <a:solidFill>
                  <a:schemeClr val="tx1"/>
                </a:solidFill>
                <a:latin typeface="FangSong" charset="-122"/>
                <a:ea typeface="FangSong" charset="-122"/>
                <a:cs typeface="FangSong" charset="-122"/>
              </a:rPr>
              <a:t>（</a:t>
            </a:r>
            <a:r>
              <a:rPr kumimoji="1" lang="en-US" altLang="zh-CN" sz="1400" i="1" dirty="0">
                <a:solidFill>
                  <a:schemeClr val="tx1"/>
                </a:solidFill>
                <a:ea typeface="FangSong" charset="-122"/>
                <a:cs typeface="FangSong" charset="-122"/>
              </a:rPr>
              <a:t>L</a:t>
            </a:r>
            <a:r>
              <a:rPr kumimoji="1" lang="zh-CN" altLang="en-US" sz="1400" b="1" dirty="0">
                <a:solidFill>
                  <a:schemeClr val="tx1"/>
                </a:solidFill>
                <a:latin typeface="FangSong" charset="-122"/>
                <a:ea typeface="FangSong" charset="-122"/>
                <a:cs typeface="FangSong" charset="-122"/>
              </a:rPr>
              <a:t>）</a:t>
            </a:r>
            <a:r>
              <a:rPr kumimoji="1" lang="zh-CN" altLang="en-US" sz="1400" dirty="0">
                <a:solidFill>
                  <a:schemeClr val="tx1"/>
                </a:solidFill>
                <a:latin typeface="FangSong" charset="-122"/>
                <a:ea typeface="FangSong" charset="-122"/>
                <a:cs typeface="FangSong" charset="-122"/>
              </a:rPr>
              <a:t> </a:t>
            </a:r>
          </a:p>
        </p:txBody>
      </p:sp>
      <p:sp>
        <p:nvSpPr>
          <p:cNvPr id="13" name="菱形 27">
            <a:extLst>
              <a:ext uri="{FF2B5EF4-FFF2-40B4-BE49-F238E27FC236}">
                <a16:creationId xmlns:a16="http://schemas.microsoft.com/office/drawing/2014/main" id="{8C16F4E4-DA4A-374E-8458-83B67138C9F6}"/>
              </a:ext>
            </a:extLst>
          </p:cNvPr>
          <p:cNvSpPr/>
          <p:nvPr/>
        </p:nvSpPr>
        <p:spPr>
          <a:xfrm>
            <a:off x="6253003" y="3492320"/>
            <a:ext cx="2064774" cy="1076632"/>
          </a:xfrm>
          <a:prstGeom prst="diamon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i="1" dirty="0">
                <a:solidFill>
                  <a:schemeClr val="tx1"/>
                </a:solidFill>
              </a:rPr>
              <a:t>delta &gt; L</a:t>
            </a:r>
            <a:endParaRPr kumimoji="1" lang="zh-CN" altLang="en-US" sz="1400" i="1">
              <a:solidFill>
                <a:schemeClr val="tx1"/>
              </a:solidFill>
            </a:endParaRPr>
          </a:p>
        </p:txBody>
      </p:sp>
      <p:sp>
        <p:nvSpPr>
          <p:cNvPr id="14" name="矩形 28">
            <a:extLst>
              <a:ext uri="{FF2B5EF4-FFF2-40B4-BE49-F238E27FC236}">
                <a16:creationId xmlns:a16="http://schemas.microsoft.com/office/drawing/2014/main" id="{3F0D704F-42F1-5A47-B1F6-5A0DA95768C4}"/>
              </a:ext>
            </a:extLst>
          </p:cNvPr>
          <p:cNvSpPr/>
          <p:nvPr/>
        </p:nvSpPr>
        <p:spPr>
          <a:xfrm>
            <a:off x="8665168" y="3481246"/>
            <a:ext cx="1661080" cy="10877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i="1" dirty="0">
                <a:solidFill>
                  <a:schemeClr val="tx1"/>
                </a:solidFill>
              </a:rPr>
              <a:t>cur_time += L</a:t>
            </a:r>
          </a:p>
          <a:p>
            <a:pPr algn="ctr"/>
            <a:r>
              <a:rPr kumimoji="1" lang="en-US" altLang="zh-CN" sz="1400" i="1" dirty="0">
                <a:solidFill>
                  <a:schemeClr val="tx1"/>
                </a:solidFill>
              </a:rPr>
              <a:t>cur_round += 1</a:t>
            </a:r>
            <a:endParaRPr kumimoji="1" lang="zh-CN" altLang="en-US" sz="1400" i="1" dirty="0">
              <a:solidFill>
                <a:schemeClr val="tx1"/>
              </a:solidFill>
            </a:endParaRPr>
          </a:p>
        </p:txBody>
      </p:sp>
      <p:sp>
        <p:nvSpPr>
          <p:cNvPr id="15" name="矩形 29">
            <a:extLst>
              <a:ext uri="{FF2B5EF4-FFF2-40B4-BE49-F238E27FC236}">
                <a16:creationId xmlns:a16="http://schemas.microsoft.com/office/drawing/2014/main" id="{C8B93063-97C6-A247-A64D-3AC65A0F34E5}"/>
              </a:ext>
            </a:extLst>
          </p:cNvPr>
          <p:cNvSpPr/>
          <p:nvPr/>
        </p:nvSpPr>
        <p:spPr>
          <a:xfrm>
            <a:off x="6253002" y="6206620"/>
            <a:ext cx="1032388" cy="41295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i="1" dirty="0">
                <a:solidFill>
                  <a:schemeClr val="tx1"/>
                </a:solidFill>
                <a:ea typeface="FangSong" charset="-122"/>
                <a:cs typeface="FangSong" charset="-122"/>
              </a:rPr>
              <a:t>round</a:t>
            </a:r>
            <a:endParaRPr kumimoji="1" lang="zh-CN" altLang="en-US" sz="1400" b="1" dirty="0">
              <a:solidFill>
                <a:schemeClr val="tx1"/>
              </a:solidFill>
              <a:latin typeface="FangSong" charset="-122"/>
              <a:ea typeface="FangSong" charset="-122"/>
              <a:cs typeface="FangSong" charset="-122"/>
            </a:endParaRPr>
          </a:p>
        </p:txBody>
      </p:sp>
      <p:sp>
        <p:nvSpPr>
          <p:cNvPr id="16" name="矩形 30">
            <a:extLst>
              <a:ext uri="{FF2B5EF4-FFF2-40B4-BE49-F238E27FC236}">
                <a16:creationId xmlns:a16="http://schemas.microsoft.com/office/drawing/2014/main" id="{CB0BC3C4-9ECB-494A-93F2-2C75DF218800}"/>
              </a:ext>
            </a:extLst>
          </p:cNvPr>
          <p:cNvSpPr/>
          <p:nvPr/>
        </p:nvSpPr>
        <p:spPr>
          <a:xfrm>
            <a:off x="7285389" y="6206619"/>
            <a:ext cx="1032388" cy="412955"/>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i="1" dirty="0" err="1">
                <a:solidFill>
                  <a:schemeClr val="tx1"/>
                </a:solidFill>
                <a:ea typeface="FangSong" charset="-122"/>
                <a:cs typeface="FangSong" charset="-122"/>
              </a:rPr>
              <a:t>ct_value</a:t>
            </a:r>
            <a:endParaRPr kumimoji="1" lang="zh-CN" altLang="en-US" sz="1400" b="1" dirty="0">
              <a:solidFill>
                <a:schemeClr val="tx1"/>
              </a:solidFill>
              <a:latin typeface="FangSong" charset="-122"/>
              <a:ea typeface="FangSong" charset="-122"/>
              <a:cs typeface="FangSong" charset="-122"/>
            </a:endParaRPr>
          </a:p>
        </p:txBody>
      </p:sp>
      <p:sp>
        <p:nvSpPr>
          <p:cNvPr id="17" name="矩形 31">
            <a:extLst>
              <a:ext uri="{FF2B5EF4-FFF2-40B4-BE49-F238E27FC236}">
                <a16:creationId xmlns:a16="http://schemas.microsoft.com/office/drawing/2014/main" id="{09B3F4F9-E8BF-8F41-A19A-678CE162E9A5}"/>
              </a:ext>
            </a:extLst>
          </p:cNvPr>
          <p:cNvSpPr/>
          <p:nvPr/>
        </p:nvSpPr>
        <p:spPr>
          <a:xfrm>
            <a:off x="8685804" y="1117966"/>
            <a:ext cx="846610" cy="405459"/>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b="1">
              <a:solidFill>
                <a:schemeClr val="tx1"/>
              </a:solidFill>
              <a:latin typeface="FangSong" charset="-122"/>
              <a:ea typeface="FangSong" charset="-122"/>
              <a:cs typeface="FangSong" charset="-122"/>
            </a:endParaRPr>
          </a:p>
        </p:txBody>
      </p:sp>
      <p:sp>
        <p:nvSpPr>
          <p:cNvPr id="18" name="矩形 32">
            <a:extLst>
              <a:ext uri="{FF2B5EF4-FFF2-40B4-BE49-F238E27FC236}">
                <a16:creationId xmlns:a16="http://schemas.microsoft.com/office/drawing/2014/main" id="{952B9ADE-A78E-DB4F-884E-02DD1B770F22}"/>
              </a:ext>
            </a:extLst>
          </p:cNvPr>
          <p:cNvSpPr/>
          <p:nvPr/>
        </p:nvSpPr>
        <p:spPr>
          <a:xfrm>
            <a:off x="9533947" y="1117966"/>
            <a:ext cx="792301" cy="385195"/>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b="1">
              <a:solidFill>
                <a:schemeClr val="tx1"/>
              </a:solidFill>
              <a:latin typeface="FangSong" charset="-122"/>
              <a:ea typeface="FangSong" charset="-122"/>
              <a:cs typeface="FangSong" charset="-122"/>
            </a:endParaRPr>
          </a:p>
        </p:txBody>
      </p:sp>
      <p:sp>
        <p:nvSpPr>
          <p:cNvPr id="19" name="矩形 33">
            <a:extLst>
              <a:ext uri="{FF2B5EF4-FFF2-40B4-BE49-F238E27FC236}">
                <a16:creationId xmlns:a16="http://schemas.microsoft.com/office/drawing/2014/main" id="{FF53C61F-1CB7-E348-941F-95BEC138B138}"/>
              </a:ext>
            </a:extLst>
          </p:cNvPr>
          <p:cNvSpPr/>
          <p:nvPr/>
        </p:nvSpPr>
        <p:spPr>
          <a:xfrm>
            <a:off x="8685803" y="1504749"/>
            <a:ext cx="861589" cy="41295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b="1">
              <a:solidFill>
                <a:schemeClr val="tx1"/>
              </a:solidFill>
              <a:latin typeface="FangSong" charset="-122"/>
              <a:ea typeface="FangSong" charset="-122"/>
              <a:cs typeface="FangSong" charset="-122"/>
            </a:endParaRPr>
          </a:p>
        </p:txBody>
      </p:sp>
      <p:sp>
        <p:nvSpPr>
          <p:cNvPr id="20" name="矩形 34">
            <a:extLst>
              <a:ext uri="{FF2B5EF4-FFF2-40B4-BE49-F238E27FC236}">
                <a16:creationId xmlns:a16="http://schemas.microsoft.com/office/drawing/2014/main" id="{CE040FB7-BEFC-BD49-8C55-2FEA5D708CE7}"/>
              </a:ext>
            </a:extLst>
          </p:cNvPr>
          <p:cNvSpPr/>
          <p:nvPr/>
        </p:nvSpPr>
        <p:spPr>
          <a:xfrm>
            <a:off x="9533415" y="1503039"/>
            <a:ext cx="792833" cy="414665"/>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b="1">
              <a:solidFill>
                <a:schemeClr val="tx1"/>
              </a:solidFill>
              <a:latin typeface="FangSong" charset="-122"/>
              <a:ea typeface="FangSong" charset="-122"/>
              <a:cs typeface="FangSong" charset="-122"/>
            </a:endParaRPr>
          </a:p>
        </p:txBody>
      </p:sp>
      <p:sp>
        <p:nvSpPr>
          <p:cNvPr id="21" name="文本框 35">
            <a:extLst>
              <a:ext uri="{FF2B5EF4-FFF2-40B4-BE49-F238E27FC236}">
                <a16:creationId xmlns:a16="http://schemas.microsoft.com/office/drawing/2014/main" id="{8FF4F51F-6959-BF4E-B5CF-C331F4A63656}"/>
              </a:ext>
            </a:extLst>
          </p:cNvPr>
          <p:cNvSpPr txBox="1"/>
          <p:nvPr/>
        </p:nvSpPr>
        <p:spPr>
          <a:xfrm>
            <a:off x="9444153" y="1963416"/>
            <a:ext cx="206477" cy="738664"/>
          </a:xfrm>
          <a:prstGeom prst="rect">
            <a:avLst/>
          </a:prstGeom>
          <a:noFill/>
        </p:spPr>
        <p:txBody>
          <a:bodyPr wrap="square" rtlCol="0">
            <a:spAutoFit/>
          </a:bodyPr>
          <a:lstStyle/>
          <a:p>
            <a:pPr algn="ctr"/>
            <a:r>
              <a:rPr kumimoji="1" lang="en-US" altLang="zh-CN" sz="1400" b="1" dirty="0"/>
              <a:t>.</a:t>
            </a:r>
          </a:p>
          <a:p>
            <a:pPr algn="ctr"/>
            <a:r>
              <a:rPr kumimoji="1" lang="en-US" altLang="zh-CN" sz="1400" b="1" dirty="0"/>
              <a:t>.</a:t>
            </a:r>
          </a:p>
          <a:p>
            <a:pPr algn="ctr"/>
            <a:r>
              <a:rPr kumimoji="1" lang="en-US" altLang="zh-CN" sz="1400" b="1" dirty="0"/>
              <a:t>.</a:t>
            </a:r>
            <a:endParaRPr kumimoji="1" lang="zh-CN" altLang="en-US" sz="1400" b="1" dirty="0"/>
          </a:p>
        </p:txBody>
      </p:sp>
      <p:sp>
        <p:nvSpPr>
          <p:cNvPr id="22" name="矩形 36">
            <a:extLst>
              <a:ext uri="{FF2B5EF4-FFF2-40B4-BE49-F238E27FC236}">
                <a16:creationId xmlns:a16="http://schemas.microsoft.com/office/drawing/2014/main" id="{3B5FC375-24FE-DA4E-B9D8-FD3FD7BB58C1}"/>
              </a:ext>
            </a:extLst>
          </p:cNvPr>
          <p:cNvSpPr/>
          <p:nvPr/>
        </p:nvSpPr>
        <p:spPr>
          <a:xfrm>
            <a:off x="8685803" y="2668404"/>
            <a:ext cx="847612" cy="398299"/>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b="1">
              <a:solidFill>
                <a:schemeClr val="tx1"/>
              </a:solidFill>
              <a:latin typeface="FangSong" charset="-122"/>
              <a:ea typeface="FangSong" charset="-122"/>
              <a:cs typeface="FangSong" charset="-122"/>
            </a:endParaRPr>
          </a:p>
        </p:txBody>
      </p:sp>
      <p:sp>
        <p:nvSpPr>
          <p:cNvPr id="23" name="矩形 37">
            <a:extLst>
              <a:ext uri="{FF2B5EF4-FFF2-40B4-BE49-F238E27FC236}">
                <a16:creationId xmlns:a16="http://schemas.microsoft.com/office/drawing/2014/main" id="{DE2C9CF9-AE66-A24C-84CD-3D189ED2E21F}"/>
              </a:ext>
            </a:extLst>
          </p:cNvPr>
          <p:cNvSpPr/>
          <p:nvPr/>
        </p:nvSpPr>
        <p:spPr>
          <a:xfrm>
            <a:off x="9532414" y="2668404"/>
            <a:ext cx="793834" cy="398299"/>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b="1">
              <a:solidFill>
                <a:schemeClr val="tx1"/>
              </a:solidFill>
              <a:latin typeface="FangSong" charset="-122"/>
              <a:ea typeface="FangSong" charset="-122"/>
              <a:cs typeface="FangSong" charset="-122"/>
            </a:endParaRPr>
          </a:p>
        </p:txBody>
      </p:sp>
      <p:sp>
        <p:nvSpPr>
          <p:cNvPr id="25" name="菱形 39">
            <a:extLst>
              <a:ext uri="{FF2B5EF4-FFF2-40B4-BE49-F238E27FC236}">
                <a16:creationId xmlns:a16="http://schemas.microsoft.com/office/drawing/2014/main" id="{B1DEB65D-8868-9C4A-8A68-8D40EAF6A20B}"/>
              </a:ext>
            </a:extLst>
          </p:cNvPr>
          <p:cNvSpPr/>
          <p:nvPr/>
        </p:nvSpPr>
        <p:spPr>
          <a:xfrm>
            <a:off x="6253002" y="4895880"/>
            <a:ext cx="2064775" cy="1097513"/>
          </a:xfrm>
          <a:prstGeom prst="diamon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i="1" dirty="0">
                <a:solidFill>
                  <a:schemeClr val="tx1"/>
                </a:solidFill>
              </a:rPr>
              <a:t>cur_round &gt; round</a:t>
            </a:r>
            <a:endParaRPr kumimoji="1" lang="zh-CN" altLang="en-US" sz="1400" i="1" dirty="0">
              <a:solidFill>
                <a:schemeClr val="tx1"/>
              </a:solidFill>
            </a:endParaRPr>
          </a:p>
        </p:txBody>
      </p:sp>
      <p:sp>
        <p:nvSpPr>
          <p:cNvPr id="26" name="矩形 40">
            <a:extLst>
              <a:ext uri="{FF2B5EF4-FFF2-40B4-BE49-F238E27FC236}">
                <a16:creationId xmlns:a16="http://schemas.microsoft.com/office/drawing/2014/main" id="{09065D29-29CA-EC41-95BC-7F794893F0CF}"/>
              </a:ext>
            </a:extLst>
          </p:cNvPr>
          <p:cNvSpPr/>
          <p:nvPr/>
        </p:nvSpPr>
        <p:spPr>
          <a:xfrm>
            <a:off x="3768060" y="4895880"/>
            <a:ext cx="1813892" cy="10975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i="1" dirty="0">
                <a:solidFill>
                  <a:schemeClr val="tx1"/>
                </a:solidFill>
              </a:rPr>
              <a:t>round = cur_round</a:t>
            </a:r>
          </a:p>
          <a:p>
            <a:pPr algn="ctr"/>
            <a:r>
              <a:rPr kumimoji="1" lang="en-US" altLang="zh-CN" sz="1400" i="1" dirty="0" err="1">
                <a:solidFill>
                  <a:schemeClr val="tx1"/>
                </a:solidFill>
              </a:rPr>
              <a:t>ct_value</a:t>
            </a:r>
            <a:r>
              <a:rPr kumimoji="1" lang="en-US" altLang="zh-CN" sz="1400" i="1" dirty="0">
                <a:solidFill>
                  <a:schemeClr val="tx1"/>
                </a:solidFill>
              </a:rPr>
              <a:t> = 0</a:t>
            </a:r>
            <a:endParaRPr kumimoji="1" lang="zh-CN" altLang="en-US" sz="1400" i="1" dirty="0">
              <a:solidFill>
                <a:schemeClr val="tx1"/>
              </a:solidFill>
            </a:endParaRPr>
          </a:p>
        </p:txBody>
      </p:sp>
      <p:sp>
        <p:nvSpPr>
          <p:cNvPr id="27" name="矩形 41">
            <a:extLst>
              <a:ext uri="{FF2B5EF4-FFF2-40B4-BE49-F238E27FC236}">
                <a16:creationId xmlns:a16="http://schemas.microsoft.com/office/drawing/2014/main" id="{F7A42281-0074-D74B-8A6B-710610D23608}"/>
              </a:ext>
            </a:extLst>
          </p:cNvPr>
          <p:cNvSpPr/>
          <p:nvPr/>
        </p:nvSpPr>
        <p:spPr>
          <a:xfrm>
            <a:off x="8665168" y="4906193"/>
            <a:ext cx="1661080" cy="108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dirty="0">
                <a:solidFill>
                  <a:schemeClr val="tx1"/>
                </a:solidFill>
                <a:ea typeface="FangSong" charset="-122"/>
                <a:cs typeface="FangSong" charset="-122"/>
              </a:rPr>
              <a:t>Read Counter Array</a:t>
            </a:r>
            <a:endParaRPr kumimoji="1" lang="zh-CN" altLang="en-US" sz="1400" dirty="0">
              <a:solidFill>
                <a:schemeClr val="tx1"/>
              </a:solidFill>
              <a:ea typeface="FangSong" charset="-122"/>
              <a:cs typeface="FangSong" charset="-122"/>
            </a:endParaRPr>
          </a:p>
        </p:txBody>
      </p:sp>
      <p:cxnSp>
        <p:nvCxnSpPr>
          <p:cNvPr id="29" name="直线箭头连接符 43">
            <a:extLst>
              <a:ext uri="{FF2B5EF4-FFF2-40B4-BE49-F238E27FC236}">
                <a16:creationId xmlns:a16="http://schemas.microsoft.com/office/drawing/2014/main" id="{C5839C2E-A22E-8647-8D81-4863D5ED1F7A}"/>
              </a:ext>
            </a:extLst>
          </p:cNvPr>
          <p:cNvCxnSpPr>
            <a:endCxn id="11" idx="1"/>
          </p:cNvCxnSpPr>
          <p:nvPr/>
        </p:nvCxnSpPr>
        <p:spPr>
          <a:xfrm>
            <a:off x="3288184" y="4025099"/>
            <a:ext cx="479875"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线箭头连接符 45">
            <a:extLst>
              <a:ext uri="{FF2B5EF4-FFF2-40B4-BE49-F238E27FC236}">
                <a16:creationId xmlns:a16="http://schemas.microsoft.com/office/drawing/2014/main" id="{E3E125E0-A747-A340-8349-2227612FC831}"/>
              </a:ext>
            </a:extLst>
          </p:cNvPr>
          <p:cNvCxnSpPr>
            <a:stCxn id="11" idx="3"/>
            <a:endCxn id="13" idx="1"/>
          </p:cNvCxnSpPr>
          <p:nvPr/>
        </p:nvCxnSpPr>
        <p:spPr>
          <a:xfrm>
            <a:off x="5581952" y="4025099"/>
            <a:ext cx="671051" cy="55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线箭头连接符 46">
            <a:extLst>
              <a:ext uri="{FF2B5EF4-FFF2-40B4-BE49-F238E27FC236}">
                <a16:creationId xmlns:a16="http://schemas.microsoft.com/office/drawing/2014/main" id="{D4A7BCEE-D1B3-7447-940D-6130A4F9A5EF}"/>
              </a:ext>
            </a:extLst>
          </p:cNvPr>
          <p:cNvCxnSpPr>
            <a:cxnSpLocks/>
            <a:stCxn id="12" idx="2"/>
            <a:endCxn id="13" idx="0"/>
          </p:cNvCxnSpPr>
          <p:nvPr/>
        </p:nvCxnSpPr>
        <p:spPr>
          <a:xfrm>
            <a:off x="7285390" y="2993011"/>
            <a:ext cx="0" cy="499309"/>
          </a:xfrm>
          <a:prstGeom prst="straightConnector1">
            <a:avLst/>
          </a:prstGeom>
          <a:ln w="254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线箭头连接符 47">
            <a:extLst>
              <a:ext uri="{FF2B5EF4-FFF2-40B4-BE49-F238E27FC236}">
                <a16:creationId xmlns:a16="http://schemas.microsoft.com/office/drawing/2014/main" id="{093971F1-C129-0D44-9B51-E5366BB4E301}"/>
              </a:ext>
            </a:extLst>
          </p:cNvPr>
          <p:cNvCxnSpPr>
            <a:stCxn id="13" idx="3"/>
            <a:endCxn id="14" idx="1"/>
          </p:cNvCxnSpPr>
          <p:nvPr/>
        </p:nvCxnSpPr>
        <p:spPr>
          <a:xfrm flipV="1">
            <a:off x="8317777" y="4025099"/>
            <a:ext cx="347391" cy="55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线箭头连接符 48">
            <a:extLst>
              <a:ext uri="{FF2B5EF4-FFF2-40B4-BE49-F238E27FC236}">
                <a16:creationId xmlns:a16="http://schemas.microsoft.com/office/drawing/2014/main" id="{650B53EE-CA99-8E45-940E-D9481E2F0385}"/>
              </a:ext>
            </a:extLst>
          </p:cNvPr>
          <p:cNvCxnSpPr>
            <a:stCxn id="14" idx="2"/>
            <a:endCxn id="27" idx="0"/>
          </p:cNvCxnSpPr>
          <p:nvPr/>
        </p:nvCxnSpPr>
        <p:spPr>
          <a:xfrm>
            <a:off x="9495708" y="4568951"/>
            <a:ext cx="0" cy="33724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肘形连接符 49">
            <a:extLst>
              <a:ext uri="{FF2B5EF4-FFF2-40B4-BE49-F238E27FC236}">
                <a16:creationId xmlns:a16="http://schemas.microsoft.com/office/drawing/2014/main" id="{D89DFA5E-05FB-5F4C-B109-431E292E4135}"/>
              </a:ext>
            </a:extLst>
          </p:cNvPr>
          <p:cNvCxnSpPr/>
          <p:nvPr/>
        </p:nvCxnSpPr>
        <p:spPr>
          <a:xfrm>
            <a:off x="8317163" y="4025099"/>
            <a:ext cx="1178545" cy="712834"/>
          </a:xfrm>
          <a:prstGeom prst="bentConnector3">
            <a:avLst>
              <a:gd name="adj1" fmla="val 7569"/>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线箭头连接符 50">
            <a:extLst>
              <a:ext uri="{FF2B5EF4-FFF2-40B4-BE49-F238E27FC236}">
                <a16:creationId xmlns:a16="http://schemas.microsoft.com/office/drawing/2014/main" id="{44C779EC-9351-2A46-BA9D-CF08457AC7BB}"/>
              </a:ext>
            </a:extLst>
          </p:cNvPr>
          <p:cNvCxnSpPr>
            <a:cxnSpLocks/>
            <a:stCxn id="27" idx="1"/>
          </p:cNvCxnSpPr>
          <p:nvPr/>
        </p:nvCxnSpPr>
        <p:spPr>
          <a:xfrm flipH="1">
            <a:off x="8317164" y="5449793"/>
            <a:ext cx="348004" cy="22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肘形连接符 51">
            <a:extLst>
              <a:ext uri="{FF2B5EF4-FFF2-40B4-BE49-F238E27FC236}">
                <a16:creationId xmlns:a16="http://schemas.microsoft.com/office/drawing/2014/main" id="{95F7F465-A397-474C-B36C-8C0473A4E773}"/>
              </a:ext>
            </a:extLst>
          </p:cNvPr>
          <p:cNvCxnSpPr>
            <a:cxnSpLocks/>
            <a:stCxn id="27" idx="3"/>
            <a:endCxn id="19" idx="1"/>
          </p:cNvCxnSpPr>
          <p:nvPr/>
        </p:nvCxnSpPr>
        <p:spPr>
          <a:xfrm flipH="1" flipV="1">
            <a:off x="8685803" y="1711227"/>
            <a:ext cx="1640445" cy="3738566"/>
          </a:xfrm>
          <a:prstGeom prst="bentConnector5">
            <a:avLst>
              <a:gd name="adj1" fmla="val -6431"/>
              <a:gd name="adj2" fmla="val 54979"/>
              <a:gd name="adj3" fmla="val 11393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肘形连接符 52">
            <a:extLst>
              <a:ext uri="{FF2B5EF4-FFF2-40B4-BE49-F238E27FC236}">
                <a16:creationId xmlns:a16="http://schemas.microsoft.com/office/drawing/2014/main" id="{C869C2D7-B20E-9640-86E8-8732BB91C768}"/>
              </a:ext>
            </a:extLst>
          </p:cNvPr>
          <p:cNvCxnSpPr>
            <a:cxnSpLocks/>
            <a:stCxn id="20" idx="3"/>
            <a:endCxn id="16" idx="3"/>
          </p:cNvCxnSpPr>
          <p:nvPr/>
        </p:nvCxnSpPr>
        <p:spPr>
          <a:xfrm flipH="1">
            <a:off x="8317777" y="1710372"/>
            <a:ext cx="2008471" cy="4702725"/>
          </a:xfrm>
          <a:prstGeom prst="bentConnector3">
            <a:avLst>
              <a:gd name="adj1" fmla="val -1138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线箭头连接符 53">
            <a:extLst>
              <a:ext uri="{FF2B5EF4-FFF2-40B4-BE49-F238E27FC236}">
                <a16:creationId xmlns:a16="http://schemas.microsoft.com/office/drawing/2014/main" id="{B0A3B70F-B9A8-4B4B-8BDF-1C301AD1A67C}"/>
              </a:ext>
            </a:extLst>
          </p:cNvPr>
          <p:cNvCxnSpPr>
            <a:cxnSpLocks/>
          </p:cNvCxnSpPr>
          <p:nvPr/>
        </p:nvCxnSpPr>
        <p:spPr>
          <a:xfrm flipH="1" flipV="1">
            <a:off x="7278204" y="5938452"/>
            <a:ext cx="3439" cy="26738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线箭头连接符 54">
            <a:extLst>
              <a:ext uri="{FF2B5EF4-FFF2-40B4-BE49-F238E27FC236}">
                <a16:creationId xmlns:a16="http://schemas.microsoft.com/office/drawing/2014/main" id="{7346DE57-9D9E-B242-BBDB-B3276F87029F}"/>
              </a:ext>
            </a:extLst>
          </p:cNvPr>
          <p:cNvCxnSpPr/>
          <p:nvPr/>
        </p:nvCxnSpPr>
        <p:spPr>
          <a:xfrm flipH="1" flipV="1">
            <a:off x="5588903" y="5452720"/>
            <a:ext cx="643462"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线箭头连接符 55">
            <a:extLst>
              <a:ext uri="{FF2B5EF4-FFF2-40B4-BE49-F238E27FC236}">
                <a16:creationId xmlns:a16="http://schemas.microsoft.com/office/drawing/2014/main" id="{8CB75071-3598-0245-A902-F539486EDDBD}"/>
              </a:ext>
            </a:extLst>
          </p:cNvPr>
          <p:cNvCxnSpPr>
            <a:stCxn id="26" idx="1"/>
            <a:endCxn id="43" idx="3"/>
          </p:cNvCxnSpPr>
          <p:nvPr/>
        </p:nvCxnSpPr>
        <p:spPr>
          <a:xfrm flipH="1">
            <a:off x="3311134" y="5444636"/>
            <a:ext cx="456926" cy="51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矩形 58">
            <a:extLst>
              <a:ext uri="{FF2B5EF4-FFF2-40B4-BE49-F238E27FC236}">
                <a16:creationId xmlns:a16="http://schemas.microsoft.com/office/drawing/2014/main" id="{8FE0999A-7CF7-5D4F-9B21-3B1E758BFE24}"/>
              </a:ext>
            </a:extLst>
          </p:cNvPr>
          <p:cNvSpPr/>
          <p:nvPr/>
        </p:nvSpPr>
        <p:spPr>
          <a:xfrm>
            <a:off x="2396734" y="4906193"/>
            <a:ext cx="914400" cy="108719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tx1"/>
                </a:solidFill>
                <a:ea typeface="KaiTi" charset="-122"/>
                <a:cs typeface="KaiTi" charset="-122"/>
              </a:rPr>
              <a:t>Output</a:t>
            </a:r>
            <a:endParaRPr kumimoji="1" lang="zh-CN" altLang="en-US" sz="1600" dirty="0">
              <a:solidFill>
                <a:schemeClr val="tx1"/>
              </a:solidFill>
              <a:ea typeface="KaiTi" charset="-122"/>
              <a:cs typeface="KaiTi" charset="-122"/>
            </a:endParaRPr>
          </a:p>
        </p:txBody>
      </p:sp>
      <p:cxnSp>
        <p:nvCxnSpPr>
          <p:cNvPr id="44" name="肘形连接符 59">
            <a:extLst>
              <a:ext uri="{FF2B5EF4-FFF2-40B4-BE49-F238E27FC236}">
                <a16:creationId xmlns:a16="http://schemas.microsoft.com/office/drawing/2014/main" id="{61323398-3847-7D4D-99D5-738547D36FAF}"/>
              </a:ext>
            </a:extLst>
          </p:cNvPr>
          <p:cNvCxnSpPr>
            <a:endCxn id="43" idx="2"/>
          </p:cNvCxnSpPr>
          <p:nvPr/>
        </p:nvCxnSpPr>
        <p:spPr>
          <a:xfrm rot="10800000" flipV="1">
            <a:off x="2853934" y="5452722"/>
            <a:ext cx="3399068" cy="540669"/>
          </a:xfrm>
          <a:prstGeom prst="bentConnector4">
            <a:avLst>
              <a:gd name="adj1" fmla="val 4604"/>
              <a:gd name="adj2" fmla="val 14228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线箭头连接符 63">
            <a:extLst>
              <a:ext uri="{FF2B5EF4-FFF2-40B4-BE49-F238E27FC236}">
                <a16:creationId xmlns:a16="http://schemas.microsoft.com/office/drawing/2014/main" id="{E46D5E58-548F-F749-870E-EC7B99D5113E}"/>
              </a:ext>
            </a:extLst>
          </p:cNvPr>
          <p:cNvCxnSpPr/>
          <p:nvPr/>
        </p:nvCxnSpPr>
        <p:spPr>
          <a:xfrm flipH="1" flipV="1">
            <a:off x="2046374" y="5444634"/>
            <a:ext cx="350360" cy="515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线箭头连接符 64">
            <a:extLst>
              <a:ext uri="{FF2B5EF4-FFF2-40B4-BE49-F238E27FC236}">
                <a16:creationId xmlns:a16="http://schemas.microsoft.com/office/drawing/2014/main" id="{98EEBB53-13C6-9146-B9CC-2980222B93FF}"/>
              </a:ext>
            </a:extLst>
          </p:cNvPr>
          <p:cNvCxnSpPr>
            <a:cxnSpLocks/>
            <a:stCxn id="54" idx="2"/>
            <a:endCxn id="12" idx="0"/>
          </p:cNvCxnSpPr>
          <p:nvPr/>
        </p:nvCxnSpPr>
        <p:spPr>
          <a:xfrm>
            <a:off x="7285389" y="2143405"/>
            <a:ext cx="1" cy="329714"/>
          </a:xfrm>
          <a:prstGeom prst="straightConnector1">
            <a:avLst/>
          </a:prstGeom>
          <a:ln w="254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D35A9345-4599-E541-BC64-1B9990770BDF}"/>
              </a:ext>
            </a:extLst>
          </p:cNvPr>
          <p:cNvSpPr txBox="1"/>
          <p:nvPr/>
        </p:nvSpPr>
        <p:spPr>
          <a:xfrm>
            <a:off x="3631384" y="2322149"/>
            <a:ext cx="2212337" cy="369332"/>
          </a:xfrm>
          <a:prstGeom prst="rect">
            <a:avLst/>
          </a:prstGeom>
          <a:noFill/>
        </p:spPr>
        <p:txBody>
          <a:bodyPr wrap="none" rtlCol="0">
            <a:spAutoFit/>
          </a:bodyPr>
          <a:lstStyle/>
          <a:p>
            <a:r>
              <a:rPr lang="en-CN" dirty="0"/>
              <a:t>Local Round Indicator</a:t>
            </a:r>
          </a:p>
        </p:txBody>
      </p:sp>
      <p:sp>
        <p:nvSpPr>
          <p:cNvPr id="54" name="TextBox 53">
            <a:extLst>
              <a:ext uri="{FF2B5EF4-FFF2-40B4-BE49-F238E27FC236}">
                <a16:creationId xmlns:a16="http://schemas.microsoft.com/office/drawing/2014/main" id="{E72E35DB-FD45-D044-9E25-EBDC69B3B4AB}"/>
              </a:ext>
            </a:extLst>
          </p:cNvPr>
          <p:cNvSpPr txBox="1"/>
          <p:nvPr/>
        </p:nvSpPr>
        <p:spPr>
          <a:xfrm>
            <a:off x="6736072" y="1774073"/>
            <a:ext cx="1098634" cy="369332"/>
          </a:xfrm>
          <a:prstGeom prst="rect">
            <a:avLst/>
          </a:prstGeom>
          <a:noFill/>
        </p:spPr>
        <p:txBody>
          <a:bodyPr wrap="none" rtlCol="0">
            <a:spAutoFit/>
          </a:bodyPr>
          <a:lstStyle/>
          <a:p>
            <a:r>
              <a:rPr lang="en-CN" dirty="0"/>
              <a:t>controller</a:t>
            </a:r>
          </a:p>
        </p:txBody>
      </p:sp>
      <p:sp>
        <p:nvSpPr>
          <p:cNvPr id="60" name="TextBox 59">
            <a:extLst>
              <a:ext uri="{FF2B5EF4-FFF2-40B4-BE49-F238E27FC236}">
                <a16:creationId xmlns:a16="http://schemas.microsoft.com/office/drawing/2014/main" id="{82624BB4-C9F2-424A-B37A-95A0CF103303}"/>
              </a:ext>
            </a:extLst>
          </p:cNvPr>
          <p:cNvSpPr txBox="1"/>
          <p:nvPr/>
        </p:nvSpPr>
        <p:spPr>
          <a:xfrm>
            <a:off x="8826900" y="719334"/>
            <a:ext cx="1493486" cy="369332"/>
          </a:xfrm>
          <a:prstGeom prst="rect">
            <a:avLst/>
          </a:prstGeom>
          <a:noFill/>
        </p:spPr>
        <p:txBody>
          <a:bodyPr wrap="none" rtlCol="0">
            <a:spAutoFit/>
          </a:bodyPr>
          <a:lstStyle/>
          <a:p>
            <a:r>
              <a:rPr lang="en-US" dirty="0"/>
              <a:t>C</a:t>
            </a:r>
            <a:r>
              <a:rPr lang="en-CN" dirty="0"/>
              <a:t>ounter Array</a:t>
            </a:r>
          </a:p>
        </p:txBody>
      </p:sp>
      <p:sp>
        <p:nvSpPr>
          <p:cNvPr id="61" name="TextBox 60">
            <a:extLst>
              <a:ext uri="{FF2B5EF4-FFF2-40B4-BE49-F238E27FC236}">
                <a16:creationId xmlns:a16="http://schemas.microsoft.com/office/drawing/2014/main" id="{508D94A3-0A59-884E-817D-A2D32679A487}"/>
              </a:ext>
            </a:extLst>
          </p:cNvPr>
          <p:cNvSpPr txBox="1"/>
          <p:nvPr/>
        </p:nvSpPr>
        <p:spPr>
          <a:xfrm>
            <a:off x="8409114" y="3708262"/>
            <a:ext cx="296876" cy="369332"/>
          </a:xfrm>
          <a:prstGeom prst="rect">
            <a:avLst/>
          </a:prstGeom>
          <a:noFill/>
        </p:spPr>
        <p:txBody>
          <a:bodyPr wrap="none" rtlCol="0">
            <a:spAutoFit/>
          </a:bodyPr>
          <a:lstStyle/>
          <a:p>
            <a:r>
              <a:rPr lang="en-CN" dirty="0"/>
              <a:t>Y</a:t>
            </a:r>
          </a:p>
        </p:txBody>
      </p:sp>
      <p:sp>
        <p:nvSpPr>
          <p:cNvPr id="62" name="TextBox 61">
            <a:extLst>
              <a:ext uri="{FF2B5EF4-FFF2-40B4-BE49-F238E27FC236}">
                <a16:creationId xmlns:a16="http://schemas.microsoft.com/office/drawing/2014/main" id="{346FEAF6-FD9A-5E4B-9EBC-A260AA15A950}"/>
              </a:ext>
            </a:extLst>
          </p:cNvPr>
          <p:cNvSpPr txBox="1"/>
          <p:nvPr/>
        </p:nvSpPr>
        <p:spPr>
          <a:xfrm>
            <a:off x="8125383" y="4201900"/>
            <a:ext cx="333746" cy="369332"/>
          </a:xfrm>
          <a:prstGeom prst="rect">
            <a:avLst/>
          </a:prstGeom>
          <a:noFill/>
        </p:spPr>
        <p:txBody>
          <a:bodyPr wrap="none" rtlCol="0">
            <a:spAutoFit/>
          </a:bodyPr>
          <a:lstStyle/>
          <a:p>
            <a:r>
              <a:rPr lang="en-CN" dirty="0"/>
              <a:t>N</a:t>
            </a:r>
          </a:p>
        </p:txBody>
      </p:sp>
      <p:sp>
        <p:nvSpPr>
          <p:cNvPr id="70" name="TextBox 69">
            <a:extLst>
              <a:ext uri="{FF2B5EF4-FFF2-40B4-BE49-F238E27FC236}">
                <a16:creationId xmlns:a16="http://schemas.microsoft.com/office/drawing/2014/main" id="{2D2C903E-F193-A540-A0B6-76AA3EC3EAC8}"/>
              </a:ext>
            </a:extLst>
          </p:cNvPr>
          <p:cNvSpPr txBox="1"/>
          <p:nvPr/>
        </p:nvSpPr>
        <p:spPr>
          <a:xfrm>
            <a:off x="5695283" y="5136270"/>
            <a:ext cx="296876" cy="369332"/>
          </a:xfrm>
          <a:prstGeom prst="rect">
            <a:avLst/>
          </a:prstGeom>
          <a:noFill/>
        </p:spPr>
        <p:txBody>
          <a:bodyPr wrap="none" rtlCol="0">
            <a:spAutoFit/>
          </a:bodyPr>
          <a:lstStyle/>
          <a:p>
            <a:r>
              <a:rPr lang="en-CN" dirty="0"/>
              <a:t>Y</a:t>
            </a:r>
          </a:p>
        </p:txBody>
      </p:sp>
      <p:sp>
        <p:nvSpPr>
          <p:cNvPr id="71" name="TextBox 70">
            <a:extLst>
              <a:ext uri="{FF2B5EF4-FFF2-40B4-BE49-F238E27FC236}">
                <a16:creationId xmlns:a16="http://schemas.microsoft.com/office/drawing/2014/main" id="{7C191434-A67A-844F-B7FE-45643D866722}"/>
              </a:ext>
            </a:extLst>
          </p:cNvPr>
          <p:cNvSpPr txBox="1"/>
          <p:nvPr/>
        </p:nvSpPr>
        <p:spPr>
          <a:xfrm>
            <a:off x="6065492" y="5559807"/>
            <a:ext cx="333746" cy="369332"/>
          </a:xfrm>
          <a:prstGeom prst="rect">
            <a:avLst/>
          </a:prstGeom>
          <a:noFill/>
        </p:spPr>
        <p:txBody>
          <a:bodyPr wrap="none" rtlCol="0">
            <a:spAutoFit/>
          </a:bodyPr>
          <a:lstStyle/>
          <a:p>
            <a:r>
              <a:rPr lang="en-CN" dirty="0"/>
              <a:t>N</a:t>
            </a:r>
          </a:p>
        </p:txBody>
      </p:sp>
      <p:cxnSp>
        <p:nvCxnSpPr>
          <p:cNvPr id="78" name="直线箭头连接符 43">
            <a:extLst>
              <a:ext uri="{FF2B5EF4-FFF2-40B4-BE49-F238E27FC236}">
                <a16:creationId xmlns:a16="http://schemas.microsoft.com/office/drawing/2014/main" id="{E04FDC2D-F1A7-1A47-857A-B4AF51193D04}"/>
              </a:ext>
            </a:extLst>
          </p:cNvPr>
          <p:cNvCxnSpPr/>
          <p:nvPr/>
        </p:nvCxnSpPr>
        <p:spPr>
          <a:xfrm>
            <a:off x="363977" y="5971289"/>
            <a:ext cx="479875"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4ED2863-482C-8F4C-B5E4-CBDBFCFE7008}"/>
              </a:ext>
            </a:extLst>
          </p:cNvPr>
          <p:cNvSpPr txBox="1"/>
          <p:nvPr/>
        </p:nvSpPr>
        <p:spPr>
          <a:xfrm>
            <a:off x="826006" y="5817400"/>
            <a:ext cx="1284582" cy="307777"/>
          </a:xfrm>
          <a:prstGeom prst="rect">
            <a:avLst/>
          </a:prstGeom>
          <a:noFill/>
        </p:spPr>
        <p:txBody>
          <a:bodyPr wrap="none" rtlCol="0">
            <a:spAutoFit/>
          </a:bodyPr>
          <a:lstStyle/>
          <a:p>
            <a:r>
              <a:rPr lang="en-US" sz="1400" dirty="0"/>
              <a:t>Main d</a:t>
            </a:r>
            <a:r>
              <a:rPr lang="en-CN" sz="1400" dirty="0"/>
              <a:t>ata flow</a:t>
            </a:r>
          </a:p>
        </p:txBody>
      </p:sp>
      <p:cxnSp>
        <p:nvCxnSpPr>
          <p:cNvPr id="80" name="直线箭头连接符 43">
            <a:extLst>
              <a:ext uri="{FF2B5EF4-FFF2-40B4-BE49-F238E27FC236}">
                <a16:creationId xmlns:a16="http://schemas.microsoft.com/office/drawing/2014/main" id="{C60FED81-EFC9-2A4D-A09A-300493ACE32B}"/>
              </a:ext>
            </a:extLst>
          </p:cNvPr>
          <p:cNvCxnSpPr/>
          <p:nvPr/>
        </p:nvCxnSpPr>
        <p:spPr>
          <a:xfrm>
            <a:off x="363977" y="6198176"/>
            <a:ext cx="479875" cy="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694DDEB0-7204-C145-A0A8-65D4929035E8}"/>
              </a:ext>
            </a:extLst>
          </p:cNvPr>
          <p:cNvCxnSpPr>
            <a:cxnSpLocks/>
          </p:cNvCxnSpPr>
          <p:nvPr/>
        </p:nvCxnSpPr>
        <p:spPr>
          <a:xfrm flipV="1">
            <a:off x="4609708" y="3242666"/>
            <a:ext cx="0" cy="465596"/>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3A6ACF37-F8BE-4B47-828E-EBE77D2D0F59}"/>
              </a:ext>
            </a:extLst>
          </p:cNvPr>
          <p:cNvSpPr txBox="1"/>
          <p:nvPr/>
        </p:nvSpPr>
        <p:spPr>
          <a:xfrm>
            <a:off x="841501" y="6051953"/>
            <a:ext cx="1283685" cy="307777"/>
          </a:xfrm>
          <a:prstGeom prst="rect">
            <a:avLst/>
          </a:prstGeom>
          <a:noFill/>
        </p:spPr>
        <p:txBody>
          <a:bodyPr wrap="none" rtlCol="0">
            <a:spAutoFit/>
          </a:bodyPr>
          <a:lstStyle/>
          <a:p>
            <a:r>
              <a:rPr lang="en-CN" sz="1400" dirty="0"/>
              <a:t>Register access</a:t>
            </a:r>
          </a:p>
        </p:txBody>
      </p:sp>
      <p:cxnSp>
        <p:nvCxnSpPr>
          <p:cNvPr id="85" name="直线箭头连接符 43">
            <a:extLst>
              <a:ext uri="{FF2B5EF4-FFF2-40B4-BE49-F238E27FC236}">
                <a16:creationId xmlns:a16="http://schemas.microsoft.com/office/drawing/2014/main" id="{A44F5985-8E05-8342-8E58-16C569AFA361}"/>
              </a:ext>
            </a:extLst>
          </p:cNvPr>
          <p:cNvCxnSpPr/>
          <p:nvPr/>
        </p:nvCxnSpPr>
        <p:spPr>
          <a:xfrm>
            <a:off x="361626" y="6428362"/>
            <a:ext cx="479875" cy="0"/>
          </a:xfrm>
          <a:prstGeom prst="straightConnector1">
            <a:avLst/>
          </a:prstGeom>
          <a:ln w="2222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997E90EF-C984-DA49-8407-EC65C99E2E9D}"/>
              </a:ext>
            </a:extLst>
          </p:cNvPr>
          <p:cNvSpPr txBox="1"/>
          <p:nvPr/>
        </p:nvSpPr>
        <p:spPr>
          <a:xfrm>
            <a:off x="826492" y="6301973"/>
            <a:ext cx="1083502" cy="307777"/>
          </a:xfrm>
          <a:prstGeom prst="rect">
            <a:avLst/>
          </a:prstGeom>
          <a:noFill/>
        </p:spPr>
        <p:txBody>
          <a:bodyPr wrap="none" rtlCol="0">
            <a:spAutoFit/>
          </a:bodyPr>
          <a:lstStyle/>
          <a:p>
            <a:r>
              <a:rPr lang="en-CN" sz="1400" dirty="0"/>
              <a:t>Control flow</a:t>
            </a:r>
          </a:p>
        </p:txBody>
      </p:sp>
      <p:sp>
        <p:nvSpPr>
          <p:cNvPr id="93" name="TextBox 92">
            <a:extLst>
              <a:ext uri="{FF2B5EF4-FFF2-40B4-BE49-F238E27FC236}">
                <a16:creationId xmlns:a16="http://schemas.microsoft.com/office/drawing/2014/main" id="{CF5E9F90-AD92-994D-A056-377661E869CC}"/>
              </a:ext>
            </a:extLst>
          </p:cNvPr>
          <p:cNvSpPr txBox="1"/>
          <p:nvPr/>
        </p:nvSpPr>
        <p:spPr>
          <a:xfrm>
            <a:off x="9506025" y="1525705"/>
            <a:ext cx="876458" cy="369332"/>
          </a:xfrm>
          <a:prstGeom prst="rect">
            <a:avLst/>
          </a:prstGeom>
          <a:noFill/>
        </p:spPr>
        <p:txBody>
          <a:bodyPr wrap="none" rtlCol="0">
            <a:spAutoFit/>
          </a:bodyPr>
          <a:lstStyle/>
          <a:p>
            <a:r>
              <a:rPr lang="en-CN" b="1" dirty="0">
                <a:solidFill>
                  <a:srgbClr val="FF0000"/>
                </a:solidFill>
              </a:rPr>
              <a:t>4 Bytes</a:t>
            </a:r>
          </a:p>
        </p:txBody>
      </p:sp>
      <p:sp>
        <p:nvSpPr>
          <p:cNvPr id="94" name="TextBox 93">
            <a:extLst>
              <a:ext uri="{FF2B5EF4-FFF2-40B4-BE49-F238E27FC236}">
                <a16:creationId xmlns:a16="http://schemas.microsoft.com/office/drawing/2014/main" id="{8F1130A8-4AF1-9143-94EF-A1F30FEDF182}"/>
              </a:ext>
            </a:extLst>
          </p:cNvPr>
          <p:cNvSpPr txBox="1"/>
          <p:nvPr/>
        </p:nvSpPr>
        <p:spPr>
          <a:xfrm>
            <a:off x="8703362" y="1525705"/>
            <a:ext cx="785087" cy="369332"/>
          </a:xfrm>
          <a:prstGeom prst="rect">
            <a:avLst/>
          </a:prstGeom>
          <a:noFill/>
        </p:spPr>
        <p:txBody>
          <a:bodyPr wrap="none" rtlCol="0">
            <a:spAutoFit/>
          </a:bodyPr>
          <a:lstStyle/>
          <a:p>
            <a:r>
              <a:rPr lang="en-CN" b="1" dirty="0">
                <a:solidFill>
                  <a:srgbClr val="FF0000"/>
                </a:solidFill>
              </a:rPr>
              <a:t>1 Byte</a:t>
            </a:r>
          </a:p>
        </p:txBody>
      </p:sp>
    </p:spTree>
    <p:extLst>
      <p:ext uri="{BB962C8B-B14F-4D97-AF65-F5344CB8AC3E}">
        <p14:creationId xmlns:p14="http://schemas.microsoft.com/office/powerpoint/2010/main" val="299331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10"/>
                                        </p:tgtEl>
                                        <p:attrNameLst>
                                          <p:attrName>r</p:attrName>
                                        </p:attrNameLst>
                                      </p:cBhvr>
                                    </p:animRot>
                                    <p:animRot by="-240000">
                                      <p:cBhvr>
                                        <p:cTn id="13" dur="200" fill="hold">
                                          <p:stCondLst>
                                            <p:cond delay="200"/>
                                          </p:stCondLst>
                                        </p:cTn>
                                        <p:tgtEl>
                                          <p:spTgt spid="10"/>
                                        </p:tgtEl>
                                        <p:attrNameLst>
                                          <p:attrName>r</p:attrName>
                                        </p:attrNameLst>
                                      </p:cBhvr>
                                    </p:animRot>
                                    <p:animRot by="240000">
                                      <p:cBhvr>
                                        <p:cTn id="14" dur="200" fill="hold">
                                          <p:stCondLst>
                                            <p:cond delay="400"/>
                                          </p:stCondLst>
                                        </p:cTn>
                                        <p:tgtEl>
                                          <p:spTgt spid="10"/>
                                        </p:tgtEl>
                                        <p:attrNameLst>
                                          <p:attrName>r</p:attrName>
                                        </p:attrNameLst>
                                      </p:cBhvr>
                                    </p:animRot>
                                    <p:animRot by="-240000">
                                      <p:cBhvr>
                                        <p:cTn id="15" dur="200" fill="hold">
                                          <p:stCondLst>
                                            <p:cond delay="600"/>
                                          </p:stCondLst>
                                        </p:cTn>
                                        <p:tgtEl>
                                          <p:spTgt spid="10"/>
                                        </p:tgtEl>
                                        <p:attrNameLst>
                                          <p:attrName>r</p:attrName>
                                        </p:attrNameLst>
                                      </p:cBhvr>
                                    </p:animRot>
                                    <p:animRot by="120000">
                                      <p:cBhvr>
                                        <p:cTn id="16" dur="200" fill="hold">
                                          <p:stCondLst>
                                            <p:cond delay="800"/>
                                          </p:stCondLst>
                                        </p:cTn>
                                        <p:tgtEl>
                                          <p:spTgt spid="10"/>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52"/>
                                        </p:tgtEl>
                                        <p:attrNameLst>
                                          <p:attrName>r</p:attrName>
                                        </p:attrNameLst>
                                      </p:cBhvr>
                                    </p:animRot>
                                    <p:animRot by="-240000">
                                      <p:cBhvr>
                                        <p:cTn id="19" dur="200" fill="hold">
                                          <p:stCondLst>
                                            <p:cond delay="200"/>
                                          </p:stCondLst>
                                        </p:cTn>
                                        <p:tgtEl>
                                          <p:spTgt spid="52"/>
                                        </p:tgtEl>
                                        <p:attrNameLst>
                                          <p:attrName>r</p:attrName>
                                        </p:attrNameLst>
                                      </p:cBhvr>
                                    </p:animRot>
                                    <p:animRot by="240000">
                                      <p:cBhvr>
                                        <p:cTn id="20" dur="200" fill="hold">
                                          <p:stCondLst>
                                            <p:cond delay="400"/>
                                          </p:stCondLst>
                                        </p:cTn>
                                        <p:tgtEl>
                                          <p:spTgt spid="52"/>
                                        </p:tgtEl>
                                        <p:attrNameLst>
                                          <p:attrName>r</p:attrName>
                                        </p:attrNameLst>
                                      </p:cBhvr>
                                    </p:animRot>
                                    <p:animRot by="-240000">
                                      <p:cBhvr>
                                        <p:cTn id="21" dur="200" fill="hold">
                                          <p:stCondLst>
                                            <p:cond delay="600"/>
                                          </p:stCondLst>
                                        </p:cTn>
                                        <p:tgtEl>
                                          <p:spTgt spid="52"/>
                                        </p:tgtEl>
                                        <p:attrNameLst>
                                          <p:attrName>r</p:attrName>
                                        </p:attrNameLst>
                                      </p:cBhvr>
                                    </p:animRot>
                                    <p:animRot by="120000">
                                      <p:cBhvr>
                                        <p:cTn id="22" dur="200" fill="hold">
                                          <p:stCondLst>
                                            <p:cond delay="800"/>
                                          </p:stCondLst>
                                        </p:cTn>
                                        <p:tgtEl>
                                          <p:spTgt spid="52"/>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52" grpId="0"/>
      <p:bldP spid="93" grpId="0"/>
      <p:bldP spid="9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46126-5476-CA49-9F60-9C1057BC9661}"/>
              </a:ext>
            </a:extLst>
          </p:cNvPr>
          <p:cNvSpPr>
            <a:spLocks noGrp="1"/>
          </p:cNvSpPr>
          <p:nvPr>
            <p:ph type="title"/>
          </p:nvPr>
        </p:nvSpPr>
        <p:spPr/>
        <p:txBody>
          <a:bodyPr/>
          <a:lstStyle/>
          <a:p>
            <a:r>
              <a:rPr lang="en-CN" dirty="0"/>
              <a:t>Compiler: Resource Estimation</a:t>
            </a:r>
          </a:p>
        </p:txBody>
      </p:sp>
      <p:pic>
        <p:nvPicPr>
          <p:cNvPr id="4" name="Picture 3">
            <a:extLst>
              <a:ext uri="{FF2B5EF4-FFF2-40B4-BE49-F238E27FC236}">
                <a16:creationId xmlns:a16="http://schemas.microsoft.com/office/drawing/2014/main" id="{2E21E017-57BD-664F-B2DD-A0A2A9ACDA06}"/>
              </a:ext>
            </a:extLst>
          </p:cNvPr>
          <p:cNvPicPr>
            <a:picLocks noChangeAspect="1"/>
          </p:cNvPicPr>
          <p:nvPr/>
        </p:nvPicPr>
        <p:blipFill>
          <a:blip r:embed="rId3"/>
          <a:stretch>
            <a:fillRect/>
          </a:stretch>
        </p:blipFill>
        <p:spPr>
          <a:xfrm>
            <a:off x="158128" y="1970759"/>
            <a:ext cx="11875744" cy="2916481"/>
          </a:xfrm>
          <a:prstGeom prst="rect">
            <a:avLst/>
          </a:prstGeom>
        </p:spPr>
      </p:pic>
      <p:pic>
        <p:nvPicPr>
          <p:cNvPr id="5" name="Picture 4">
            <a:extLst>
              <a:ext uri="{FF2B5EF4-FFF2-40B4-BE49-F238E27FC236}">
                <a16:creationId xmlns:a16="http://schemas.microsoft.com/office/drawing/2014/main" id="{E9B48E05-7475-B143-8E73-C695BD7A6307}"/>
              </a:ext>
            </a:extLst>
          </p:cNvPr>
          <p:cNvPicPr>
            <a:picLocks noChangeAspect="1"/>
          </p:cNvPicPr>
          <p:nvPr/>
        </p:nvPicPr>
        <p:blipFill>
          <a:blip r:embed="rId4"/>
          <a:stretch>
            <a:fillRect/>
          </a:stretch>
        </p:blipFill>
        <p:spPr>
          <a:xfrm>
            <a:off x="3929672" y="5274772"/>
            <a:ext cx="5036039" cy="1218103"/>
          </a:xfrm>
          <a:prstGeom prst="rect">
            <a:avLst/>
          </a:prstGeom>
        </p:spPr>
      </p:pic>
      <p:sp>
        <p:nvSpPr>
          <p:cNvPr id="6" name="TextBox 5">
            <a:extLst>
              <a:ext uri="{FF2B5EF4-FFF2-40B4-BE49-F238E27FC236}">
                <a16:creationId xmlns:a16="http://schemas.microsoft.com/office/drawing/2014/main" id="{72381883-5FE9-EA44-B8C1-A761B143F4E0}"/>
              </a:ext>
            </a:extLst>
          </p:cNvPr>
          <p:cNvSpPr txBox="1"/>
          <p:nvPr/>
        </p:nvSpPr>
        <p:spPr>
          <a:xfrm>
            <a:off x="1459312" y="1459855"/>
            <a:ext cx="1986506" cy="461665"/>
          </a:xfrm>
          <a:prstGeom prst="rect">
            <a:avLst/>
          </a:prstGeom>
          <a:noFill/>
        </p:spPr>
        <p:txBody>
          <a:bodyPr wrap="none" rtlCol="0">
            <a:spAutoFit/>
          </a:bodyPr>
          <a:lstStyle/>
          <a:p>
            <a:r>
              <a:rPr lang="en-CN" sz="2400" b="1" dirty="0"/>
              <a:t>Measurement</a:t>
            </a:r>
          </a:p>
        </p:txBody>
      </p:sp>
      <p:sp>
        <p:nvSpPr>
          <p:cNvPr id="7" name="TextBox 6">
            <a:extLst>
              <a:ext uri="{FF2B5EF4-FFF2-40B4-BE49-F238E27FC236}">
                <a16:creationId xmlns:a16="http://schemas.microsoft.com/office/drawing/2014/main" id="{95A633A4-0C7D-054A-8FD7-1E888F74EC86}"/>
              </a:ext>
            </a:extLst>
          </p:cNvPr>
          <p:cNvSpPr txBox="1"/>
          <p:nvPr/>
        </p:nvSpPr>
        <p:spPr>
          <a:xfrm>
            <a:off x="1888276" y="5652990"/>
            <a:ext cx="1128579" cy="461665"/>
          </a:xfrm>
          <a:prstGeom prst="rect">
            <a:avLst/>
          </a:prstGeom>
          <a:noFill/>
        </p:spPr>
        <p:txBody>
          <a:bodyPr wrap="none" rtlCol="0">
            <a:spAutoFit/>
          </a:bodyPr>
          <a:lstStyle/>
          <a:p>
            <a:r>
              <a:rPr lang="en-CN" sz="2400" b="1" dirty="0"/>
              <a:t>Control</a:t>
            </a:r>
          </a:p>
        </p:txBody>
      </p:sp>
      <p:sp>
        <p:nvSpPr>
          <p:cNvPr id="8" name="Rectangle 7">
            <a:extLst>
              <a:ext uri="{FF2B5EF4-FFF2-40B4-BE49-F238E27FC236}">
                <a16:creationId xmlns:a16="http://schemas.microsoft.com/office/drawing/2014/main" id="{B4D9F1FC-89D4-0C47-8121-2263E22306B4}"/>
              </a:ext>
            </a:extLst>
          </p:cNvPr>
          <p:cNvSpPr/>
          <p:nvPr/>
        </p:nvSpPr>
        <p:spPr>
          <a:xfrm>
            <a:off x="7495082" y="2698230"/>
            <a:ext cx="1828800" cy="200868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Tree>
    <p:extLst>
      <p:ext uri="{BB962C8B-B14F-4D97-AF65-F5344CB8AC3E}">
        <p14:creationId xmlns:p14="http://schemas.microsoft.com/office/powerpoint/2010/main" val="170941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21">
            <a:extLst>
              <a:ext uri="{FF2B5EF4-FFF2-40B4-BE49-F238E27FC236}">
                <a16:creationId xmlns:a16="http://schemas.microsoft.com/office/drawing/2014/main" id="{CC41FA64-921B-BB47-BB51-FE71A73AC5AF}"/>
              </a:ext>
            </a:extLst>
          </p:cNvPr>
          <p:cNvSpPr/>
          <p:nvPr/>
        </p:nvSpPr>
        <p:spPr>
          <a:xfrm>
            <a:off x="4036409" y="3646406"/>
            <a:ext cx="3746809" cy="358875"/>
          </a:xfrm>
          <a:prstGeom prst="rect">
            <a:avLst/>
          </a:prstGeom>
          <a:solidFill>
            <a:schemeClr val="accent1">
              <a:lumMod val="40000"/>
              <a:lumOff val="6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994" i="1" dirty="0">
                <a:solidFill>
                  <a:schemeClr val="tx1"/>
                </a:solidFill>
              </a:rPr>
              <a:t>Management Task</a:t>
            </a:r>
            <a:endParaRPr lang="zh-CN" altLang="en-US" sz="1994" i="1" dirty="0">
              <a:solidFill>
                <a:schemeClr val="tx1"/>
              </a:solidFill>
            </a:endParaRPr>
          </a:p>
        </p:txBody>
      </p:sp>
      <p:sp>
        <p:nvSpPr>
          <p:cNvPr id="24" name="Rectangle 23">
            <a:extLst>
              <a:ext uri="{FF2B5EF4-FFF2-40B4-BE49-F238E27FC236}">
                <a16:creationId xmlns:a16="http://schemas.microsoft.com/office/drawing/2014/main" id="{67B0C438-FC0E-7042-95B4-CE16765432C1}"/>
              </a:ext>
            </a:extLst>
          </p:cNvPr>
          <p:cNvSpPr/>
          <p:nvPr/>
        </p:nvSpPr>
        <p:spPr>
          <a:xfrm flipV="1">
            <a:off x="3433480" y="2801777"/>
            <a:ext cx="4603737" cy="1254445"/>
          </a:xfrm>
          <a:prstGeom prst="rect">
            <a:avLst/>
          </a:prstGeom>
          <a:solidFill>
            <a:schemeClr val="accent2">
              <a:lumMod val="60000"/>
              <a:lumOff val="40000"/>
              <a:alpha val="4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 name="Title 1">
            <a:extLst>
              <a:ext uri="{FF2B5EF4-FFF2-40B4-BE49-F238E27FC236}">
                <a16:creationId xmlns:a16="http://schemas.microsoft.com/office/drawing/2014/main" id="{149E6082-3C46-0249-BC10-75B122B95521}"/>
              </a:ext>
            </a:extLst>
          </p:cNvPr>
          <p:cNvSpPr>
            <a:spLocks noGrp="1"/>
          </p:cNvSpPr>
          <p:nvPr>
            <p:ph type="title"/>
          </p:nvPr>
        </p:nvSpPr>
        <p:spPr/>
        <p:txBody>
          <a:bodyPr/>
          <a:lstStyle/>
          <a:p>
            <a:r>
              <a:rPr lang="en-CN" dirty="0"/>
              <a:t>Compiler: Placement</a:t>
            </a:r>
          </a:p>
        </p:txBody>
      </p:sp>
      <p:sp>
        <p:nvSpPr>
          <p:cNvPr id="3" name="Content Placeholder 2">
            <a:extLst>
              <a:ext uri="{FF2B5EF4-FFF2-40B4-BE49-F238E27FC236}">
                <a16:creationId xmlns:a16="http://schemas.microsoft.com/office/drawing/2014/main" id="{0E9616FC-C479-6E40-9562-649955CEC76B}"/>
              </a:ext>
            </a:extLst>
          </p:cNvPr>
          <p:cNvSpPr>
            <a:spLocks noGrp="1"/>
          </p:cNvSpPr>
          <p:nvPr>
            <p:ph idx="1"/>
          </p:nvPr>
        </p:nvSpPr>
        <p:spPr>
          <a:xfrm>
            <a:off x="838200" y="1825625"/>
            <a:ext cx="1799492" cy="477960"/>
          </a:xfrm>
        </p:spPr>
        <p:txBody>
          <a:bodyPr/>
          <a:lstStyle/>
          <a:p>
            <a:r>
              <a:rPr lang="en-CN" dirty="0"/>
              <a:t>Partition</a:t>
            </a:r>
          </a:p>
        </p:txBody>
      </p:sp>
      <p:sp>
        <p:nvSpPr>
          <p:cNvPr id="4" name="圆角矩形 4">
            <a:extLst>
              <a:ext uri="{FF2B5EF4-FFF2-40B4-BE49-F238E27FC236}">
                <a16:creationId xmlns:a16="http://schemas.microsoft.com/office/drawing/2014/main" id="{3211AB52-2B35-A142-9073-DDCDC8677DAD}"/>
              </a:ext>
            </a:extLst>
          </p:cNvPr>
          <p:cNvSpPr/>
          <p:nvPr/>
        </p:nvSpPr>
        <p:spPr>
          <a:xfrm>
            <a:off x="2157650" y="4114094"/>
            <a:ext cx="1248569" cy="427831"/>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994" dirty="0"/>
              <a:t>Server 1</a:t>
            </a:r>
            <a:endParaRPr lang="zh-CN" altLang="en-US" sz="1994" dirty="0"/>
          </a:p>
        </p:txBody>
      </p:sp>
      <p:sp>
        <p:nvSpPr>
          <p:cNvPr id="5" name="圆角矩形 5">
            <a:extLst>
              <a:ext uri="{FF2B5EF4-FFF2-40B4-BE49-F238E27FC236}">
                <a16:creationId xmlns:a16="http://schemas.microsoft.com/office/drawing/2014/main" id="{DCAF35A8-8040-3947-AF4F-5190731277D4}"/>
              </a:ext>
            </a:extLst>
          </p:cNvPr>
          <p:cNvSpPr/>
          <p:nvPr/>
        </p:nvSpPr>
        <p:spPr>
          <a:xfrm>
            <a:off x="8604224" y="4114094"/>
            <a:ext cx="1248569" cy="427831"/>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994" dirty="0"/>
              <a:t>Server 2</a:t>
            </a:r>
            <a:endParaRPr lang="zh-CN" altLang="en-US" sz="1994" dirty="0"/>
          </a:p>
        </p:txBody>
      </p:sp>
      <p:grpSp>
        <p:nvGrpSpPr>
          <p:cNvPr id="6" name="组合 6">
            <a:extLst>
              <a:ext uri="{FF2B5EF4-FFF2-40B4-BE49-F238E27FC236}">
                <a16:creationId xmlns:a16="http://schemas.microsoft.com/office/drawing/2014/main" id="{EFE3C0F7-6C30-C446-A8F6-EE0E760D2870}"/>
              </a:ext>
            </a:extLst>
          </p:cNvPr>
          <p:cNvGrpSpPr/>
          <p:nvPr/>
        </p:nvGrpSpPr>
        <p:grpSpPr>
          <a:xfrm>
            <a:off x="4227217" y="4009005"/>
            <a:ext cx="638000" cy="638000"/>
            <a:chOff x="2634541" y="3541932"/>
            <a:chExt cx="1800000" cy="1800000"/>
          </a:xfrm>
        </p:grpSpPr>
        <p:sp>
          <p:nvSpPr>
            <p:cNvPr id="7" name="椭圆 7">
              <a:extLst>
                <a:ext uri="{FF2B5EF4-FFF2-40B4-BE49-F238E27FC236}">
                  <a16:creationId xmlns:a16="http://schemas.microsoft.com/office/drawing/2014/main" id="{ACDB5078-E54A-8943-8CCC-AB47AFD31ABD}"/>
                </a:ext>
              </a:extLst>
            </p:cNvPr>
            <p:cNvSpPr/>
            <p:nvPr/>
          </p:nvSpPr>
          <p:spPr>
            <a:xfrm>
              <a:off x="2864072" y="3756134"/>
              <a:ext cx="1345321" cy="13444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4"/>
            </a:p>
          </p:txBody>
        </p:sp>
        <p:sp>
          <p:nvSpPr>
            <p:cNvPr id="8" name="乘号 8">
              <a:extLst>
                <a:ext uri="{FF2B5EF4-FFF2-40B4-BE49-F238E27FC236}">
                  <a16:creationId xmlns:a16="http://schemas.microsoft.com/office/drawing/2014/main" id="{AA20B58F-DE81-8140-B63E-B782ACCD876B}"/>
                </a:ext>
              </a:extLst>
            </p:cNvPr>
            <p:cNvSpPr/>
            <p:nvPr/>
          </p:nvSpPr>
          <p:spPr>
            <a:xfrm>
              <a:off x="2634541" y="3541932"/>
              <a:ext cx="1800000" cy="1800000"/>
            </a:xfrm>
            <a:prstGeom prst="mathMultiply">
              <a:avLst>
                <a:gd name="adj1" fmla="val 38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4"/>
            </a:p>
          </p:txBody>
        </p:sp>
      </p:grpSp>
      <p:grpSp>
        <p:nvGrpSpPr>
          <p:cNvPr id="9" name="组合 9">
            <a:extLst>
              <a:ext uri="{FF2B5EF4-FFF2-40B4-BE49-F238E27FC236}">
                <a16:creationId xmlns:a16="http://schemas.microsoft.com/office/drawing/2014/main" id="{2BBB1295-67A5-CC44-8F68-D98F4BE31AD6}"/>
              </a:ext>
            </a:extLst>
          </p:cNvPr>
          <p:cNvGrpSpPr/>
          <p:nvPr/>
        </p:nvGrpSpPr>
        <p:grpSpPr>
          <a:xfrm>
            <a:off x="5686217" y="4009005"/>
            <a:ext cx="638000" cy="638000"/>
            <a:chOff x="2634541" y="3541932"/>
            <a:chExt cx="1800000" cy="1800000"/>
          </a:xfrm>
        </p:grpSpPr>
        <p:sp>
          <p:nvSpPr>
            <p:cNvPr id="10" name="椭圆 10">
              <a:extLst>
                <a:ext uri="{FF2B5EF4-FFF2-40B4-BE49-F238E27FC236}">
                  <a16:creationId xmlns:a16="http://schemas.microsoft.com/office/drawing/2014/main" id="{1F38B671-D4D5-8D46-8075-F9B75C851A5C}"/>
                </a:ext>
              </a:extLst>
            </p:cNvPr>
            <p:cNvSpPr/>
            <p:nvPr/>
          </p:nvSpPr>
          <p:spPr>
            <a:xfrm>
              <a:off x="2864072" y="3756134"/>
              <a:ext cx="1345321" cy="13444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4"/>
            </a:p>
          </p:txBody>
        </p:sp>
        <p:sp>
          <p:nvSpPr>
            <p:cNvPr id="11" name="乘号 11">
              <a:extLst>
                <a:ext uri="{FF2B5EF4-FFF2-40B4-BE49-F238E27FC236}">
                  <a16:creationId xmlns:a16="http://schemas.microsoft.com/office/drawing/2014/main" id="{E53DD1A7-FC35-C447-A2A7-7367F11C9B6E}"/>
                </a:ext>
              </a:extLst>
            </p:cNvPr>
            <p:cNvSpPr/>
            <p:nvPr/>
          </p:nvSpPr>
          <p:spPr>
            <a:xfrm>
              <a:off x="2634541" y="3541932"/>
              <a:ext cx="1800000" cy="1800000"/>
            </a:xfrm>
            <a:prstGeom prst="mathMultiply">
              <a:avLst>
                <a:gd name="adj1" fmla="val 38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4"/>
            </a:p>
          </p:txBody>
        </p:sp>
      </p:grpSp>
      <p:grpSp>
        <p:nvGrpSpPr>
          <p:cNvPr id="12" name="组合 12">
            <a:extLst>
              <a:ext uri="{FF2B5EF4-FFF2-40B4-BE49-F238E27FC236}">
                <a16:creationId xmlns:a16="http://schemas.microsoft.com/office/drawing/2014/main" id="{2A0B9FEA-7E0A-B044-868E-E993C25EB60F}"/>
              </a:ext>
            </a:extLst>
          </p:cNvPr>
          <p:cNvGrpSpPr/>
          <p:nvPr/>
        </p:nvGrpSpPr>
        <p:grpSpPr>
          <a:xfrm>
            <a:off x="7145218" y="4009005"/>
            <a:ext cx="638000" cy="638000"/>
            <a:chOff x="2634541" y="3541932"/>
            <a:chExt cx="1800000" cy="1800000"/>
          </a:xfrm>
        </p:grpSpPr>
        <p:sp>
          <p:nvSpPr>
            <p:cNvPr id="13" name="椭圆 13">
              <a:extLst>
                <a:ext uri="{FF2B5EF4-FFF2-40B4-BE49-F238E27FC236}">
                  <a16:creationId xmlns:a16="http://schemas.microsoft.com/office/drawing/2014/main" id="{EDD9325B-EA81-A941-B57D-E9549D356792}"/>
                </a:ext>
              </a:extLst>
            </p:cNvPr>
            <p:cNvSpPr/>
            <p:nvPr/>
          </p:nvSpPr>
          <p:spPr>
            <a:xfrm>
              <a:off x="2864072" y="3756134"/>
              <a:ext cx="1345321" cy="13444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4"/>
            </a:p>
          </p:txBody>
        </p:sp>
        <p:sp>
          <p:nvSpPr>
            <p:cNvPr id="14" name="乘号 14">
              <a:extLst>
                <a:ext uri="{FF2B5EF4-FFF2-40B4-BE49-F238E27FC236}">
                  <a16:creationId xmlns:a16="http://schemas.microsoft.com/office/drawing/2014/main" id="{4C2B31D1-9BD7-184C-8FAD-E7D8D1826BD9}"/>
                </a:ext>
              </a:extLst>
            </p:cNvPr>
            <p:cNvSpPr/>
            <p:nvPr/>
          </p:nvSpPr>
          <p:spPr>
            <a:xfrm>
              <a:off x="2634541" y="3541932"/>
              <a:ext cx="1800000" cy="1800000"/>
            </a:xfrm>
            <a:prstGeom prst="mathMultiply">
              <a:avLst>
                <a:gd name="adj1" fmla="val 38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4"/>
            </a:p>
          </p:txBody>
        </p:sp>
      </p:grpSp>
      <p:cxnSp>
        <p:nvCxnSpPr>
          <p:cNvPr id="15" name="直接箭头连接符 15">
            <a:extLst>
              <a:ext uri="{FF2B5EF4-FFF2-40B4-BE49-F238E27FC236}">
                <a16:creationId xmlns:a16="http://schemas.microsoft.com/office/drawing/2014/main" id="{87ECD14C-E32B-ED4E-857D-59E1FE4F3846}"/>
              </a:ext>
            </a:extLst>
          </p:cNvPr>
          <p:cNvCxnSpPr>
            <a:stCxn id="4" idx="3"/>
            <a:endCxn id="7" idx="2"/>
          </p:cNvCxnSpPr>
          <p:nvPr/>
        </p:nvCxnSpPr>
        <p:spPr>
          <a:xfrm flipV="1">
            <a:off x="3406220" y="4323201"/>
            <a:ext cx="902357" cy="480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6">
            <a:extLst>
              <a:ext uri="{FF2B5EF4-FFF2-40B4-BE49-F238E27FC236}">
                <a16:creationId xmlns:a16="http://schemas.microsoft.com/office/drawing/2014/main" id="{77829E1D-5E6E-2D4C-B41C-DBCA3FCFE58E}"/>
              </a:ext>
            </a:extLst>
          </p:cNvPr>
          <p:cNvCxnSpPr>
            <a:stCxn id="7" idx="6"/>
            <a:endCxn id="10" idx="2"/>
          </p:cNvCxnSpPr>
          <p:nvPr/>
        </p:nvCxnSpPr>
        <p:spPr>
          <a:xfrm>
            <a:off x="4785414" y="4323201"/>
            <a:ext cx="98215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7">
            <a:extLst>
              <a:ext uri="{FF2B5EF4-FFF2-40B4-BE49-F238E27FC236}">
                <a16:creationId xmlns:a16="http://schemas.microsoft.com/office/drawing/2014/main" id="{E8325F7E-B63F-934D-893C-63C386A129BF}"/>
              </a:ext>
            </a:extLst>
          </p:cNvPr>
          <p:cNvCxnSpPr>
            <a:stCxn id="10" idx="6"/>
            <a:endCxn id="13" idx="2"/>
          </p:cNvCxnSpPr>
          <p:nvPr/>
        </p:nvCxnSpPr>
        <p:spPr>
          <a:xfrm>
            <a:off x="6244415" y="4323201"/>
            <a:ext cx="98215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8">
            <a:extLst>
              <a:ext uri="{FF2B5EF4-FFF2-40B4-BE49-F238E27FC236}">
                <a16:creationId xmlns:a16="http://schemas.microsoft.com/office/drawing/2014/main" id="{7FB4A0AF-ED59-0244-8DBA-B0EECEC1B241}"/>
              </a:ext>
            </a:extLst>
          </p:cNvPr>
          <p:cNvCxnSpPr>
            <a:stCxn id="13" idx="6"/>
            <a:endCxn id="5" idx="1"/>
          </p:cNvCxnSpPr>
          <p:nvPr/>
        </p:nvCxnSpPr>
        <p:spPr>
          <a:xfrm>
            <a:off x="7703420" y="4323201"/>
            <a:ext cx="900804" cy="480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21">
            <a:extLst>
              <a:ext uri="{FF2B5EF4-FFF2-40B4-BE49-F238E27FC236}">
                <a16:creationId xmlns:a16="http://schemas.microsoft.com/office/drawing/2014/main" id="{A59218F3-0608-BA44-9F95-715111058176}"/>
              </a:ext>
            </a:extLst>
          </p:cNvPr>
          <p:cNvSpPr/>
          <p:nvPr/>
        </p:nvSpPr>
        <p:spPr>
          <a:xfrm>
            <a:off x="6913662" y="3540062"/>
            <a:ext cx="991181" cy="358875"/>
          </a:xfrm>
          <a:prstGeom prst="rect">
            <a:avLst/>
          </a:prstGeom>
          <a:solidFill>
            <a:schemeClr val="accent1">
              <a:lumMod val="40000"/>
              <a:lumOff val="6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994" i="1" dirty="0">
                <a:solidFill>
                  <a:schemeClr val="tx1"/>
                </a:solidFill>
              </a:rPr>
              <a:t>Control</a:t>
            </a:r>
            <a:endParaRPr lang="zh-CN" altLang="en-US" sz="1994" i="1" dirty="0">
              <a:solidFill>
                <a:schemeClr val="tx1"/>
              </a:solidFill>
            </a:endParaRPr>
          </a:p>
        </p:txBody>
      </p:sp>
      <p:sp>
        <p:nvSpPr>
          <p:cNvPr id="22" name="Rectangle 21">
            <a:extLst>
              <a:ext uri="{FF2B5EF4-FFF2-40B4-BE49-F238E27FC236}">
                <a16:creationId xmlns:a16="http://schemas.microsoft.com/office/drawing/2014/main" id="{6BB26717-8853-564D-A9B1-D102C19490CD}"/>
              </a:ext>
            </a:extLst>
          </p:cNvPr>
          <p:cNvSpPr/>
          <p:nvPr/>
        </p:nvSpPr>
        <p:spPr>
          <a:xfrm>
            <a:off x="3542469" y="3171219"/>
            <a:ext cx="3309871" cy="772852"/>
          </a:xfrm>
          <a:prstGeom prst="rect">
            <a:avLst/>
          </a:prstGeom>
          <a:solidFill>
            <a:schemeClr val="accent4">
              <a:lumMod val="60000"/>
              <a:lumOff val="40000"/>
              <a:alpha val="4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23" name="TextBox 22">
            <a:extLst>
              <a:ext uri="{FF2B5EF4-FFF2-40B4-BE49-F238E27FC236}">
                <a16:creationId xmlns:a16="http://schemas.microsoft.com/office/drawing/2014/main" id="{FC8F75D9-B446-9748-BEBC-FC39E721DE5B}"/>
              </a:ext>
            </a:extLst>
          </p:cNvPr>
          <p:cNvSpPr txBox="1"/>
          <p:nvPr/>
        </p:nvSpPr>
        <p:spPr>
          <a:xfrm>
            <a:off x="4421928" y="3171219"/>
            <a:ext cx="1667188" cy="400110"/>
          </a:xfrm>
          <a:prstGeom prst="rect">
            <a:avLst/>
          </a:prstGeom>
          <a:noFill/>
        </p:spPr>
        <p:txBody>
          <a:bodyPr wrap="none" rtlCol="0">
            <a:spAutoFit/>
          </a:bodyPr>
          <a:lstStyle/>
          <a:p>
            <a:r>
              <a:rPr lang="en-CN" sz="2000" b="1" dirty="0"/>
              <a:t>Data Partition</a:t>
            </a:r>
          </a:p>
        </p:txBody>
      </p:sp>
      <p:sp>
        <p:nvSpPr>
          <p:cNvPr id="25" name="TextBox 24">
            <a:extLst>
              <a:ext uri="{FF2B5EF4-FFF2-40B4-BE49-F238E27FC236}">
                <a16:creationId xmlns:a16="http://schemas.microsoft.com/office/drawing/2014/main" id="{A4ABEF6B-5283-2F4C-AD64-8883BC67DA74}"/>
              </a:ext>
            </a:extLst>
          </p:cNvPr>
          <p:cNvSpPr txBox="1"/>
          <p:nvPr/>
        </p:nvSpPr>
        <p:spPr>
          <a:xfrm>
            <a:off x="4753375" y="2801779"/>
            <a:ext cx="2563266" cy="400110"/>
          </a:xfrm>
          <a:prstGeom prst="rect">
            <a:avLst/>
          </a:prstGeom>
          <a:noFill/>
        </p:spPr>
        <p:txBody>
          <a:bodyPr wrap="none" rtlCol="0">
            <a:spAutoFit/>
          </a:bodyPr>
          <a:lstStyle/>
          <a:p>
            <a:r>
              <a:rPr lang="en-CN" sz="2000" b="1" dirty="0"/>
              <a:t>Computation Partition</a:t>
            </a:r>
          </a:p>
        </p:txBody>
      </p:sp>
      <p:sp>
        <p:nvSpPr>
          <p:cNvPr id="26" name="TextBox 25">
            <a:extLst>
              <a:ext uri="{FF2B5EF4-FFF2-40B4-BE49-F238E27FC236}">
                <a16:creationId xmlns:a16="http://schemas.microsoft.com/office/drawing/2014/main" id="{D77ADAD5-E122-4B47-8194-ABAC643BAEA5}"/>
              </a:ext>
            </a:extLst>
          </p:cNvPr>
          <p:cNvSpPr txBox="1"/>
          <p:nvPr/>
        </p:nvSpPr>
        <p:spPr>
          <a:xfrm>
            <a:off x="4157157" y="4552886"/>
            <a:ext cx="970202" cy="369332"/>
          </a:xfrm>
          <a:prstGeom prst="rect">
            <a:avLst/>
          </a:prstGeom>
          <a:noFill/>
        </p:spPr>
        <p:txBody>
          <a:bodyPr wrap="none" rtlCol="0">
            <a:spAutoFit/>
          </a:bodyPr>
          <a:lstStyle/>
          <a:p>
            <a:r>
              <a:rPr lang="en-CN" dirty="0"/>
              <a:t>Switch 1</a:t>
            </a:r>
          </a:p>
        </p:txBody>
      </p:sp>
      <p:sp>
        <p:nvSpPr>
          <p:cNvPr id="27" name="TextBox 26">
            <a:extLst>
              <a:ext uri="{FF2B5EF4-FFF2-40B4-BE49-F238E27FC236}">
                <a16:creationId xmlns:a16="http://schemas.microsoft.com/office/drawing/2014/main" id="{CAA1619F-1BCB-DF49-8413-6396498FEB95}"/>
              </a:ext>
            </a:extLst>
          </p:cNvPr>
          <p:cNvSpPr txBox="1"/>
          <p:nvPr/>
        </p:nvSpPr>
        <p:spPr>
          <a:xfrm>
            <a:off x="5589526" y="4549429"/>
            <a:ext cx="970202" cy="369332"/>
          </a:xfrm>
          <a:prstGeom prst="rect">
            <a:avLst/>
          </a:prstGeom>
          <a:noFill/>
        </p:spPr>
        <p:txBody>
          <a:bodyPr wrap="none" rtlCol="0">
            <a:spAutoFit/>
          </a:bodyPr>
          <a:lstStyle/>
          <a:p>
            <a:r>
              <a:rPr lang="en-CN" dirty="0"/>
              <a:t>Switch 2</a:t>
            </a:r>
          </a:p>
        </p:txBody>
      </p:sp>
      <p:sp>
        <p:nvSpPr>
          <p:cNvPr id="28" name="TextBox 27">
            <a:extLst>
              <a:ext uri="{FF2B5EF4-FFF2-40B4-BE49-F238E27FC236}">
                <a16:creationId xmlns:a16="http://schemas.microsoft.com/office/drawing/2014/main" id="{E3C716BF-23B1-3D4B-99AD-61BDA688D8E4}"/>
              </a:ext>
            </a:extLst>
          </p:cNvPr>
          <p:cNvSpPr txBox="1"/>
          <p:nvPr/>
        </p:nvSpPr>
        <p:spPr>
          <a:xfrm>
            <a:off x="7021896" y="4549429"/>
            <a:ext cx="970202" cy="369332"/>
          </a:xfrm>
          <a:prstGeom prst="rect">
            <a:avLst/>
          </a:prstGeom>
          <a:noFill/>
        </p:spPr>
        <p:txBody>
          <a:bodyPr wrap="none" rtlCol="0">
            <a:spAutoFit/>
          </a:bodyPr>
          <a:lstStyle/>
          <a:p>
            <a:r>
              <a:rPr lang="en-CN" dirty="0"/>
              <a:t>Switch 3</a:t>
            </a:r>
          </a:p>
        </p:txBody>
      </p:sp>
      <p:sp>
        <p:nvSpPr>
          <p:cNvPr id="43" name="矩形 21">
            <a:extLst>
              <a:ext uri="{FF2B5EF4-FFF2-40B4-BE49-F238E27FC236}">
                <a16:creationId xmlns:a16="http://schemas.microsoft.com/office/drawing/2014/main" id="{CECF6085-2E9A-B140-A276-F33E10E9DEC3}"/>
              </a:ext>
            </a:extLst>
          </p:cNvPr>
          <p:cNvSpPr/>
          <p:nvPr/>
        </p:nvSpPr>
        <p:spPr>
          <a:xfrm>
            <a:off x="3913765" y="3536892"/>
            <a:ext cx="2519613" cy="358875"/>
          </a:xfrm>
          <a:prstGeom prst="rect">
            <a:avLst/>
          </a:prstGeom>
          <a:solidFill>
            <a:schemeClr val="accent1">
              <a:lumMod val="40000"/>
              <a:lumOff val="6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994" i="1" dirty="0">
                <a:solidFill>
                  <a:schemeClr val="tx1"/>
                </a:solidFill>
              </a:rPr>
              <a:t>Measure</a:t>
            </a:r>
            <a:endParaRPr lang="zh-CN" altLang="en-US" sz="1994" i="1" dirty="0">
              <a:solidFill>
                <a:schemeClr val="tx1"/>
              </a:solidFill>
            </a:endParaRPr>
          </a:p>
        </p:txBody>
      </p:sp>
      <p:sp>
        <p:nvSpPr>
          <p:cNvPr id="19" name="矩形 19">
            <a:extLst>
              <a:ext uri="{FF2B5EF4-FFF2-40B4-BE49-F238E27FC236}">
                <a16:creationId xmlns:a16="http://schemas.microsoft.com/office/drawing/2014/main" id="{FD869801-FBE3-8A41-A7FA-85AC27885046}"/>
              </a:ext>
            </a:extLst>
          </p:cNvPr>
          <p:cNvSpPr/>
          <p:nvPr/>
        </p:nvSpPr>
        <p:spPr>
          <a:xfrm>
            <a:off x="3609397" y="3547848"/>
            <a:ext cx="1497472" cy="35166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Measure (1/2)</a:t>
            </a:r>
            <a:endParaRPr lang="zh-CN" altLang="en-US" i="1" dirty="0">
              <a:solidFill>
                <a:schemeClr val="tx1"/>
              </a:solidFill>
            </a:endParaRPr>
          </a:p>
        </p:txBody>
      </p:sp>
      <p:sp>
        <p:nvSpPr>
          <p:cNvPr id="20" name="矩形 20">
            <a:extLst>
              <a:ext uri="{FF2B5EF4-FFF2-40B4-BE49-F238E27FC236}">
                <a16:creationId xmlns:a16="http://schemas.microsoft.com/office/drawing/2014/main" id="{CF3C33B8-8DE4-694E-B460-9576525C5142}"/>
              </a:ext>
            </a:extLst>
          </p:cNvPr>
          <p:cNvSpPr/>
          <p:nvPr/>
        </p:nvSpPr>
        <p:spPr>
          <a:xfrm>
            <a:off x="5273356" y="3545431"/>
            <a:ext cx="1485368" cy="344158"/>
          </a:xfrm>
          <a:prstGeom prst="rect">
            <a:avLst/>
          </a:prstGeom>
          <a:solidFill>
            <a:schemeClr val="accent1">
              <a:lumMod val="40000"/>
              <a:lumOff val="6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Measure (2/2)</a:t>
            </a:r>
            <a:endParaRPr lang="zh-CN" altLang="en-US" i="1" dirty="0">
              <a:solidFill>
                <a:schemeClr val="tx1"/>
              </a:solidFill>
            </a:endParaRPr>
          </a:p>
        </p:txBody>
      </p:sp>
      <p:cxnSp>
        <p:nvCxnSpPr>
          <p:cNvPr id="30" name="Straight Connector 29">
            <a:extLst>
              <a:ext uri="{FF2B5EF4-FFF2-40B4-BE49-F238E27FC236}">
                <a16:creationId xmlns:a16="http://schemas.microsoft.com/office/drawing/2014/main" id="{D7471C19-CBFC-4A4B-8102-0CCEFC2028BF}"/>
              </a:ext>
            </a:extLst>
          </p:cNvPr>
          <p:cNvCxnSpPr>
            <a:cxnSpLocks/>
          </p:cNvCxnSpPr>
          <p:nvPr/>
        </p:nvCxnSpPr>
        <p:spPr>
          <a:xfrm>
            <a:off x="3354577" y="3648935"/>
            <a:ext cx="166395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308AE72-AE58-744A-8A62-0C3D16D0E594}"/>
              </a:ext>
            </a:extLst>
          </p:cNvPr>
          <p:cNvCxnSpPr>
            <a:cxnSpLocks/>
          </p:cNvCxnSpPr>
          <p:nvPr/>
        </p:nvCxnSpPr>
        <p:spPr>
          <a:xfrm>
            <a:off x="5018536" y="3648935"/>
            <a:ext cx="1817176"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46FE5A3-770F-B447-8445-324234AB6B04}"/>
              </a:ext>
            </a:extLst>
          </p:cNvPr>
          <p:cNvCxnSpPr/>
          <p:nvPr/>
        </p:nvCxnSpPr>
        <p:spPr>
          <a:xfrm>
            <a:off x="6835712" y="3648935"/>
            <a:ext cx="126946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FBED473-C1C6-4540-A67F-D3AFC0C4AF8E}"/>
              </a:ext>
            </a:extLst>
          </p:cNvPr>
          <p:cNvCxnSpPr>
            <a:cxnSpLocks/>
          </p:cNvCxnSpPr>
          <p:nvPr/>
        </p:nvCxnSpPr>
        <p:spPr>
          <a:xfrm>
            <a:off x="5037985" y="3823637"/>
            <a:ext cx="181453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620E539-3C3D-D148-A276-21AFC7B2F1C2}"/>
              </a:ext>
            </a:extLst>
          </p:cNvPr>
          <p:cNvCxnSpPr>
            <a:cxnSpLocks/>
          </p:cNvCxnSpPr>
          <p:nvPr/>
        </p:nvCxnSpPr>
        <p:spPr>
          <a:xfrm>
            <a:off x="3374026" y="3823637"/>
            <a:ext cx="1817176"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10E076C-9B38-2A45-AE6B-067CBF875A99}"/>
              </a:ext>
            </a:extLst>
          </p:cNvPr>
          <p:cNvCxnSpPr/>
          <p:nvPr/>
        </p:nvCxnSpPr>
        <p:spPr>
          <a:xfrm>
            <a:off x="6855161" y="3823637"/>
            <a:ext cx="1269468"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C548B928-213F-BF4B-937A-28194DA5B017}"/>
              </a:ext>
            </a:extLst>
          </p:cNvPr>
          <p:cNvSpPr txBox="1"/>
          <p:nvPr/>
        </p:nvSpPr>
        <p:spPr>
          <a:xfrm>
            <a:off x="8077252" y="3422908"/>
            <a:ext cx="1001043" cy="338554"/>
          </a:xfrm>
          <a:prstGeom prst="rect">
            <a:avLst/>
          </a:prstGeom>
          <a:noFill/>
        </p:spPr>
        <p:txBody>
          <a:bodyPr wrap="none" rtlCol="0">
            <a:spAutoFit/>
          </a:bodyPr>
          <a:lstStyle/>
          <a:p>
            <a:r>
              <a:rPr lang="en-US" sz="1600" i="1" dirty="0">
                <a:solidFill>
                  <a:schemeClr val="accent1"/>
                </a:solidFill>
              </a:rPr>
              <a:t>S</a:t>
            </a:r>
            <a:r>
              <a:rPr lang="en-CN" sz="1600" i="1" dirty="0">
                <a:solidFill>
                  <a:schemeClr val="accent1"/>
                </a:solidFill>
              </a:rPr>
              <a:t>ubflow 1</a:t>
            </a:r>
          </a:p>
        </p:txBody>
      </p:sp>
      <p:sp>
        <p:nvSpPr>
          <p:cNvPr id="42" name="TextBox 41">
            <a:extLst>
              <a:ext uri="{FF2B5EF4-FFF2-40B4-BE49-F238E27FC236}">
                <a16:creationId xmlns:a16="http://schemas.microsoft.com/office/drawing/2014/main" id="{481873D1-B8C7-FA42-BF4E-0966E717B250}"/>
              </a:ext>
            </a:extLst>
          </p:cNvPr>
          <p:cNvSpPr txBox="1"/>
          <p:nvPr/>
        </p:nvSpPr>
        <p:spPr>
          <a:xfrm>
            <a:off x="8079276" y="3666727"/>
            <a:ext cx="1001043" cy="338554"/>
          </a:xfrm>
          <a:prstGeom prst="rect">
            <a:avLst/>
          </a:prstGeom>
          <a:noFill/>
        </p:spPr>
        <p:txBody>
          <a:bodyPr wrap="none" rtlCol="0">
            <a:spAutoFit/>
          </a:bodyPr>
          <a:lstStyle/>
          <a:p>
            <a:r>
              <a:rPr lang="en-US" sz="1600" i="1" dirty="0">
                <a:solidFill>
                  <a:srgbClr val="FF0000"/>
                </a:solidFill>
              </a:rPr>
              <a:t>S</a:t>
            </a:r>
            <a:r>
              <a:rPr lang="en-CN" sz="1600" i="1" dirty="0">
                <a:solidFill>
                  <a:srgbClr val="FF0000"/>
                </a:solidFill>
              </a:rPr>
              <a:t>ubflow 2</a:t>
            </a:r>
          </a:p>
        </p:txBody>
      </p:sp>
    </p:spTree>
    <p:extLst>
      <p:ext uri="{BB962C8B-B14F-4D97-AF65-F5344CB8AC3E}">
        <p14:creationId xmlns:p14="http://schemas.microsoft.com/office/powerpoint/2010/main" val="186172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p:tgtEl>
                                          <p:spTgt spid="48"/>
                                        </p:tgtEl>
                                        <p:attrNameLst>
                                          <p:attrName>ppt_x</p:attrName>
                                        </p:attrNameLst>
                                      </p:cBhvr>
                                      <p:tavLst>
                                        <p:tav tm="0">
                                          <p:val>
                                            <p:strVal val="#ppt_x-#ppt_w*1.125000"/>
                                          </p:val>
                                        </p:tav>
                                        <p:tav tm="100000">
                                          <p:val>
                                            <p:strVal val="#ppt_x"/>
                                          </p:val>
                                        </p:tav>
                                      </p:tavLst>
                                    </p:anim>
                                    <p:animEffect transition="in" filter="wipe(right)">
                                      <p:cBhvr>
                                        <p:cTn id="8" dur="500"/>
                                        <p:tgtEl>
                                          <p:spTgt spid="48"/>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8"/>
                                        </p:tgtEl>
                                        <p:attrNameLst>
                                          <p:attrName>style.visibility</p:attrName>
                                        </p:attrNameLst>
                                      </p:cBhvr>
                                      <p:to>
                                        <p:strVal val="hidden"/>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43"/>
                                        </p:tgtEl>
                                        <p:attrNameLst>
                                          <p:attrName>style.visibility</p:attrName>
                                        </p:attrNameLst>
                                      </p:cBhvr>
                                      <p:to>
                                        <p:strVal val="hidden"/>
                                      </p:to>
                                    </p:set>
                                  </p:childTnLst>
                                </p:cTn>
                              </p:par>
                            </p:childTnLst>
                          </p:cTn>
                        </p:par>
                        <p:par>
                          <p:cTn id="26" fill="hold">
                            <p:stCondLst>
                              <p:cond delay="0"/>
                            </p:stCondLst>
                            <p:childTnLst>
                              <p:par>
                                <p:cTn id="27" presetID="14" presetClass="entr" presetSubtype="1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randombar(horizontal)">
                                      <p:cBhvr>
                                        <p:cTn id="29" dur="500"/>
                                        <p:tgtEl>
                                          <p:spTgt spid="19"/>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500"/>
                                        <p:tgtEl>
                                          <p:spTgt spid="23"/>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randombar(horizontal)">
                                      <p:cBhvr>
                                        <p:cTn id="35" dur="500"/>
                                        <p:tgtEl>
                                          <p:spTgt spid="22"/>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randombar(horizontal)">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0-#ppt_w/2"/>
                                          </p:val>
                                        </p:tav>
                                        <p:tav tm="100000">
                                          <p:val>
                                            <p:strVal val="#ppt_x"/>
                                          </p:val>
                                        </p:tav>
                                      </p:tavLst>
                                    </p:anim>
                                    <p:anim calcmode="lin" valueType="num">
                                      <p:cBhvr additive="base">
                                        <p:cTn id="44" dur="500" fill="hold"/>
                                        <p:tgtEl>
                                          <p:spTgt spid="30"/>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fill="hold"/>
                                        <p:tgtEl>
                                          <p:spTgt spid="34"/>
                                        </p:tgtEl>
                                        <p:attrNameLst>
                                          <p:attrName>ppt_x</p:attrName>
                                        </p:attrNameLst>
                                      </p:cBhvr>
                                      <p:tavLst>
                                        <p:tav tm="0">
                                          <p:val>
                                            <p:strVal val="0-#ppt_w/2"/>
                                          </p:val>
                                        </p:tav>
                                        <p:tav tm="100000">
                                          <p:val>
                                            <p:strVal val="#ppt_x"/>
                                          </p:val>
                                        </p:tav>
                                      </p:tavLst>
                                    </p:anim>
                                    <p:anim calcmode="lin" valueType="num">
                                      <p:cBhvr additive="base">
                                        <p:cTn id="52" dur="500" fill="hold"/>
                                        <p:tgtEl>
                                          <p:spTgt spid="34"/>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fill="hold"/>
                                        <p:tgtEl>
                                          <p:spTgt spid="36"/>
                                        </p:tgtEl>
                                        <p:attrNameLst>
                                          <p:attrName>ppt_x</p:attrName>
                                        </p:attrNameLst>
                                      </p:cBhvr>
                                      <p:tavLst>
                                        <p:tav tm="0">
                                          <p:val>
                                            <p:strVal val="0-#ppt_w/2"/>
                                          </p:val>
                                        </p:tav>
                                        <p:tav tm="100000">
                                          <p:val>
                                            <p:strVal val="#ppt_x"/>
                                          </p:val>
                                        </p:tav>
                                      </p:tavLst>
                                    </p:anim>
                                    <p:anim calcmode="lin" valueType="num">
                                      <p:cBhvr additive="base">
                                        <p:cTn id="56" dur="500" fill="hold"/>
                                        <p:tgtEl>
                                          <p:spTgt spid="36"/>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500" fill="hold"/>
                                        <p:tgtEl>
                                          <p:spTgt spid="37"/>
                                        </p:tgtEl>
                                        <p:attrNameLst>
                                          <p:attrName>ppt_x</p:attrName>
                                        </p:attrNameLst>
                                      </p:cBhvr>
                                      <p:tavLst>
                                        <p:tav tm="0">
                                          <p:val>
                                            <p:strVal val="0-#ppt_w/2"/>
                                          </p:val>
                                        </p:tav>
                                        <p:tav tm="100000">
                                          <p:val>
                                            <p:strVal val="#ppt_x"/>
                                          </p:val>
                                        </p:tav>
                                      </p:tavLst>
                                    </p:anim>
                                    <p:anim calcmode="lin" valueType="num">
                                      <p:cBhvr additive="base">
                                        <p:cTn id="60" dur="500" fill="hold"/>
                                        <p:tgtEl>
                                          <p:spTgt spid="37"/>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additive="base">
                                        <p:cTn id="63" dur="500" fill="hold"/>
                                        <p:tgtEl>
                                          <p:spTgt spid="38"/>
                                        </p:tgtEl>
                                        <p:attrNameLst>
                                          <p:attrName>ppt_x</p:attrName>
                                        </p:attrNameLst>
                                      </p:cBhvr>
                                      <p:tavLst>
                                        <p:tav tm="0">
                                          <p:val>
                                            <p:strVal val="0-#ppt_w/2"/>
                                          </p:val>
                                        </p:tav>
                                        <p:tav tm="100000">
                                          <p:val>
                                            <p:strVal val="#ppt_x"/>
                                          </p:val>
                                        </p:tav>
                                      </p:tavLst>
                                    </p:anim>
                                    <p:anim calcmode="lin" valueType="num">
                                      <p:cBhvr additive="base">
                                        <p:cTn id="64" dur="500" fill="hold"/>
                                        <p:tgtEl>
                                          <p:spTgt spid="38"/>
                                        </p:tgtEl>
                                        <p:attrNameLst>
                                          <p:attrName>ppt_y</p:attrName>
                                        </p:attrNameLst>
                                      </p:cBhvr>
                                      <p:tavLst>
                                        <p:tav tm="0">
                                          <p:val>
                                            <p:strVal val="#ppt_y"/>
                                          </p:val>
                                        </p:tav>
                                        <p:tav tm="100000">
                                          <p:val>
                                            <p:strVal val="#ppt_y"/>
                                          </p:val>
                                        </p:tav>
                                      </p:tavLst>
                                    </p:anim>
                                  </p:childTnLst>
                                </p:cTn>
                              </p:par>
                            </p:childTnLst>
                          </p:cTn>
                        </p:par>
                        <p:par>
                          <p:cTn id="65" fill="hold">
                            <p:stCondLst>
                              <p:cond delay="500"/>
                            </p:stCondLst>
                            <p:childTnLst>
                              <p:par>
                                <p:cTn id="66" presetID="1" presetClass="entr" presetSubtype="0"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24" grpId="0" animBg="1"/>
      <p:bldP spid="21" grpId="0" animBg="1"/>
      <p:bldP spid="22" grpId="0" animBg="1"/>
      <p:bldP spid="23" grpId="0"/>
      <p:bldP spid="25" grpId="0"/>
      <p:bldP spid="43" grpId="0" animBg="1"/>
      <p:bldP spid="43" grpId="1" animBg="1"/>
      <p:bldP spid="19" grpId="0" animBg="1"/>
      <p:bldP spid="20" grpId="0" animBg="1"/>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DF078-8F05-9647-A96C-24A6FD4561EE}"/>
              </a:ext>
            </a:extLst>
          </p:cNvPr>
          <p:cNvSpPr>
            <a:spLocks noGrp="1"/>
          </p:cNvSpPr>
          <p:nvPr>
            <p:ph type="title"/>
          </p:nvPr>
        </p:nvSpPr>
        <p:spPr>
          <a:xfrm>
            <a:off x="838200" y="365125"/>
            <a:ext cx="5027417" cy="1325563"/>
          </a:xfrm>
        </p:spPr>
        <p:txBody>
          <a:bodyPr/>
          <a:lstStyle/>
          <a:p>
            <a:r>
              <a:rPr lang="en-CN" dirty="0"/>
              <a:t>Compiler: Placement</a:t>
            </a:r>
          </a:p>
        </p:txBody>
      </p:sp>
      <p:sp>
        <p:nvSpPr>
          <p:cNvPr id="3" name="Content Placeholder 2">
            <a:extLst>
              <a:ext uri="{FF2B5EF4-FFF2-40B4-BE49-F238E27FC236}">
                <a16:creationId xmlns:a16="http://schemas.microsoft.com/office/drawing/2014/main" id="{FA23A070-AA3C-5848-8DD7-71429C12DF28}"/>
              </a:ext>
            </a:extLst>
          </p:cNvPr>
          <p:cNvSpPr>
            <a:spLocks noGrp="1"/>
          </p:cNvSpPr>
          <p:nvPr>
            <p:ph idx="1"/>
          </p:nvPr>
        </p:nvSpPr>
        <p:spPr>
          <a:xfrm>
            <a:off x="838200" y="1825625"/>
            <a:ext cx="2847975" cy="417513"/>
          </a:xfrm>
        </p:spPr>
        <p:txBody>
          <a:bodyPr>
            <a:normAutofit fontScale="92500" lnSpcReduction="10000"/>
          </a:bodyPr>
          <a:lstStyle/>
          <a:p>
            <a:r>
              <a:rPr lang="en-CN" dirty="0"/>
              <a:t>Distribute</a:t>
            </a:r>
          </a:p>
        </p:txBody>
      </p:sp>
      <p:pic>
        <p:nvPicPr>
          <p:cNvPr id="4" name="Picture 3">
            <a:extLst>
              <a:ext uri="{FF2B5EF4-FFF2-40B4-BE49-F238E27FC236}">
                <a16:creationId xmlns:a16="http://schemas.microsoft.com/office/drawing/2014/main" id="{6645B726-640D-2149-9600-EB94953093CB}"/>
              </a:ext>
            </a:extLst>
          </p:cNvPr>
          <p:cNvPicPr>
            <a:picLocks noChangeAspect="1"/>
          </p:cNvPicPr>
          <p:nvPr/>
        </p:nvPicPr>
        <p:blipFill>
          <a:blip r:embed="rId3"/>
          <a:stretch>
            <a:fillRect/>
          </a:stretch>
        </p:blipFill>
        <p:spPr>
          <a:xfrm>
            <a:off x="6211295" y="1921371"/>
            <a:ext cx="5218284" cy="4756190"/>
          </a:xfrm>
          <a:prstGeom prst="rect">
            <a:avLst/>
          </a:prstGeom>
        </p:spPr>
      </p:pic>
      <p:sp>
        <p:nvSpPr>
          <p:cNvPr id="5" name="Oval 4">
            <a:extLst>
              <a:ext uri="{FF2B5EF4-FFF2-40B4-BE49-F238E27FC236}">
                <a16:creationId xmlns:a16="http://schemas.microsoft.com/office/drawing/2014/main" id="{929A0889-10CE-104B-B19E-90EFAAD47372}"/>
              </a:ext>
            </a:extLst>
          </p:cNvPr>
          <p:cNvSpPr/>
          <p:nvPr/>
        </p:nvSpPr>
        <p:spPr>
          <a:xfrm>
            <a:off x="6159432" y="2098733"/>
            <a:ext cx="3061293" cy="67151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6" name="TextBox 5">
            <a:extLst>
              <a:ext uri="{FF2B5EF4-FFF2-40B4-BE49-F238E27FC236}">
                <a16:creationId xmlns:a16="http://schemas.microsoft.com/office/drawing/2014/main" id="{282F06AE-4745-094F-8595-234820BBF353}"/>
              </a:ext>
            </a:extLst>
          </p:cNvPr>
          <p:cNvSpPr txBox="1"/>
          <p:nvPr/>
        </p:nvSpPr>
        <p:spPr>
          <a:xfrm>
            <a:off x="10786689" y="4346733"/>
            <a:ext cx="1134221" cy="369332"/>
          </a:xfrm>
          <a:prstGeom prst="rect">
            <a:avLst/>
          </a:prstGeom>
          <a:noFill/>
        </p:spPr>
        <p:txBody>
          <a:bodyPr wrap="none" rtlCol="0">
            <a:spAutoFit/>
          </a:bodyPr>
          <a:lstStyle/>
          <a:p>
            <a:r>
              <a:rPr lang="en-CN" dirty="0">
                <a:solidFill>
                  <a:srgbClr val="FF0000"/>
                </a:solidFill>
              </a:rPr>
              <a:t>Resources</a:t>
            </a:r>
          </a:p>
        </p:txBody>
      </p:sp>
      <p:sp>
        <p:nvSpPr>
          <p:cNvPr id="7" name="TextBox 6">
            <a:extLst>
              <a:ext uri="{FF2B5EF4-FFF2-40B4-BE49-F238E27FC236}">
                <a16:creationId xmlns:a16="http://schemas.microsoft.com/office/drawing/2014/main" id="{09E6CB4F-614F-2243-8C1F-592C19C4EA88}"/>
              </a:ext>
            </a:extLst>
          </p:cNvPr>
          <p:cNvSpPr txBox="1"/>
          <p:nvPr/>
        </p:nvSpPr>
        <p:spPr>
          <a:xfrm>
            <a:off x="10922036" y="5636656"/>
            <a:ext cx="1015086" cy="369332"/>
          </a:xfrm>
          <a:prstGeom prst="rect">
            <a:avLst/>
          </a:prstGeom>
          <a:noFill/>
        </p:spPr>
        <p:txBody>
          <a:bodyPr wrap="none" rtlCol="0">
            <a:spAutoFit/>
          </a:bodyPr>
          <a:lstStyle/>
          <a:p>
            <a:r>
              <a:rPr lang="en-CN" dirty="0">
                <a:solidFill>
                  <a:srgbClr val="FF0000"/>
                </a:solidFill>
              </a:rPr>
              <a:t>Ordering</a:t>
            </a:r>
          </a:p>
        </p:txBody>
      </p:sp>
      <p:pic>
        <p:nvPicPr>
          <p:cNvPr id="8" name="Picture 7">
            <a:extLst>
              <a:ext uri="{FF2B5EF4-FFF2-40B4-BE49-F238E27FC236}">
                <a16:creationId xmlns:a16="http://schemas.microsoft.com/office/drawing/2014/main" id="{828BF1DF-D0EE-6547-B095-5AA4A291776B}"/>
              </a:ext>
            </a:extLst>
          </p:cNvPr>
          <p:cNvPicPr>
            <a:picLocks noChangeAspect="1"/>
          </p:cNvPicPr>
          <p:nvPr/>
        </p:nvPicPr>
        <p:blipFill>
          <a:blip r:embed="rId4"/>
          <a:stretch>
            <a:fillRect/>
          </a:stretch>
        </p:blipFill>
        <p:spPr>
          <a:xfrm>
            <a:off x="463519" y="2517180"/>
            <a:ext cx="5402098" cy="4195366"/>
          </a:xfrm>
          <a:prstGeom prst="rect">
            <a:avLst/>
          </a:prstGeom>
        </p:spPr>
      </p:pic>
      <p:sp>
        <p:nvSpPr>
          <p:cNvPr id="9" name="TextBox 8">
            <a:extLst>
              <a:ext uri="{FF2B5EF4-FFF2-40B4-BE49-F238E27FC236}">
                <a16:creationId xmlns:a16="http://schemas.microsoft.com/office/drawing/2014/main" id="{5608D447-F90F-2541-AD22-3159A871CACE}"/>
              </a:ext>
            </a:extLst>
          </p:cNvPr>
          <p:cNvSpPr txBox="1"/>
          <p:nvPr/>
        </p:nvSpPr>
        <p:spPr>
          <a:xfrm>
            <a:off x="463519" y="2164615"/>
            <a:ext cx="1124475" cy="369332"/>
          </a:xfrm>
          <a:prstGeom prst="rect">
            <a:avLst/>
          </a:prstGeom>
          <a:noFill/>
        </p:spPr>
        <p:txBody>
          <a:bodyPr wrap="none" rtlCol="0">
            <a:spAutoFit/>
          </a:bodyPr>
          <a:lstStyle/>
          <a:p>
            <a:r>
              <a:rPr lang="en-CN" b="1" dirty="0"/>
              <a:t>Notations</a:t>
            </a:r>
          </a:p>
        </p:txBody>
      </p:sp>
      <p:sp>
        <p:nvSpPr>
          <p:cNvPr id="10" name="TextBox 9">
            <a:extLst>
              <a:ext uri="{FF2B5EF4-FFF2-40B4-BE49-F238E27FC236}">
                <a16:creationId xmlns:a16="http://schemas.microsoft.com/office/drawing/2014/main" id="{E0D1AB65-3D4A-D042-AC10-7DB743210B08}"/>
              </a:ext>
            </a:extLst>
          </p:cNvPr>
          <p:cNvSpPr txBox="1"/>
          <p:nvPr/>
        </p:nvSpPr>
        <p:spPr>
          <a:xfrm>
            <a:off x="6211295" y="1455668"/>
            <a:ext cx="1824667" cy="369332"/>
          </a:xfrm>
          <a:prstGeom prst="rect">
            <a:avLst/>
          </a:prstGeom>
          <a:noFill/>
        </p:spPr>
        <p:txBody>
          <a:bodyPr wrap="none" rtlCol="0">
            <a:spAutoFit/>
          </a:bodyPr>
          <a:lstStyle/>
          <a:p>
            <a:r>
              <a:rPr lang="en-CN" b="1" dirty="0"/>
              <a:t>ILP Formalization</a:t>
            </a:r>
          </a:p>
        </p:txBody>
      </p:sp>
    </p:spTree>
    <p:extLst>
      <p:ext uri="{BB962C8B-B14F-4D97-AF65-F5344CB8AC3E}">
        <p14:creationId xmlns:p14="http://schemas.microsoft.com/office/powerpoint/2010/main" val="266256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4F2F35A5-2541-B84D-8543-322FFEEB9382}"/>
              </a:ext>
            </a:extLst>
          </p:cNvPr>
          <p:cNvSpPr/>
          <p:nvPr/>
        </p:nvSpPr>
        <p:spPr>
          <a:xfrm>
            <a:off x="7458236" y="4339361"/>
            <a:ext cx="2931260" cy="1647582"/>
          </a:xfrm>
          <a:prstGeom prst="rect">
            <a:avLst/>
          </a:prstGeom>
          <a:solidFill>
            <a:schemeClr val="tx2">
              <a:lumMod val="60000"/>
              <a:lumOff val="40000"/>
              <a:alpha val="5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74" name="Trapezoid 73">
            <a:extLst>
              <a:ext uri="{FF2B5EF4-FFF2-40B4-BE49-F238E27FC236}">
                <a16:creationId xmlns:a16="http://schemas.microsoft.com/office/drawing/2014/main" id="{03266986-77F7-9448-995B-9BA4164DEE83}"/>
              </a:ext>
            </a:extLst>
          </p:cNvPr>
          <p:cNvSpPr/>
          <p:nvPr/>
        </p:nvSpPr>
        <p:spPr>
          <a:xfrm>
            <a:off x="1715638" y="4339361"/>
            <a:ext cx="5372100" cy="1627908"/>
          </a:xfrm>
          <a:prstGeom prst="trapezoid">
            <a:avLst/>
          </a:prstGeom>
          <a:solidFill>
            <a:schemeClr val="accent3">
              <a:lumMod val="60000"/>
              <a:lumOff val="40000"/>
              <a:alpha val="5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 name="Title 1">
            <a:extLst>
              <a:ext uri="{FF2B5EF4-FFF2-40B4-BE49-F238E27FC236}">
                <a16:creationId xmlns:a16="http://schemas.microsoft.com/office/drawing/2014/main" id="{50A32763-ED02-6C4F-88B3-0B6AC6267908}"/>
              </a:ext>
            </a:extLst>
          </p:cNvPr>
          <p:cNvSpPr>
            <a:spLocks noGrp="1"/>
          </p:cNvSpPr>
          <p:nvPr>
            <p:ph type="title"/>
          </p:nvPr>
        </p:nvSpPr>
        <p:spPr/>
        <p:txBody>
          <a:bodyPr/>
          <a:lstStyle/>
          <a:p>
            <a:r>
              <a:rPr lang="en-CN" dirty="0"/>
              <a:t>Compiler: Code Generation</a:t>
            </a:r>
          </a:p>
        </p:txBody>
      </p:sp>
      <p:sp>
        <p:nvSpPr>
          <p:cNvPr id="3" name="Content Placeholder 2">
            <a:extLst>
              <a:ext uri="{FF2B5EF4-FFF2-40B4-BE49-F238E27FC236}">
                <a16:creationId xmlns:a16="http://schemas.microsoft.com/office/drawing/2014/main" id="{118310A4-EFF8-E84E-9FB8-23A014F60E0A}"/>
              </a:ext>
            </a:extLst>
          </p:cNvPr>
          <p:cNvSpPr>
            <a:spLocks noGrp="1"/>
          </p:cNvSpPr>
          <p:nvPr>
            <p:ph idx="1"/>
          </p:nvPr>
        </p:nvSpPr>
        <p:spPr>
          <a:xfrm>
            <a:off x="838200" y="1825625"/>
            <a:ext cx="6948488" cy="760413"/>
          </a:xfrm>
        </p:spPr>
        <p:txBody>
          <a:bodyPr/>
          <a:lstStyle/>
          <a:p>
            <a:r>
              <a:rPr lang="en-US" dirty="0"/>
              <a:t>Event transmission for computation partition </a:t>
            </a:r>
          </a:p>
          <a:p>
            <a:endParaRPr lang="en-CN" dirty="0"/>
          </a:p>
        </p:txBody>
      </p:sp>
      <p:sp>
        <p:nvSpPr>
          <p:cNvPr id="4" name="椭圆 5">
            <a:extLst>
              <a:ext uri="{FF2B5EF4-FFF2-40B4-BE49-F238E27FC236}">
                <a16:creationId xmlns:a16="http://schemas.microsoft.com/office/drawing/2014/main" id="{4A2A9E96-37A8-794E-8CDD-628B88901086}"/>
              </a:ext>
            </a:extLst>
          </p:cNvPr>
          <p:cNvSpPr/>
          <p:nvPr/>
        </p:nvSpPr>
        <p:spPr>
          <a:xfrm>
            <a:off x="8650960" y="3125974"/>
            <a:ext cx="595086" cy="59508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5" name="直线连接符 6">
            <a:extLst>
              <a:ext uri="{FF2B5EF4-FFF2-40B4-BE49-F238E27FC236}">
                <a16:creationId xmlns:a16="http://schemas.microsoft.com/office/drawing/2014/main" id="{3070ED32-E3EC-C64B-8588-E2E60425C97E}"/>
              </a:ext>
            </a:extLst>
          </p:cNvPr>
          <p:cNvCxnSpPr/>
          <p:nvPr/>
        </p:nvCxnSpPr>
        <p:spPr>
          <a:xfrm flipH="1" flipV="1">
            <a:off x="8738108" y="3213122"/>
            <a:ext cx="420790" cy="4207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线连接符 8">
            <a:extLst>
              <a:ext uri="{FF2B5EF4-FFF2-40B4-BE49-F238E27FC236}">
                <a16:creationId xmlns:a16="http://schemas.microsoft.com/office/drawing/2014/main" id="{945D2810-66FA-1241-8EA9-D148CBA2CF5C}"/>
              </a:ext>
            </a:extLst>
          </p:cNvPr>
          <p:cNvCxnSpPr/>
          <p:nvPr/>
        </p:nvCxnSpPr>
        <p:spPr>
          <a:xfrm flipV="1">
            <a:off x="8738108" y="3213122"/>
            <a:ext cx="420790" cy="4207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椭圆 11">
            <a:extLst>
              <a:ext uri="{FF2B5EF4-FFF2-40B4-BE49-F238E27FC236}">
                <a16:creationId xmlns:a16="http://schemas.microsoft.com/office/drawing/2014/main" id="{D5C2968A-9895-034A-987F-A925AEA3543F}"/>
              </a:ext>
            </a:extLst>
          </p:cNvPr>
          <p:cNvSpPr/>
          <p:nvPr/>
        </p:nvSpPr>
        <p:spPr>
          <a:xfrm>
            <a:off x="4115639" y="3119477"/>
            <a:ext cx="595086" cy="59508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9" name="直线连接符 12">
            <a:extLst>
              <a:ext uri="{FF2B5EF4-FFF2-40B4-BE49-F238E27FC236}">
                <a16:creationId xmlns:a16="http://schemas.microsoft.com/office/drawing/2014/main" id="{2B9628A6-916D-5D47-B53F-9FE3414C58B1}"/>
              </a:ext>
            </a:extLst>
          </p:cNvPr>
          <p:cNvCxnSpPr/>
          <p:nvPr/>
        </p:nvCxnSpPr>
        <p:spPr>
          <a:xfrm flipH="1" flipV="1">
            <a:off x="4202787" y="3206625"/>
            <a:ext cx="420790" cy="4207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线连接符 13">
            <a:extLst>
              <a:ext uri="{FF2B5EF4-FFF2-40B4-BE49-F238E27FC236}">
                <a16:creationId xmlns:a16="http://schemas.microsoft.com/office/drawing/2014/main" id="{4802D010-3CA9-0440-9FDD-F4F0BE560E13}"/>
              </a:ext>
            </a:extLst>
          </p:cNvPr>
          <p:cNvCxnSpPr/>
          <p:nvPr/>
        </p:nvCxnSpPr>
        <p:spPr>
          <a:xfrm flipV="1">
            <a:off x="4202787" y="3206625"/>
            <a:ext cx="420790" cy="4207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矩形 14">
            <a:extLst>
              <a:ext uri="{FF2B5EF4-FFF2-40B4-BE49-F238E27FC236}">
                <a16:creationId xmlns:a16="http://schemas.microsoft.com/office/drawing/2014/main" id="{D149A165-6226-684F-9D92-5BB8D30D6BE8}"/>
              </a:ext>
            </a:extLst>
          </p:cNvPr>
          <p:cNvSpPr/>
          <p:nvPr/>
        </p:nvSpPr>
        <p:spPr>
          <a:xfrm>
            <a:off x="2270230" y="4680386"/>
            <a:ext cx="1517030" cy="508000"/>
          </a:xfrm>
          <a:prstGeom prst="rect">
            <a:avLst/>
          </a:prstGeom>
          <a:solidFill>
            <a:schemeClr val="accent5">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i="1" dirty="0">
                <a:solidFill>
                  <a:schemeClr val="tx1"/>
                </a:solidFill>
                <a:ea typeface="FangSong" charset="-122"/>
                <a:cs typeface="FangSong" charset="-122"/>
              </a:rPr>
              <a:t>Measurement</a:t>
            </a:r>
            <a:endParaRPr kumimoji="1" lang="zh-CN" altLang="en-US" i="1" dirty="0">
              <a:solidFill>
                <a:schemeClr val="tx1"/>
              </a:solidFill>
              <a:ea typeface="FangSong" charset="-122"/>
              <a:cs typeface="FangSong" charset="-122"/>
            </a:endParaRPr>
          </a:p>
        </p:txBody>
      </p:sp>
      <p:sp>
        <p:nvSpPr>
          <p:cNvPr id="13" name="矩形 16">
            <a:extLst>
              <a:ext uri="{FF2B5EF4-FFF2-40B4-BE49-F238E27FC236}">
                <a16:creationId xmlns:a16="http://schemas.microsoft.com/office/drawing/2014/main" id="{B8B0E8A2-0C4A-B240-BDF6-7FD56CE444EA}"/>
              </a:ext>
            </a:extLst>
          </p:cNvPr>
          <p:cNvSpPr/>
          <p:nvPr/>
        </p:nvSpPr>
        <p:spPr>
          <a:xfrm>
            <a:off x="1547079" y="3270187"/>
            <a:ext cx="490814" cy="29263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dirty="0">
                <a:solidFill>
                  <a:schemeClr val="tx1"/>
                </a:solidFill>
                <a:latin typeface="KaiTi" charset="-122"/>
                <a:ea typeface="KaiTi" charset="-122"/>
                <a:cs typeface="KaiTi" charset="-122"/>
              </a:rPr>
              <a:t>VLAN</a:t>
            </a:r>
            <a:endParaRPr kumimoji="1" lang="zh-CN" altLang="en-US" sz="1200" dirty="0">
              <a:solidFill>
                <a:schemeClr val="tx1"/>
              </a:solidFill>
              <a:latin typeface="KaiTi" charset="-122"/>
              <a:ea typeface="KaiTi" charset="-122"/>
              <a:cs typeface="KaiTi" charset="-122"/>
            </a:endParaRPr>
          </a:p>
        </p:txBody>
      </p:sp>
      <p:sp>
        <p:nvSpPr>
          <p:cNvPr id="14" name="矩形 18">
            <a:extLst>
              <a:ext uri="{FF2B5EF4-FFF2-40B4-BE49-F238E27FC236}">
                <a16:creationId xmlns:a16="http://schemas.microsoft.com/office/drawing/2014/main" id="{2F08526A-BBC8-3547-BE83-EE0E9295BB62}"/>
              </a:ext>
            </a:extLst>
          </p:cNvPr>
          <p:cNvSpPr/>
          <p:nvPr/>
        </p:nvSpPr>
        <p:spPr>
          <a:xfrm>
            <a:off x="2037893" y="3271217"/>
            <a:ext cx="832175" cy="291606"/>
          </a:xfrm>
          <a:prstGeom prst="rect">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dirty="0">
                <a:solidFill>
                  <a:schemeClr val="tx1"/>
                </a:solidFill>
                <a:latin typeface="KaiTi" charset="-122"/>
                <a:ea typeface="KaiTi" charset="-122"/>
                <a:cs typeface="KaiTi" charset="-122"/>
              </a:rPr>
              <a:t>payload</a:t>
            </a:r>
            <a:endParaRPr kumimoji="1" lang="zh-CN" altLang="en-US" sz="1400" dirty="0">
              <a:solidFill>
                <a:schemeClr val="tx1"/>
              </a:solidFill>
              <a:latin typeface="KaiTi" charset="-122"/>
              <a:ea typeface="KaiTi" charset="-122"/>
              <a:cs typeface="KaiTi" charset="-122"/>
            </a:endParaRPr>
          </a:p>
        </p:txBody>
      </p:sp>
      <p:sp>
        <p:nvSpPr>
          <p:cNvPr id="15" name="矩形 19">
            <a:extLst>
              <a:ext uri="{FF2B5EF4-FFF2-40B4-BE49-F238E27FC236}">
                <a16:creationId xmlns:a16="http://schemas.microsoft.com/office/drawing/2014/main" id="{AD537E00-FAA4-B14B-BEBD-AD0159E96005}"/>
              </a:ext>
            </a:extLst>
          </p:cNvPr>
          <p:cNvSpPr/>
          <p:nvPr/>
        </p:nvSpPr>
        <p:spPr>
          <a:xfrm>
            <a:off x="5963636" y="3270187"/>
            <a:ext cx="490814" cy="292635"/>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dirty="0">
                <a:solidFill>
                  <a:schemeClr val="tx1"/>
                </a:solidFill>
                <a:latin typeface="KaiTi" charset="-122"/>
                <a:ea typeface="KaiTi" charset="-122"/>
                <a:cs typeface="KaiTi" charset="-122"/>
              </a:rPr>
              <a:t>VLAN</a:t>
            </a:r>
            <a:endParaRPr kumimoji="1" lang="zh-CN" altLang="en-US" sz="1200" dirty="0">
              <a:solidFill>
                <a:schemeClr val="tx1"/>
              </a:solidFill>
              <a:latin typeface="KaiTi" charset="-122"/>
              <a:ea typeface="KaiTi" charset="-122"/>
              <a:cs typeface="KaiTi" charset="-122"/>
            </a:endParaRPr>
          </a:p>
        </p:txBody>
      </p:sp>
      <p:sp>
        <p:nvSpPr>
          <p:cNvPr id="16" name="矩形 20">
            <a:extLst>
              <a:ext uri="{FF2B5EF4-FFF2-40B4-BE49-F238E27FC236}">
                <a16:creationId xmlns:a16="http://schemas.microsoft.com/office/drawing/2014/main" id="{7FD27F88-7488-314C-9B7F-AEE6704C1AD4}"/>
              </a:ext>
            </a:extLst>
          </p:cNvPr>
          <p:cNvSpPr/>
          <p:nvPr/>
        </p:nvSpPr>
        <p:spPr>
          <a:xfrm>
            <a:off x="6454450" y="3271217"/>
            <a:ext cx="832175" cy="291606"/>
          </a:xfrm>
          <a:prstGeom prst="rect">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dirty="0">
                <a:solidFill>
                  <a:schemeClr val="tx1"/>
                </a:solidFill>
                <a:latin typeface="KaiTi" charset="-122"/>
                <a:ea typeface="KaiTi" charset="-122"/>
                <a:cs typeface="KaiTi" charset="-122"/>
              </a:rPr>
              <a:t>payload</a:t>
            </a:r>
            <a:endParaRPr kumimoji="1" lang="zh-CN" altLang="en-US" sz="1400" dirty="0">
              <a:solidFill>
                <a:schemeClr val="tx1"/>
              </a:solidFill>
              <a:latin typeface="KaiTi" charset="-122"/>
              <a:ea typeface="KaiTi" charset="-122"/>
              <a:cs typeface="KaiTi" charset="-122"/>
            </a:endParaRPr>
          </a:p>
        </p:txBody>
      </p:sp>
      <p:cxnSp>
        <p:nvCxnSpPr>
          <p:cNvPr id="17" name="直线箭头连接符 2">
            <a:extLst>
              <a:ext uri="{FF2B5EF4-FFF2-40B4-BE49-F238E27FC236}">
                <a16:creationId xmlns:a16="http://schemas.microsoft.com/office/drawing/2014/main" id="{27C81CE6-6D6E-C442-A305-58713292A2BC}"/>
              </a:ext>
            </a:extLst>
          </p:cNvPr>
          <p:cNvCxnSpPr>
            <a:cxnSpLocks/>
            <a:stCxn id="14" idx="3"/>
            <a:endCxn id="8" idx="2"/>
          </p:cNvCxnSpPr>
          <p:nvPr/>
        </p:nvCxnSpPr>
        <p:spPr>
          <a:xfrm>
            <a:off x="2870068" y="3417020"/>
            <a:ext cx="124557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线箭头连接符 4">
            <a:extLst>
              <a:ext uri="{FF2B5EF4-FFF2-40B4-BE49-F238E27FC236}">
                <a16:creationId xmlns:a16="http://schemas.microsoft.com/office/drawing/2014/main" id="{5B766C83-220B-1546-BBB6-E131A223C891}"/>
              </a:ext>
            </a:extLst>
          </p:cNvPr>
          <p:cNvCxnSpPr>
            <a:cxnSpLocks/>
            <a:stCxn id="16" idx="3"/>
            <a:endCxn id="4" idx="2"/>
          </p:cNvCxnSpPr>
          <p:nvPr/>
        </p:nvCxnSpPr>
        <p:spPr>
          <a:xfrm>
            <a:off x="7286625" y="3417020"/>
            <a:ext cx="1364335" cy="64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线箭头连接符 22">
            <a:extLst>
              <a:ext uri="{FF2B5EF4-FFF2-40B4-BE49-F238E27FC236}">
                <a16:creationId xmlns:a16="http://schemas.microsoft.com/office/drawing/2014/main" id="{8FF0A6B4-7E6E-F245-AAE7-DD5199BB5772}"/>
              </a:ext>
            </a:extLst>
          </p:cNvPr>
          <p:cNvCxnSpPr>
            <a:cxnSpLocks/>
            <a:stCxn id="8" idx="6"/>
            <a:endCxn id="15" idx="1"/>
          </p:cNvCxnSpPr>
          <p:nvPr/>
        </p:nvCxnSpPr>
        <p:spPr>
          <a:xfrm flipV="1">
            <a:off x="4710725" y="3416505"/>
            <a:ext cx="1252911" cy="5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线箭头连接符 26">
            <a:extLst>
              <a:ext uri="{FF2B5EF4-FFF2-40B4-BE49-F238E27FC236}">
                <a16:creationId xmlns:a16="http://schemas.microsoft.com/office/drawing/2014/main" id="{02410083-734F-DA40-A3D8-A0DFA92C46DA}"/>
              </a:ext>
            </a:extLst>
          </p:cNvPr>
          <p:cNvCxnSpPr>
            <a:cxnSpLocks/>
          </p:cNvCxnSpPr>
          <p:nvPr/>
        </p:nvCxnSpPr>
        <p:spPr>
          <a:xfrm flipV="1">
            <a:off x="9246046" y="3429512"/>
            <a:ext cx="1027803"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矩形 14">
            <a:extLst>
              <a:ext uri="{FF2B5EF4-FFF2-40B4-BE49-F238E27FC236}">
                <a16:creationId xmlns:a16="http://schemas.microsoft.com/office/drawing/2014/main" id="{2800379D-47D5-0E40-9FCE-474EE6601274}"/>
              </a:ext>
            </a:extLst>
          </p:cNvPr>
          <p:cNvSpPr/>
          <p:nvPr/>
        </p:nvSpPr>
        <p:spPr>
          <a:xfrm>
            <a:off x="8890205" y="4810073"/>
            <a:ext cx="1207085" cy="508000"/>
          </a:xfrm>
          <a:prstGeom prst="rect">
            <a:avLst/>
          </a:prstGeom>
          <a:solidFill>
            <a:schemeClr val="accent1">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i="1" dirty="0">
                <a:solidFill>
                  <a:schemeClr val="tx1"/>
                </a:solidFill>
                <a:ea typeface="FangSong" charset="-122"/>
                <a:cs typeface="FangSong" charset="-122"/>
              </a:rPr>
              <a:t>Control</a:t>
            </a:r>
            <a:endParaRPr kumimoji="1" lang="zh-CN" altLang="en-US" i="1" dirty="0">
              <a:solidFill>
                <a:schemeClr val="tx1"/>
              </a:solidFill>
              <a:ea typeface="FangSong" charset="-122"/>
              <a:cs typeface="FangSong" charset="-122"/>
            </a:endParaRPr>
          </a:p>
        </p:txBody>
      </p:sp>
      <p:sp>
        <p:nvSpPr>
          <p:cNvPr id="25" name="矩形 14">
            <a:extLst>
              <a:ext uri="{FF2B5EF4-FFF2-40B4-BE49-F238E27FC236}">
                <a16:creationId xmlns:a16="http://schemas.microsoft.com/office/drawing/2014/main" id="{0CC12D5E-2285-FE4B-A4E3-E47B899F4762}"/>
              </a:ext>
            </a:extLst>
          </p:cNvPr>
          <p:cNvSpPr/>
          <p:nvPr/>
        </p:nvSpPr>
        <p:spPr>
          <a:xfrm>
            <a:off x="4088004" y="4680386"/>
            <a:ext cx="1207086" cy="508000"/>
          </a:xfrm>
          <a:prstGeom prst="rect">
            <a:avLst/>
          </a:prstGeom>
          <a:solidFill>
            <a:schemeClr val="accent4">
              <a:lumMod val="75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i="1" dirty="0">
                <a:solidFill>
                  <a:schemeClr val="tx1"/>
                </a:solidFill>
                <a:ea typeface="FangSong" charset="-122"/>
                <a:cs typeface="FangSong" charset="-122"/>
              </a:rPr>
              <a:t>Decision</a:t>
            </a:r>
            <a:endParaRPr kumimoji="1" lang="zh-CN" altLang="en-US" i="1" dirty="0">
              <a:solidFill>
                <a:schemeClr val="tx1"/>
              </a:solidFill>
              <a:ea typeface="FangSong" charset="-122"/>
              <a:cs typeface="FangSong" charset="-122"/>
            </a:endParaRPr>
          </a:p>
        </p:txBody>
      </p:sp>
      <p:cxnSp>
        <p:nvCxnSpPr>
          <p:cNvPr id="43" name="Straight Arrow Connector 42">
            <a:extLst>
              <a:ext uri="{FF2B5EF4-FFF2-40B4-BE49-F238E27FC236}">
                <a16:creationId xmlns:a16="http://schemas.microsoft.com/office/drawing/2014/main" id="{92E40CD7-C2C1-1B4A-B9C2-685F60876126}"/>
              </a:ext>
            </a:extLst>
          </p:cNvPr>
          <p:cNvCxnSpPr>
            <a:cxnSpLocks/>
            <a:endCxn id="11" idx="1"/>
          </p:cNvCxnSpPr>
          <p:nvPr/>
        </p:nvCxnSpPr>
        <p:spPr>
          <a:xfrm>
            <a:off x="2029962" y="4934386"/>
            <a:ext cx="24026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995C1DB-5EFE-834C-AE6A-BF436DD8FD1C}"/>
              </a:ext>
            </a:extLst>
          </p:cNvPr>
          <p:cNvCxnSpPr>
            <a:cxnSpLocks/>
            <a:stCxn id="11" idx="3"/>
            <a:endCxn id="25" idx="1"/>
          </p:cNvCxnSpPr>
          <p:nvPr/>
        </p:nvCxnSpPr>
        <p:spPr>
          <a:xfrm>
            <a:off x="3787260" y="4934386"/>
            <a:ext cx="30074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矩形 16">
            <a:extLst>
              <a:ext uri="{FF2B5EF4-FFF2-40B4-BE49-F238E27FC236}">
                <a16:creationId xmlns:a16="http://schemas.microsoft.com/office/drawing/2014/main" id="{888DA9E4-557C-3648-9806-E997FEF9A833}"/>
              </a:ext>
            </a:extLst>
          </p:cNvPr>
          <p:cNvSpPr/>
          <p:nvPr/>
        </p:nvSpPr>
        <p:spPr>
          <a:xfrm>
            <a:off x="5586672" y="4534068"/>
            <a:ext cx="490814" cy="29263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dirty="0">
                <a:solidFill>
                  <a:schemeClr val="tx1"/>
                </a:solidFill>
                <a:latin typeface="KaiTi" charset="-122"/>
                <a:ea typeface="KaiTi" charset="-122"/>
                <a:cs typeface="KaiTi" charset="-122"/>
              </a:rPr>
              <a:t>VLAN</a:t>
            </a:r>
            <a:endParaRPr kumimoji="1" lang="zh-CN" altLang="en-US" sz="1200" dirty="0">
              <a:solidFill>
                <a:schemeClr val="tx1"/>
              </a:solidFill>
              <a:latin typeface="KaiTi" charset="-122"/>
              <a:ea typeface="KaiTi" charset="-122"/>
              <a:cs typeface="KaiTi" charset="-122"/>
            </a:endParaRPr>
          </a:p>
        </p:txBody>
      </p:sp>
      <p:sp>
        <p:nvSpPr>
          <p:cNvPr id="48" name="Rounded Rectangle 47">
            <a:extLst>
              <a:ext uri="{FF2B5EF4-FFF2-40B4-BE49-F238E27FC236}">
                <a16:creationId xmlns:a16="http://schemas.microsoft.com/office/drawing/2014/main" id="{66BF5740-3349-7F4C-A4C6-CFF4C9AE272D}"/>
              </a:ext>
            </a:extLst>
          </p:cNvPr>
          <p:cNvSpPr/>
          <p:nvPr/>
        </p:nvSpPr>
        <p:spPr>
          <a:xfrm>
            <a:off x="5354750" y="5117749"/>
            <a:ext cx="832175" cy="2540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b="1" dirty="0">
                <a:solidFill>
                  <a:schemeClr val="tx1"/>
                </a:solidFill>
              </a:rPr>
              <a:t>Event</a:t>
            </a:r>
          </a:p>
        </p:txBody>
      </p:sp>
      <p:cxnSp>
        <p:nvCxnSpPr>
          <p:cNvPr id="52" name="Curved Connector 51">
            <a:extLst>
              <a:ext uri="{FF2B5EF4-FFF2-40B4-BE49-F238E27FC236}">
                <a16:creationId xmlns:a16="http://schemas.microsoft.com/office/drawing/2014/main" id="{4BA714BC-A809-2C40-88DB-A2E40554312E}"/>
              </a:ext>
            </a:extLst>
          </p:cNvPr>
          <p:cNvCxnSpPr>
            <a:cxnSpLocks/>
            <a:stCxn id="25" idx="2"/>
            <a:endCxn id="47" idx="2"/>
          </p:cNvCxnSpPr>
          <p:nvPr/>
        </p:nvCxnSpPr>
        <p:spPr>
          <a:xfrm rot="5400000" flipH="1" flipV="1">
            <a:off x="5080971" y="4437279"/>
            <a:ext cx="361683" cy="1140532"/>
          </a:xfrm>
          <a:prstGeom prst="curvedConnector3">
            <a:avLst>
              <a:gd name="adj1" fmla="val -63205"/>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1D5CB92D-CC31-0B4E-88AB-E4746A7E309A}"/>
              </a:ext>
            </a:extLst>
          </p:cNvPr>
          <p:cNvSpPr txBox="1"/>
          <p:nvPr/>
        </p:nvSpPr>
        <p:spPr>
          <a:xfrm>
            <a:off x="5792053" y="4803743"/>
            <a:ext cx="814647" cy="338554"/>
          </a:xfrm>
          <a:prstGeom prst="rect">
            <a:avLst/>
          </a:prstGeom>
          <a:noFill/>
        </p:spPr>
        <p:txBody>
          <a:bodyPr wrap="none" rtlCol="0">
            <a:spAutoFit/>
          </a:bodyPr>
          <a:lstStyle/>
          <a:p>
            <a:r>
              <a:rPr lang="en-CN" sz="1600" dirty="0">
                <a:solidFill>
                  <a:srgbClr val="FF0000"/>
                </a:solidFill>
              </a:rPr>
              <a:t>append</a:t>
            </a:r>
          </a:p>
        </p:txBody>
      </p:sp>
      <p:sp>
        <p:nvSpPr>
          <p:cNvPr id="62" name="矩形 19">
            <a:extLst>
              <a:ext uri="{FF2B5EF4-FFF2-40B4-BE49-F238E27FC236}">
                <a16:creationId xmlns:a16="http://schemas.microsoft.com/office/drawing/2014/main" id="{E531A7A3-433E-054D-89CC-936E476DA9C6}"/>
              </a:ext>
            </a:extLst>
          </p:cNvPr>
          <p:cNvSpPr/>
          <p:nvPr/>
        </p:nvSpPr>
        <p:spPr>
          <a:xfrm>
            <a:off x="7765660" y="4409755"/>
            <a:ext cx="490814" cy="292635"/>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dirty="0">
                <a:solidFill>
                  <a:schemeClr val="tx1"/>
                </a:solidFill>
                <a:latin typeface="KaiTi" charset="-122"/>
                <a:ea typeface="KaiTi" charset="-122"/>
                <a:cs typeface="KaiTi" charset="-122"/>
              </a:rPr>
              <a:t>VLAN</a:t>
            </a:r>
            <a:endParaRPr kumimoji="1" lang="zh-CN" altLang="en-US" sz="1200" dirty="0">
              <a:solidFill>
                <a:schemeClr val="tx1"/>
              </a:solidFill>
              <a:latin typeface="KaiTi" charset="-122"/>
              <a:ea typeface="KaiTi" charset="-122"/>
              <a:cs typeface="KaiTi" charset="-122"/>
            </a:endParaRPr>
          </a:p>
        </p:txBody>
      </p:sp>
      <p:sp>
        <p:nvSpPr>
          <p:cNvPr id="63" name="Rounded Rectangle 62">
            <a:extLst>
              <a:ext uri="{FF2B5EF4-FFF2-40B4-BE49-F238E27FC236}">
                <a16:creationId xmlns:a16="http://schemas.microsoft.com/office/drawing/2014/main" id="{9726CB72-676A-7A47-9170-6898EBADC86B}"/>
              </a:ext>
            </a:extLst>
          </p:cNvPr>
          <p:cNvSpPr/>
          <p:nvPr/>
        </p:nvSpPr>
        <p:spPr>
          <a:xfrm>
            <a:off x="7840387" y="4927884"/>
            <a:ext cx="832175" cy="2540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b="1" dirty="0">
                <a:solidFill>
                  <a:schemeClr val="tx1"/>
                </a:solidFill>
              </a:rPr>
              <a:t>Event</a:t>
            </a:r>
          </a:p>
        </p:txBody>
      </p:sp>
      <p:cxnSp>
        <p:nvCxnSpPr>
          <p:cNvPr id="64" name="Curved Connector 63">
            <a:extLst>
              <a:ext uri="{FF2B5EF4-FFF2-40B4-BE49-F238E27FC236}">
                <a16:creationId xmlns:a16="http://schemas.microsoft.com/office/drawing/2014/main" id="{23769D8D-08EE-1948-A0C3-CC51621C20B0}"/>
              </a:ext>
            </a:extLst>
          </p:cNvPr>
          <p:cNvCxnSpPr>
            <a:cxnSpLocks/>
            <a:stCxn id="62" idx="2"/>
            <a:endCxn id="24" idx="2"/>
          </p:cNvCxnSpPr>
          <p:nvPr/>
        </p:nvCxnSpPr>
        <p:spPr>
          <a:xfrm rot="16200000" flipH="1">
            <a:off x="8444566" y="4268890"/>
            <a:ext cx="615683" cy="1482681"/>
          </a:xfrm>
          <a:prstGeom prst="curvedConnector3">
            <a:avLst>
              <a:gd name="adj1" fmla="val 137129"/>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421A54E4-0FF6-994B-A8D0-75D8D7BADD79}"/>
              </a:ext>
            </a:extLst>
          </p:cNvPr>
          <p:cNvSpPr txBox="1"/>
          <p:nvPr/>
        </p:nvSpPr>
        <p:spPr>
          <a:xfrm>
            <a:off x="8000663" y="4640796"/>
            <a:ext cx="751744" cy="338554"/>
          </a:xfrm>
          <a:prstGeom prst="rect">
            <a:avLst/>
          </a:prstGeom>
          <a:noFill/>
        </p:spPr>
        <p:txBody>
          <a:bodyPr wrap="none" rtlCol="0">
            <a:spAutoFit/>
          </a:bodyPr>
          <a:lstStyle/>
          <a:p>
            <a:r>
              <a:rPr lang="en-CN" sz="1600" dirty="0">
                <a:solidFill>
                  <a:srgbClr val="FF0000"/>
                </a:solidFill>
              </a:rPr>
              <a:t>detach</a:t>
            </a:r>
          </a:p>
        </p:txBody>
      </p:sp>
      <p:sp>
        <p:nvSpPr>
          <p:cNvPr id="72" name="TextBox 71">
            <a:extLst>
              <a:ext uri="{FF2B5EF4-FFF2-40B4-BE49-F238E27FC236}">
                <a16:creationId xmlns:a16="http://schemas.microsoft.com/office/drawing/2014/main" id="{3026E62E-6AD7-1143-9311-55EF5593EF38}"/>
              </a:ext>
            </a:extLst>
          </p:cNvPr>
          <p:cNvSpPr txBox="1"/>
          <p:nvPr/>
        </p:nvSpPr>
        <p:spPr>
          <a:xfrm>
            <a:off x="4606518" y="5371749"/>
            <a:ext cx="718402" cy="338554"/>
          </a:xfrm>
          <a:prstGeom prst="rect">
            <a:avLst/>
          </a:prstGeom>
          <a:noFill/>
        </p:spPr>
        <p:txBody>
          <a:bodyPr wrap="none" rtlCol="0">
            <a:spAutoFit/>
          </a:bodyPr>
          <a:lstStyle/>
          <a:p>
            <a:r>
              <a:rPr lang="en-CN" sz="1600" dirty="0">
                <a:solidFill>
                  <a:srgbClr val="FF0000"/>
                </a:solidFill>
              </a:rPr>
              <a:t>detect</a:t>
            </a:r>
          </a:p>
        </p:txBody>
      </p:sp>
      <p:sp>
        <p:nvSpPr>
          <p:cNvPr id="73" name="TextBox 72">
            <a:extLst>
              <a:ext uri="{FF2B5EF4-FFF2-40B4-BE49-F238E27FC236}">
                <a16:creationId xmlns:a16="http://schemas.microsoft.com/office/drawing/2014/main" id="{5D3E302E-E88D-FD46-88B6-25C0492E72D4}"/>
              </a:ext>
            </a:extLst>
          </p:cNvPr>
          <p:cNvSpPr txBox="1"/>
          <p:nvPr/>
        </p:nvSpPr>
        <p:spPr>
          <a:xfrm>
            <a:off x="8405110" y="5504402"/>
            <a:ext cx="753732" cy="338554"/>
          </a:xfrm>
          <a:prstGeom prst="rect">
            <a:avLst/>
          </a:prstGeom>
          <a:noFill/>
        </p:spPr>
        <p:txBody>
          <a:bodyPr wrap="none" rtlCol="0">
            <a:spAutoFit/>
          </a:bodyPr>
          <a:lstStyle/>
          <a:p>
            <a:r>
              <a:rPr lang="en-CN" sz="1600" dirty="0">
                <a:solidFill>
                  <a:srgbClr val="FF0000"/>
                </a:solidFill>
              </a:rPr>
              <a:t>handle</a:t>
            </a:r>
          </a:p>
        </p:txBody>
      </p:sp>
      <p:cxnSp>
        <p:nvCxnSpPr>
          <p:cNvPr id="77" name="Straight Connector 76">
            <a:extLst>
              <a:ext uri="{FF2B5EF4-FFF2-40B4-BE49-F238E27FC236}">
                <a16:creationId xmlns:a16="http://schemas.microsoft.com/office/drawing/2014/main" id="{50DAF058-A408-AA47-BC86-9707FF08D98E}"/>
              </a:ext>
            </a:extLst>
          </p:cNvPr>
          <p:cNvCxnSpPr>
            <a:cxnSpLocks/>
            <a:stCxn id="8" idx="3"/>
          </p:cNvCxnSpPr>
          <p:nvPr/>
        </p:nvCxnSpPr>
        <p:spPr>
          <a:xfrm flipH="1">
            <a:off x="2124845" y="3627415"/>
            <a:ext cx="2077942" cy="7119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5AE0E51-C09B-3245-950C-2F513B9C8E1F}"/>
              </a:ext>
            </a:extLst>
          </p:cNvPr>
          <p:cNvCxnSpPr>
            <a:cxnSpLocks/>
            <a:stCxn id="8" idx="5"/>
          </p:cNvCxnSpPr>
          <p:nvPr/>
        </p:nvCxnSpPr>
        <p:spPr>
          <a:xfrm>
            <a:off x="4623577" y="3627415"/>
            <a:ext cx="2077942" cy="7119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A6F62506-83EC-CD43-A501-12470183F753}"/>
              </a:ext>
            </a:extLst>
          </p:cNvPr>
          <p:cNvCxnSpPr>
            <a:cxnSpLocks/>
            <a:stCxn id="4" idx="3"/>
          </p:cNvCxnSpPr>
          <p:nvPr/>
        </p:nvCxnSpPr>
        <p:spPr>
          <a:xfrm flipH="1">
            <a:off x="7458236" y="3633912"/>
            <a:ext cx="1279872" cy="699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9E3A4D8-E91D-1B42-88B1-9BB553DB6504}"/>
              </a:ext>
            </a:extLst>
          </p:cNvPr>
          <p:cNvCxnSpPr>
            <a:cxnSpLocks/>
            <a:stCxn id="4" idx="5"/>
          </p:cNvCxnSpPr>
          <p:nvPr/>
        </p:nvCxnSpPr>
        <p:spPr>
          <a:xfrm>
            <a:off x="9158898" y="3633912"/>
            <a:ext cx="1230598" cy="699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62863DEF-3C5B-B848-8F16-E4C04A985804}"/>
              </a:ext>
            </a:extLst>
          </p:cNvPr>
          <p:cNvSpPr txBox="1"/>
          <p:nvPr/>
        </p:nvSpPr>
        <p:spPr>
          <a:xfrm>
            <a:off x="3966130" y="2756144"/>
            <a:ext cx="970202" cy="369332"/>
          </a:xfrm>
          <a:prstGeom prst="rect">
            <a:avLst/>
          </a:prstGeom>
          <a:noFill/>
        </p:spPr>
        <p:txBody>
          <a:bodyPr wrap="none" rtlCol="0">
            <a:spAutoFit/>
          </a:bodyPr>
          <a:lstStyle/>
          <a:p>
            <a:r>
              <a:rPr lang="en-CN" dirty="0"/>
              <a:t>Switch 1</a:t>
            </a:r>
          </a:p>
        </p:txBody>
      </p:sp>
      <p:sp>
        <p:nvSpPr>
          <p:cNvPr id="100" name="TextBox 99">
            <a:extLst>
              <a:ext uri="{FF2B5EF4-FFF2-40B4-BE49-F238E27FC236}">
                <a16:creationId xmlns:a16="http://schemas.microsoft.com/office/drawing/2014/main" id="{F307D2A0-F0B5-D04A-85EB-68A59D91BED1}"/>
              </a:ext>
            </a:extLst>
          </p:cNvPr>
          <p:cNvSpPr txBox="1"/>
          <p:nvPr/>
        </p:nvSpPr>
        <p:spPr>
          <a:xfrm>
            <a:off x="8468015" y="2756144"/>
            <a:ext cx="970202" cy="369332"/>
          </a:xfrm>
          <a:prstGeom prst="rect">
            <a:avLst/>
          </a:prstGeom>
          <a:noFill/>
        </p:spPr>
        <p:txBody>
          <a:bodyPr wrap="none" rtlCol="0">
            <a:spAutoFit/>
          </a:bodyPr>
          <a:lstStyle/>
          <a:p>
            <a:r>
              <a:rPr lang="en-CN" dirty="0"/>
              <a:t>Switch 2</a:t>
            </a:r>
          </a:p>
        </p:txBody>
      </p:sp>
    </p:spTree>
    <p:extLst>
      <p:ext uri="{BB962C8B-B14F-4D97-AF65-F5344CB8AC3E}">
        <p14:creationId xmlns:p14="http://schemas.microsoft.com/office/powerpoint/2010/main" val="2316027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AE76C-B65E-A141-9E82-311CFCD32EC2}"/>
              </a:ext>
            </a:extLst>
          </p:cNvPr>
          <p:cNvSpPr>
            <a:spLocks noGrp="1"/>
          </p:cNvSpPr>
          <p:nvPr>
            <p:ph type="title"/>
          </p:nvPr>
        </p:nvSpPr>
        <p:spPr/>
        <p:txBody>
          <a:bodyPr/>
          <a:lstStyle/>
          <a:p>
            <a:r>
              <a:rPr lang="en-CN" dirty="0"/>
              <a:t>Evaluation</a:t>
            </a:r>
          </a:p>
        </p:txBody>
      </p:sp>
      <p:sp>
        <p:nvSpPr>
          <p:cNvPr id="3" name="Content Placeholder 2">
            <a:extLst>
              <a:ext uri="{FF2B5EF4-FFF2-40B4-BE49-F238E27FC236}">
                <a16:creationId xmlns:a16="http://schemas.microsoft.com/office/drawing/2014/main" id="{77D2154B-CEAE-5E4E-B76C-79AA514DB8C8}"/>
              </a:ext>
            </a:extLst>
          </p:cNvPr>
          <p:cNvSpPr>
            <a:spLocks noGrp="1"/>
          </p:cNvSpPr>
          <p:nvPr>
            <p:ph idx="1"/>
          </p:nvPr>
        </p:nvSpPr>
        <p:spPr>
          <a:xfrm>
            <a:off x="838200" y="1825625"/>
            <a:ext cx="3364741" cy="542128"/>
          </a:xfrm>
        </p:spPr>
        <p:txBody>
          <a:bodyPr>
            <a:normAutofit/>
          </a:bodyPr>
          <a:lstStyle/>
          <a:p>
            <a:r>
              <a:rPr lang="en-CN" dirty="0"/>
              <a:t>Experiment setting</a:t>
            </a:r>
          </a:p>
        </p:txBody>
      </p:sp>
      <p:pic>
        <p:nvPicPr>
          <p:cNvPr id="6" name="图片 31">
            <a:extLst>
              <a:ext uri="{FF2B5EF4-FFF2-40B4-BE49-F238E27FC236}">
                <a16:creationId xmlns:a16="http://schemas.microsoft.com/office/drawing/2014/main" id="{C94D2FF3-FBA7-6648-B965-D7055E33DDD8}"/>
              </a:ext>
            </a:extLst>
          </p:cNvPr>
          <p:cNvPicPr>
            <a:picLocks noChangeAspect="1"/>
          </p:cNvPicPr>
          <p:nvPr/>
        </p:nvPicPr>
        <p:blipFill rotWithShape="1">
          <a:blip r:embed="rId3"/>
          <a:srcRect l="4436" t="9176" r="1850"/>
          <a:stretch/>
        </p:blipFill>
        <p:spPr>
          <a:xfrm>
            <a:off x="3681413" y="3428999"/>
            <a:ext cx="1784065" cy="781501"/>
          </a:xfrm>
          <a:prstGeom prst="rect">
            <a:avLst/>
          </a:prstGeom>
        </p:spPr>
      </p:pic>
      <p:pic>
        <p:nvPicPr>
          <p:cNvPr id="9" name="图片 31">
            <a:extLst>
              <a:ext uri="{FF2B5EF4-FFF2-40B4-BE49-F238E27FC236}">
                <a16:creationId xmlns:a16="http://schemas.microsoft.com/office/drawing/2014/main" id="{CAA6FA49-7DAC-C34A-AD70-1FD772CA50FA}"/>
              </a:ext>
            </a:extLst>
          </p:cNvPr>
          <p:cNvPicPr>
            <a:picLocks noChangeAspect="1"/>
          </p:cNvPicPr>
          <p:nvPr/>
        </p:nvPicPr>
        <p:blipFill rotWithShape="1">
          <a:blip r:embed="rId3"/>
          <a:srcRect l="4436" t="9176" r="1850"/>
          <a:stretch/>
        </p:blipFill>
        <p:spPr>
          <a:xfrm>
            <a:off x="6245761" y="3428998"/>
            <a:ext cx="1784065" cy="781501"/>
          </a:xfrm>
          <a:prstGeom prst="rect">
            <a:avLst/>
          </a:prstGeom>
        </p:spPr>
      </p:pic>
      <p:pic>
        <p:nvPicPr>
          <p:cNvPr id="11" name="Picture 10">
            <a:extLst>
              <a:ext uri="{FF2B5EF4-FFF2-40B4-BE49-F238E27FC236}">
                <a16:creationId xmlns:a16="http://schemas.microsoft.com/office/drawing/2014/main" id="{5FCC735D-1D74-004B-9027-06E403075111}"/>
              </a:ext>
            </a:extLst>
          </p:cNvPr>
          <p:cNvPicPr>
            <a:picLocks noChangeAspect="1"/>
          </p:cNvPicPr>
          <p:nvPr/>
        </p:nvPicPr>
        <p:blipFill>
          <a:blip r:embed="rId4"/>
          <a:stretch>
            <a:fillRect/>
          </a:stretch>
        </p:blipFill>
        <p:spPr>
          <a:xfrm>
            <a:off x="456406" y="2540793"/>
            <a:ext cx="2079625" cy="1559719"/>
          </a:xfrm>
          <a:prstGeom prst="rect">
            <a:avLst/>
          </a:prstGeom>
        </p:spPr>
      </p:pic>
      <p:pic>
        <p:nvPicPr>
          <p:cNvPr id="13" name="Picture 12">
            <a:extLst>
              <a:ext uri="{FF2B5EF4-FFF2-40B4-BE49-F238E27FC236}">
                <a16:creationId xmlns:a16="http://schemas.microsoft.com/office/drawing/2014/main" id="{C7D7D01B-24A4-8B42-A5E7-13D52CA1D132}"/>
              </a:ext>
            </a:extLst>
          </p:cNvPr>
          <p:cNvPicPr>
            <a:picLocks noChangeAspect="1"/>
          </p:cNvPicPr>
          <p:nvPr/>
        </p:nvPicPr>
        <p:blipFill>
          <a:blip r:embed="rId5"/>
          <a:stretch>
            <a:fillRect/>
          </a:stretch>
        </p:blipFill>
        <p:spPr>
          <a:xfrm>
            <a:off x="4202941" y="2786405"/>
            <a:ext cx="728694" cy="507657"/>
          </a:xfrm>
          <a:prstGeom prst="rect">
            <a:avLst/>
          </a:prstGeom>
        </p:spPr>
      </p:pic>
      <p:cxnSp>
        <p:nvCxnSpPr>
          <p:cNvPr id="15" name="Straight Connector 14">
            <a:extLst>
              <a:ext uri="{FF2B5EF4-FFF2-40B4-BE49-F238E27FC236}">
                <a16:creationId xmlns:a16="http://schemas.microsoft.com/office/drawing/2014/main" id="{6DD427E4-40F1-0D46-826F-E09D3DCDFCCD}"/>
              </a:ext>
            </a:extLst>
          </p:cNvPr>
          <p:cNvCxnSpPr/>
          <p:nvPr/>
        </p:nvCxnSpPr>
        <p:spPr>
          <a:xfrm flipV="1">
            <a:off x="3157538" y="3294062"/>
            <a:ext cx="2728912" cy="2659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08B9D76-5301-FC43-8F82-A96040E775D8}"/>
              </a:ext>
            </a:extLst>
          </p:cNvPr>
          <p:cNvSpPr txBox="1"/>
          <p:nvPr/>
        </p:nvSpPr>
        <p:spPr>
          <a:xfrm>
            <a:off x="2917825" y="2855567"/>
            <a:ext cx="1242712" cy="369332"/>
          </a:xfrm>
          <a:prstGeom prst="rect">
            <a:avLst/>
          </a:prstGeom>
          <a:noFill/>
        </p:spPr>
        <p:txBody>
          <a:bodyPr wrap="none" rtlCol="0">
            <a:spAutoFit/>
          </a:bodyPr>
          <a:lstStyle/>
          <a:p>
            <a:r>
              <a:rPr lang="en-US" i="1" dirty="0"/>
              <a:t>S</a:t>
            </a:r>
            <a:r>
              <a:rPr lang="en-CN" i="1" dirty="0"/>
              <a:t>witch CPU</a:t>
            </a:r>
          </a:p>
        </p:txBody>
      </p:sp>
      <p:pic>
        <p:nvPicPr>
          <p:cNvPr id="17" name="Picture 16">
            <a:extLst>
              <a:ext uri="{FF2B5EF4-FFF2-40B4-BE49-F238E27FC236}">
                <a16:creationId xmlns:a16="http://schemas.microsoft.com/office/drawing/2014/main" id="{CDEC5783-1D3E-0D4E-AB10-E679455207D6}"/>
              </a:ext>
            </a:extLst>
          </p:cNvPr>
          <p:cNvPicPr>
            <a:picLocks noChangeAspect="1"/>
          </p:cNvPicPr>
          <p:nvPr/>
        </p:nvPicPr>
        <p:blipFill>
          <a:blip r:embed="rId4"/>
          <a:stretch>
            <a:fillRect/>
          </a:stretch>
        </p:blipFill>
        <p:spPr>
          <a:xfrm>
            <a:off x="409798" y="4170757"/>
            <a:ext cx="2079625" cy="1559719"/>
          </a:xfrm>
          <a:prstGeom prst="rect">
            <a:avLst/>
          </a:prstGeom>
        </p:spPr>
      </p:pic>
      <p:pic>
        <p:nvPicPr>
          <p:cNvPr id="18" name="Picture 17">
            <a:extLst>
              <a:ext uri="{FF2B5EF4-FFF2-40B4-BE49-F238E27FC236}">
                <a16:creationId xmlns:a16="http://schemas.microsoft.com/office/drawing/2014/main" id="{18C7B5EA-BA04-A548-8AB7-9FD5AAC4CE05}"/>
              </a:ext>
            </a:extLst>
          </p:cNvPr>
          <p:cNvPicPr>
            <a:picLocks noChangeAspect="1"/>
          </p:cNvPicPr>
          <p:nvPr/>
        </p:nvPicPr>
        <p:blipFill>
          <a:blip r:embed="rId4"/>
          <a:stretch>
            <a:fillRect/>
          </a:stretch>
        </p:blipFill>
        <p:spPr>
          <a:xfrm>
            <a:off x="8848503" y="2441575"/>
            <a:ext cx="2079625" cy="1559719"/>
          </a:xfrm>
          <a:prstGeom prst="rect">
            <a:avLst/>
          </a:prstGeom>
        </p:spPr>
      </p:pic>
      <p:pic>
        <p:nvPicPr>
          <p:cNvPr id="19" name="Picture 18">
            <a:extLst>
              <a:ext uri="{FF2B5EF4-FFF2-40B4-BE49-F238E27FC236}">
                <a16:creationId xmlns:a16="http://schemas.microsoft.com/office/drawing/2014/main" id="{D3461C0F-8A48-7442-897E-D5531FBE19C7}"/>
              </a:ext>
            </a:extLst>
          </p:cNvPr>
          <p:cNvPicPr>
            <a:picLocks noChangeAspect="1"/>
          </p:cNvPicPr>
          <p:nvPr/>
        </p:nvPicPr>
        <p:blipFill>
          <a:blip r:embed="rId4"/>
          <a:stretch>
            <a:fillRect/>
          </a:stretch>
        </p:blipFill>
        <p:spPr>
          <a:xfrm>
            <a:off x="8851504" y="4317206"/>
            <a:ext cx="2079625" cy="1559719"/>
          </a:xfrm>
          <a:prstGeom prst="rect">
            <a:avLst/>
          </a:prstGeom>
        </p:spPr>
      </p:pic>
      <p:cxnSp>
        <p:nvCxnSpPr>
          <p:cNvPr id="21" name="Curved Connector 20">
            <a:extLst>
              <a:ext uri="{FF2B5EF4-FFF2-40B4-BE49-F238E27FC236}">
                <a16:creationId xmlns:a16="http://schemas.microsoft.com/office/drawing/2014/main" id="{A6C2E78A-1F07-4942-84CD-566C084C6752}"/>
              </a:ext>
            </a:extLst>
          </p:cNvPr>
          <p:cNvCxnSpPr>
            <a:cxnSpLocks/>
          </p:cNvCxnSpPr>
          <p:nvPr/>
        </p:nvCxnSpPr>
        <p:spPr>
          <a:xfrm>
            <a:off x="1885950" y="3221434"/>
            <a:ext cx="2360790" cy="949323"/>
          </a:xfrm>
          <a:prstGeom prst="curvedConnector3">
            <a:avLst/>
          </a:prstGeom>
          <a:ln w="25400"/>
        </p:spPr>
        <p:style>
          <a:lnRef idx="1">
            <a:schemeClr val="accent1"/>
          </a:lnRef>
          <a:fillRef idx="0">
            <a:schemeClr val="accent1"/>
          </a:fillRef>
          <a:effectRef idx="0">
            <a:schemeClr val="accent1"/>
          </a:effectRef>
          <a:fontRef idx="minor">
            <a:schemeClr val="tx1"/>
          </a:fontRef>
        </p:style>
      </p:cxnSp>
      <p:cxnSp>
        <p:nvCxnSpPr>
          <p:cNvPr id="22" name="Curved Connector 21">
            <a:extLst>
              <a:ext uri="{FF2B5EF4-FFF2-40B4-BE49-F238E27FC236}">
                <a16:creationId xmlns:a16="http://schemas.microsoft.com/office/drawing/2014/main" id="{AF518ECA-33A6-F64D-AA5D-CF0E1F2A9212}"/>
              </a:ext>
            </a:extLst>
          </p:cNvPr>
          <p:cNvCxnSpPr>
            <a:cxnSpLocks/>
            <a:endCxn id="6" idx="2"/>
          </p:cNvCxnSpPr>
          <p:nvPr/>
        </p:nvCxnSpPr>
        <p:spPr>
          <a:xfrm flipV="1">
            <a:off x="1803027" y="4210500"/>
            <a:ext cx="2770419" cy="629080"/>
          </a:xfrm>
          <a:prstGeom prst="curvedConnector2">
            <a:avLst/>
          </a:prstGeom>
          <a:ln w="25400"/>
        </p:spPr>
        <p:style>
          <a:lnRef idx="1">
            <a:schemeClr val="accent1"/>
          </a:lnRef>
          <a:fillRef idx="0">
            <a:schemeClr val="accent1"/>
          </a:fillRef>
          <a:effectRef idx="0">
            <a:schemeClr val="accent1"/>
          </a:effectRef>
          <a:fontRef idx="minor">
            <a:schemeClr val="tx1"/>
          </a:fontRef>
        </p:style>
      </p:cxnSp>
      <p:cxnSp>
        <p:nvCxnSpPr>
          <p:cNvPr id="26" name="Curved Connector 25">
            <a:extLst>
              <a:ext uri="{FF2B5EF4-FFF2-40B4-BE49-F238E27FC236}">
                <a16:creationId xmlns:a16="http://schemas.microsoft.com/office/drawing/2014/main" id="{96614986-E32A-7941-B334-ADC547B31DCE}"/>
              </a:ext>
            </a:extLst>
          </p:cNvPr>
          <p:cNvCxnSpPr>
            <a:cxnSpLocks/>
            <a:endCxn id="9" idx="2"/>
          </p:cNvCxnSpPr>
          <p:nvPr/>
        </p:nvCxnSpPr>
        <p:spPr>
          <a:xfrm>
            <a:off x="5186363" y="4170757"/>
            <a:ext cx="1951431" cy="39742"/>
          </a:xfrm>
          <a:prstGeom prst="curvedConnector4">
            <a:avLst>
              <a:gd name="adj1" fmla="val 3715"/>
              <a:gd name="adj2" fmla="val 675210"/>
            </a:avLst>
          </a:prstGeom>
          <a:ln w="25400"/>
        </p:spPr>
        <p:style>
          <a:lnRef idx="1">
            <a:schemeClr val="accent1"/>
          </a:lnRef>
          <a:fillRef idx="0">
            <a:schemeClr val="accent1"/>
          </a:fillRef>
          <a:effectRef idx="0">
            <a:schemeClr val="accent1"/>
          </a:effectRef>
          <a:fontRef idx="minor">
            <a:schemeClr val="tx1"/>
          </a:fontRef>
        </p:style>
      </p:cxnSp>
      <p:cxnSp>
        <p:nvCxnSpPr>
          <p:cNvPr id="35" name="Curved Connector 34">
            <a:extLst>
              <a:ext uri="{FF2B5EF4-FFF2-40B4-BE49-F238E27FC236}">
                <a16:creationId xmlns:a16="http://schemas.microsoft.com/office/drawing/2014/main" id="{67F5B236-D47F-FD4B-B4C6-5F3EEB8464EF}"/>
              </a:ext>
            </a:extLst>
          </p:cNvPr>
          <p:cNvCxnSpPr>
            <a:cxnSpLocks/>
          </p:cNvCxnSpPr>
          <p:nvPr/>
        </p:nvCxnSpPr>
        <p:spPr>
          <a:xfrm flipV="1">
            <a:off x="7799399" y="3040234"/>
            <a:ext cx="1687501" cy="1095997"/>
          </a:xfrm>
          <a:prstGeom prst="curved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cxnSp>
        <p:nvCxnSpPr>
          <p:cNvPr id="42" name="Curved Connector 41">
            <a:extLst>
              <a:ext uri="{FF2B5EF4-FFF2-40B4-BE49-F238E27FC236}">
                <a16:creationId xmlns:a16="http://schemas.microsoft.com/office/drawing/2014/main" id="{B385F0EB-0781-444C-8066-1A281DCFF628}"/>
              </a:ext>
            </a:extLst>
          </p:cNvPr>
          <p:cNvCxnSpPr>
            <a:cxnSpLocks/>
          </p:cNvCxnSpPr>
          <p:nvPr/>
        </p:nvCxnSpPr>
        <p:spPr>
          <a:xfrm>
            <a:off x="7275398" y="4182269"/>
            <a:ext cx="2211502" cy="768347"/>
          </a:xfrm>
          <a:prstGeom prst="curvedConnector3">
            <a:avLst>
              <a:gd name="adj1" fmla="val 6715"/>
            </a:avLst>
          </a:prstGeom>
          <a:ln w="25400"/>
        </p:spPr>
        <p:style>
          <a:lnRef idx="1">
            <a:schemeClr val="accent1"/>
          </a:lnRef>
          <a:fillRef idx="0">
            <a:schemeClr val="accent1"/>
          </a:fillRef>
          <a:effectRef idx="0">
            <a:schemeClr val="accent1"/>
          </a:effectRef>
          <a:fontRef idx="minor">
            <a:schemeClr val="tx1"/>
          </a:fontRef>
        </p:style>
      </p:cxnSp>
      <p:sp>
        <p:nvSpPr>
          <p:cNvPr id="48" name="Rounded Rectangle 47">
            <a:extLst>
              <a:ext uri="{FF2B5EF4-FFF2-40B4-BE49-F238E27FC236}">
                <a16:creationId xmlns:a16="http://schemas.microsoft.com/office/drawing/2014/main" id="{15073F90-A922-854F-9FB6-6E5848E004E4}"/>
              </a:ext>
            </a:extLst>
          </p:cNvPr>
          <p:cNvSpPr/>
          <p:nvPr/>
        </p:nvSpPr>
        <p:spPr>
          <a:xfrm>
            <a:off x="9469103" y="1887531"/>
            <a:ext cx="838423" cy="41989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dirty="0">
                <a:solidFill>
                  <a:schemeClr val="tx1"/>
                </a:solidFill>
              </a:rPr>
              <a:t>RC</a:t>
            </a:r>
          </a:p>
        </p:txBody>
      </p:sp>
      <p:sp>
        <p:nvSpPr>
          <p:cNvPr id="50" name="Rounded Rectangle 49">
            <a:extLst>
              <a:ext uri="{FF2B5EF4-FFF2-40B4-BE49-F238E27FC236}">
                <a16:creationId xmlns:a16="http://schemas.microsoft.com/office/drawing/2014/main" id="{6C5EF626-3D4C-1341-9131-43052621FC83}"/>
              </a:ext>
            </a:extLst>
          </p:cNvPr>
          <p:cNvSpPr/>
          <p:nvPr/>
        </p:nvSpPr>
        <p:spPr>
          <a:xfrm>
            <a:off x="5027931" y="2798137"/>
            <a:ext cx="838423" cy="41989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dirty="0">
                <a:solidFill>
                  <a:schemeClr val="tx1"/>
                </a:solidFill>
              </a:rPr>
              <a:t>LC</a:t>
            </a:r>
          </a:p>
        </p:txBody>
      </p:sp>
      <p:sp>
        <p:nvSpPr>
          <p:cNvPr id="51" name="Rounded Rectangle 50">
            <a:extLst>
              <a:ext uri="{FF2B5EF4-FFF2-40B4-BE49-F238E27FC236}">
                <a16:creationId xmlns:a16="http://schemas.microsoft.com/office/drawing/2014/main" id="{8B7ECBF7-DD22-444A-9E87-0A8B2521BAA5}"/>
              </a:ext>
            </a:extLst>
          </p:cNvPr>
          <p:cNvSpPr/>
          <p:nvPr/>
        </p:nvSpPr>
        <p:spPr>
          <a:xfrm>
            <a:off x="3998329" y="3784395"/>
            <a:ext cx="1328849" cy="373463"/>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dirty="0">
                <a:solidFill>
                  <a:schemeClr val="tx1"/>
                </a:solidFill>
              </a:rPr>
              <a:t>Martini-1</a:t>
            </a:r>
          </a:p>
        </p:txBody>
      </p:sp>
      <p:sp>
        <p:nvSpPr>
          <p:cNvPr id="52" name="Rounded Rectangle 51">
            <a:extLst>
              <a:ext uri="{FF2B5EF4-FFF2-40B4-BE49-F238E27FC236}">
                <a16:creationId xmlns:a16="http://schemas.microsoft.com/office/drawing/2014/main" id="{92649427-CD08-E646-820F-695F7C22D62E}"/>
              </a:ext>
            </a:extLst>
          </p:cNvPr>
          <p:cNvSpPr/>
          <p:nvPr/>
        </p:nvSpPr>
        <p:spPr>
          <a:xfrm>
            <a:off x="4006808" y="3336394"/>
            <a:ext cx="3905491" cy="36143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dirty="0">
                <a:solidFill>
                  <a:schemeClr val="tx1"/>
                </a:solidFill>
              </a:rPr>
              <a:t>Martini-2</a:t>
            </a:r>
          </a:p>
        </p:txBody>
      </p:sp>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19D66965-D7EE-E74A-9600-4A147576638A}"/>
                  </a:ext>
                </a:extLst>
              </p:cNvPr>
              <p:cNvSpPr txBox="1"/>
              <p:nvPr/>
            </p:nvSpPr>
            <p:spPr>
              <a:xfrm>
                <a:off x="243085" y="5638194"/>
                <a:ext cx="2292945" cy="646331"/>
              </a:xfrm>
              <a:prstGeom prst="rect">
                <a:avLst/>
              </a:prstGeom>
              <a:noFill/>
              <a:ln>
                <a:solidFill>
                  <a:schemeClr val="tx1"/>
                </a:solidFill>
              </a:ln>
            </p:spPr>
            <p:txBody>
              <a:bodyPr wrap="square" rtlCol="0">
                <a:spAutoFit/>
              </a:bodyPr>
              <a:lstStyle/>
              <a:p>
                <a:r>
                  <a:rPr lang="en-CN" dirty="0"/>
                  <a:t>3GHz, 10 cores, 256G RAM, 2</a:t>
                </a:r>
                <a14:m>
                  <m:oMath xmlns:m="http://schemas.openxmlformats.org/officeDocument/2006/math">
                    <m:r>
                      <a:rPr lang="en-CN" i="1" smtClean="0">
                        <a:latin typeface="Cambria Math" panose="02040503050406030204" pitchFamily="18" charset="0"/>
                        <a:ea typeface="Cambria Math" panose="02040503050406030204" pitchFamily="18" charset="0"/>
                      </a:rPr>
                      <m:t>×</m:t>
                    </m:r>
                  </m:oMath>
                </a14:m>
                <a:r>
                  <a:rPr lang="en-CN" dirty="0"/>
                  <a:t>10G NICs</a:t>
                </a:r>
              </a:p>
            </p:txBody>
          </p:sp>
        </mc:Choice>
        <mc:Fallback>
          <p:sp>
            <p:nvSpPr>
              <p:cNvPr id="53" name="TextBox 52">
                <a:extLst>
                  <a:ext uri="{FF2B5EF4-FFF2-40B4-BE49-F238E27FC236}">
                    <a16:creationId xmlns:a16="http://schemas.microsoft.com/office/drawing/2014/main" id="{19D66965-D7EE-E74A-9600-4A147576638A}"/>
                  </a:ext>
                </a:extLst>
              </p:cNvPr>
              <p:cNvSpPr txBox="1">
                <a:spLocks noRot="1" noChangeAspect="1" noMove="1" noResize="1" noEditPoints="1" noAdjustHandles="1" noChangeArrowheads="1" noChangeShapeType="1" noTextEdit="1"/>
              </p:cNvSpPr>
              <p:nvPr/>
            </p:nvSpPr>
            <p:spPr>
              <a:xfrm>
                <a:off x="243085" y="5638194"/>
                <a:ext cx="2292945" cy="646331"/>
              </a:xfrm>
              <a:prstGeom prst="rect">
                <a:avLst/>
              </a:prstGeom>
              <a:blipFill>
                <a:blip r:embed="rId6"/>
                <a:stretch>
                  <a:fillRect l="-2198" t="-3846" b="-13462"/>
                </a:stretch>
              </a:blipFill>
              <a:ln>
                <a:solidFill>
                  <a:schemeClr val="tx1"/>
                </a:solidFill>
              </a:ln>
            </p:spPr>
            <p:txBody>
              <a:bodyPr/>
              <a:lstStyle/>
              <a:p>
                <a:r>
                  <a:rPr lang="en-CN">
                    <a:noFill/>
                  </a:rPr>
                  <a:t> </a:t>
                </a:r>
              </a:p>
            </p:txBody>
          </p:sp>
        </mc:Fallback>
      </mc:AlternateContent>
      <mc:AlternateContent xmlns:mc="http://schemas.openxmlformats.org/markup-compatibility/2006">
        <mc:Choice xmlns:a14="http://schemas.microsoft.com/office/drawing/2010/main" Requires="a14">
          <p:sp>
            <p:nvSpPr>
              <p:cNvPr id="55" name="TextBox 54">
                <a:extLst>
                  <a:ext uri="{FF2B5EF4-FFF2-40B4-BE49-F238E27FC236}">
                    <a16:creationId xmlns:a16="http://schemas.microsoft.com/office/drawing/2014/main" id="{00D67781-300E-F345-9CBD-ABADC9749016}"/>
                  </a:ext>
                </a:extLst>
              </p:cNvPr>
              <p:cNvSpPr txBox="1"/>
              <p:nvPr/>
            </p:nvSpPr>
            <p:spPr>
              <a:xfrm>
                <a:off x="4581275" y="4581284"/>
                <a:ext cx="2499787" cy="369332"/>
              </a:xfrm>
              <a:prstGeom prst="rect">
                <a:avLst/>
              </a:prstGeom>
              <a:noFill/>
              <a:ln>
                <a:solidFill>
                  <a:schemeClr val="tx1"/>
                </a:solidFill>
              </a:ln>
            </p:spPr>
            <p:txBody>
              <a:bodyPr wrap="none" rtlCol="0">
                <a:spAutoFit/>
              </a:bodyPr>
              <a:lstStyle/>
              <a:p>
                <a:r>
                  <a:rPr lang="en-CN" dirty="0"/>
                  <a:t>33</a:t>
                </a:r>
                <a14:m>
                  <m:oMath xmlns:m="http://schemas.openxmlformats.org/officeDocument/2006/math">
                    <m:r>
                      <a:rPr lang="en-CN" i="1" smtClean="0">
                        <a:latin typeface="Cambria Math" panose="02040503050406030204" pitchFamily="18" charset="0"/>
                        <a:ea typeface="Cambria Math" panose="02040503050406030204" pitchFamily="18" charset="0"/>
                      </a:rPr>
                      <m:t>×</m:t>
                    </m:r>
                  </m:oMath>
                </a14:m>
                <a:r>
                  <a:rPr lang="en-CN" dirty="0"/>
                  <a:t>10GbE Tofino Switch</a:t>
                </a:r>
              </a:p>
            </p:txBody>
          </p:sp>
        </mc:Choice>
        <mc:Fallback>
          <p:sp>
            <p:nvSpPr>
              <p:cNvPr id="55" name="TextBox 54">
                <a:extLst>
                  <a:ext uri="{FF2B5EF4-FFF2-40B4-BE49-F238E27FC236}">
                    <a16:creationId xmlns:a16="http://schemas.microsoft.com/office/drawing/2014/main" id="{00D67781-300E-F345-9CBD-ABADC9749016}"/>
                  </a:ext>
                </a:extLst>
              </p:cNvPr>
              <p:cNvSpPr txBox="1">
                <a:spLocks noRot="1" noChangeAspect="1" noMove="1" noResize="1" noEditPoints="1" noAdjustHandles="1" noChangeArrowheads="1" noChangeShapeType="1" noTextEdit="1"/>
              </p:cNvSpPr>
              <p:nvPr/>
            </p:nvSpPr>
            <p:spPr>
              <a:xfrm>
                <a:off x="4581275" y="4581284"/>
                <a:ext cx="2499787" cy="369332"/>
              </a:xfrm>
              <a:prstGeom prst="rect">
                <a:avLst/>
              </a:prstGeom>
              <a:blipFill>
                <a:blip r:embed="rId7"/>
                <a:stretch>
                  <a:fillRect l="-2020" t="-6667" r="-505" b="-23333"/>
                </a:stretch>
              </a:blipFill>
              <a:ln>
                <a:solidFill>
                  <a:schemeClr val="tx1"/>
                </a:solidFill>
              </a:ln>
            </p:spPr>
            <p:txBody>
              <a:bodyPr/>
              <a:lstStyle/>
              <a:p>
                <a:r>
                  <a:rPr lang="en-CN">
                    <a:noFill/>
                  </a:rPr>
                  <a:t> </a:t>
                </a:r>
              </a:p>
            </p:txBody>
          </p:sp>
        </mc:Fallback>
      </mc:AlternateContent>
    </p:spTree>
    <p:extLst>
      <p:ext uri="{BB962C8B-B14F-4D97-AF65-F5344CB8AC3E}">
        <p14:creationId xmlns:p14="http://schemas.microsoft.com/office/powerpoint/2010/main" val="331019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dissolve">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dissolve">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51"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855D5-CB0F-D342-9A9B-E53C0813D455}"/>
              </a:ext>
            </a:extLst>
          </p:cNvPr>
          <p:cNvSpPr>
            <a:spLocks noGrp="1"/>
          </p:cNvSpPr>
          <p:nvPr>
            <p:ph type="title"/>
          </p:nvPr>
        </p:nvSpPr>
        <p:spPr/>
        <p:txBody>
          <a:bodyPr/>
          <a:lstStyle/>
          <a:p>
            <a:r>
              <a:rPr lang="en-CN" dirty="0"/>
              <a:t>Evaluation</a:t>
            </a:r>
          </a:p>
        </p:txBody>
      </p:sp>
      <p:pic>
        <p:nvPicPr>
          <p:cNvPr id="4" name="Picture 3">
            <a:extLst>
              <a:ext uri="{FF2B5EF4-FFF2-40B4-BE49-F238E27FC236}">
                <a16:creationId xmlns:a16="http://schemas.microsoft.com/office/drawing/2014/main" id="{36FA2087-B3CC-CE46-8931-33BD7BF18E5C}"/>
              </a:ext>
            </a:extLst>
          </p:cNvPr>
          <p:cNvPicPr>
            <a:picLocks noChangeAspect="1"/>
          </p:cNvPicPr>
          <p:nvPr/>
        </p:nvPicPr>
        <p:blipFill>
          <a:blip r:embed="rId3"/>
          <a:stretch>
            <a:fillRect/>
          </a:stretch>
        </p:blipFill>
        <p:spPr>
          <a:xfrm>
            <a:off x="0" y="2622611"/>
            <a:ext cx="12151186" cy="3399142"/>
          </a:xfrm>
          <a:prstGeom prst="rect">
            <a:avLst/>
          </a:prstGeom>
        </p:spPr>
      </p:pic>
      <p:sp>
        <p:nvSpPr>
          <p:cNvPr id="5" name="Content Placeholder 2">
            <a:extLst>
              <a:ext uri="{FF2B5EF4-FFF2-40B4-BE49-F238E27FC236}">
                <a16:creationId xmlns:a16="http://schemas.microsoft.com/office/drawing/2014/main" id="{1FE11C15-BD63-8949-BC51-1AD803D15B9F}"/>
              </a:ext>
            </a:extLst>
          </p:cNvPr>
          <p:cNvSpPr>
            <a:spLocks noGrp="1"/>
          </p:cNvSpPr>
          <p:nvPr>
            <p:ph idx="1"/>
          </p:nvPr>
        </p:nvSpPr>
        <p:spPr>
          <a:xfrm>
            <a:off x="838200" y="1825625"/>
            <a:ext cx="4505325" cy="542128"/>
          </a:xfrm>
        </p:spPr>
        <p:txBody>
          <a:bodyPr>
            <a:normAutofit/>
          </a:bodyPr>
          <a:lstStyle/>
          <a:p>
            <a:r>
              <a:rPr lang="en-CN" dirty="0"/>
              <a:t>Enabled management tasks</a:t>
            </a:r>
          </a:p>
        </p:txBody>
      </p:sp>
      <p:sp>
        <p:nvSpPr>
          <p:cNvPr id="6" name="Rectangle 5">
            <a:extLst>
              <a:ext uri="{FF2B5EF4-FFF2-40B4-BE49-F238E27FC236}">
                <a16:creationId xmlns:a16="http://schemas.microsoft.com/office/drawing/2014/main" id="{CB6F91EA-949E-5B46-A62E-EB7DB76ACB4A}"/>
              </a:ext>
            </a:extLst>
          </p:cNvPr>
          <p:cNvSpPr/>
          <p:nvPr/>
        </p:nvSpPr>
        <p:spPr>
          <a:xfrm>
            <a:off x="10927830" y="2508038"/>
            <a:ext cx="1223356" cy="362828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Tree>
    <p:extLst>
      <p:ext uri="{BB962C8B-B14F-4D97-AF65-F5344CB8AC3E}">
        <p14:creationId xmlns:p14="http://schemas.microsoft.com/office/powerpoint/2010/main" val="34879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531-10A3-EB4E-80B9-02ED50472B4C}"/>
              </a:ext>
            </a:extLst>
          </p:cNvPr>
          <p:cNvSpPr>
            <a:spLocks noGrp="1"/>
          </p:cNvSpPr>
          <p:nvPr>
            <p:ph type="title"/>
          </p:nvPr>
        </p:nvSpPr>
        <p:spPr/>
        <p:txBody>
          <a:bodyPr/>
          <a:lstStyle/>
          <a:p>
            <a:r>
              <a:rPr lang="en-CN" dirty="0"/>
              <a:t>Evaluation</a:t>
            </a:r>
          </a:p>
        </p:txBody>
      </p:sp>
      <p:sp>
        <p:nvSpPr>
          <p:cNvPr id="3" name="Content Placeholder 2">
            <a:extLst>
              <a:ext uri="{FF2B5EF4-FFF2-40B4-BE49-F238E27FC236}">
                <a16:creationId xmlns:a16="http://schemas.microsoft.com/office/drawing/2014/main" id="{978AB62E-660A-B34D-8C61-877F5A3E0582}"/>
              </a:ext>
            </a:extLst>
          </p:cNvPr>
          <p:cNvSpPr>
            <a:spLocks noGrp="1"/>
          </p:cNvSpPr>
          <p:nvPr>
            <p:ph idx="1"/>
          </p:nvPr>
        </p:nvSpPr>
        <p:spPr>
          <a:xfrm>
            <a:off x="838200" y="1825625"/>
            <a:ext cx="4138534" cy="662742"/>
          </a:xfrm>
        </p:spPr>
        <p:txBody>
          <a:bodyPr/>
          <a:lstStyle/>
          <a:p>
            <a:r>
              <a:rPr lang="en-CN" dirty="0"/>
              <a:t>Control loop reduction</a:t>
            </a:r>
          </a:p>
        </p:txBody>
      </p:sp>
      <p:pic>
        <p:nvPicPr>
          <p:cNvPr id="4" name="Picture 3">
            <a:extLst>
              <a:ext uri="{FF2B5EF4-FFF2-40B4-BE49-F238E27FC236}">
                <a16:creationId xmlns:a16="http://schemas.microsoft.com/office/drawing/2014/main" id="{B9A7AE98-EA0A-3A44-86D1-08A80C09D34B}"/>
              </a:ext>
            </a:extLst>
          </p:cNvPr>
          <p:cNvPicPr>
            <a:picLocks noChangeAspect="1"/>
          </p:cNvPicPr>
          <p:nvPr/>
        </p:nvPicPr>
        <p:blipFill>
          <a:blip r:embed="rId3"/>
          <a:stretch>
            <a:fillRect/>
          </a:stretch>
        </p:blipFill>
        <p:spPr>
          <a:xfrm>
            <a:off x="234846" y="2623304"/>
            <a:ext cx="11722308" cy="2134011"/>
          </a:xfrm>
          <a:prstGeom prst="rect">
            <a:avLst/>
          </a:prstGeom>
        </p:spPr>
      </p:pic>
      <p:sp>
        <p:nvSpPr>
          <p:cNvPr id="8" name="Rectangle 7">
            <a:extLst>
              <a:ext uri="{FF2B5EF4-FFF2-40B4-BE49-F238E27FC236}">
                <a16:creationId xmlns:a16="http://schemas.microsoft.com/office/drawing/2014/main" id="{A8B418B6-E58B-9042-937D-0881EFE307C0}"/>
              </a:ext>
            </a:extLst>
          </p:cNvPr>
          <p:cNvSpPr/>
          <p:nvPr/>
        </p:nvSpPr>
        <p:spPr>
          <a:xfrm>
            <a:off x="7495082" y="2943171"/>
            <a:ext cx="374754" cy="144894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9" name="Rectangle 8">
            <a:extLst>
              <a:ext uri="{FF2B5EF4-FFF2-40B4-BE49-F238E27FC236}">
                <a16:creationId xmlns:a16="http://schemas.microsoft.com/office/drawing/2014/main" id="{ECC94DFB-FB0A-A44E-9A59-ABD6B6A8F9C9}"/>
              </a:ext>
            </a:extLst>
          </p:cNvPr>
          <p:cNvSpPr/>
          <p:nvPr/>
        </p:nvSpPr>
        <p:spPr>
          <a:xfrm>
            <a:off x="8799226" y="4047344"/>
            <a:ext cx="3282845" cy="22485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0" name="Rectangle 9">
            <a:extLst>
              <a:ext uri="{FF2B5EF4-FFF2-40B4-BE49-F238E27FC236}">
                <a16:creationId xmlns:a16="http://schemas.microsoft.com/office/drawing/2014/main" id="{A25071A5-5F01-4544-A5C6-CA403C611C06}"/>
              </a:ext>
            </a:extLst>
          </p:cNvPr>
          <p:cNvSpPr/>
          <p:nvPr/>
        </p:nvSpPr>
        <p:spPr>
          <a:xfrm>
            <a:off x="8799225" y="3838138"/>
            <a:ext cx="3282845" cy="43471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Tree>
    <p:extLst>
      <p:ext uri="{BB962C8B-B14F-4D97-AF65-F5344CB8AC3E}">
        <p14:creationId xmlns:p14="http://schemas.microsoft.com/office/powerpoint/2010/main" val="239680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0B19F-780A-AC48-8E3A-CA40AFB2499C}"/>
              </a:ext>
            </a:extLst>
          </p:cNvPr>
          <p:cNvSpPr>
            <a:spLocks noGrp="1"/>
          </p:cNvSpPr>
          <p:nvPr>
            <p:ph type="title"/>
          </p:nvPr>
        </p:nvSpPr>
        <p:spPr/>
        <p:txBody>
          <a:bodyPr/>
          <a:lstStyle/>
          <a:p>
            <a:r>
              <a:rPr lang="en-US" dirty="0"/>
              <a:t>T</a:t>
            </a:r>
            <a:r>
              <a:rPr lang="en-CN" dirty="0"/>
              <a:t>raditional network management</a:t>
            </a:r>
          </a:p>
        </p:txBody>
      </p:sp>
      <p:sp>
        <p:nvSpPr>
          <p:cNvPr id="5" name="Rectangle 4">
            <a:extLst>
              <a:ext uri="{FF2B5EF4-FFF2-40B4-BE49-F238E27FC236}">
                <a16:creationId xmlns:a16="http://schemas.microsoft.com/office/drawing/2014/main" id="{1378411F-7813-3D4D-9379-45A1D203B658}"/>
              </a:ext>
            </a:extLst>
          </p:cNvPr>
          <p:cNvSpPr/>
          <p:nvPr/>
        </p:nvSpPr>
        <p:spPr>
          <a:xfrm>
            <a:off x="3980331" y="1725643"/>
            <a:ext cx="5056094" cy="1159474"/>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7" name="Rectangle 6">
            <a:extLst>
              <a:ext uri="{FF2B5EF4-FFF2-40B4-BE49-F238E27FC236}">
                <a16:creationId xmlns:a16="http://schemas.microsoft.com/office/drawing/2014/main" id="{C15A1EE3-82F4-4047-BFBE-1F063CDBF42B}"/>
              </a:ext>
            </a:extLst>
          </p:cNvPr>
          <p:cNvSpPr/>
          <p:nvPr/>
        </p:nvSpPr>
        <p:spPr>
          <a:xfrm>
            <a:off x="4205548" y="2019346"/>
            <a:ext cx="1407458" cy="647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dirty="0"/>
              <a:t>Statistics Decoding</a:t>
            </a:r>
          </a:p>
        </p:txBody>
      </p:sp>
      <p:sp>
        <p:nvSpPr>
          <p:cNvPr id="8" name="Rectangle 7">
            <a:extLst>
              <a:ext uri="{FF2B5EF4-FFF2-40B4-BE49-F238E27FC236}">
                <a16:creationId xmlns:a16="http://schemas.microsoft.com/office/drawing/2014/main" id="{5E834291-A7CF-9245-9524-9430A8372822}"/>
              </a:ext>
            </a:extLst>
          </p:cNvPr>
          <p:cNvSpPr/>
          <p:nvPr/>
        </p:nvSpPr>
        <p:spPr>
          <a:xfrm>
            <a:off x="5838619" y="2019346"/>
            <a:ext cx="1407458" cy="647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dirty="0"/>
              <a:t>Statistics Analyze</a:t>
            </a:r>
          </a:p>
        </p:txBody>
      </p:sp>
      <p:sp>
        <p:nvSpPr>
          <p:cNvPr id="9" name="Rectangle 8">
            <a:extLst>
              <a:ext uri="{FF2B5EF4-FFF2-40B4-BE49-F238E27FC236}">
                <a16:creationId xmlns:a16="http://schemas.microsoft.com/office/drawing/2014/main" id="{1C3F48F2-3499-C442-931B-8F35F1595D58}"/>
              </a:ext>
            </a:extLst>
          </p:cNvPr>
          <p:cNvSpPr/>
          <p:nvPr/>
        </p:nvSpPr>
        <p:spPr>
          <a:xfrm>
            <a:off x="7471690" y="2019345"/>
            <a:ext cx="1407458" cy="647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dirty="0"/>
              <a:t>Rule Generation</a:t>
            </a:r>
          </a:p>
        </p:txBody>
      </p:sp>
      <p:sp>
        <p:nvSpPr>
          <p:cNvPr id="10" name="Rectangle 9">
            <a:extLst>
              <a:ext uri="{FF2B5EF4-FFF2-40B4-BE49-F238E27FC236}">
                <a16:creationId xmlns:a16="http://schemas.microsoft.com/office/drawing/2014/main" id="{74FAE15B-2A5F-0146-91DB-53205A5032DB}"/>
              </a:ext>
            </a:extLst>
          </p:cNvPr>
          <p:cNvSpPr/>
          <p:nvPr/>
        </p:nvSpPr>
        <p:spPr>
          <a:xfrm>
            <a:off x="4869640" y="3178527"/>
            <a:ext cx="502023" cy="500946"/>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1" name="Rectangle 10">
            <a:extLst>
              <a:ext uri="{FF2B5EF4-FFF2-40B4-BE49-F238E27FC236}">
                <a16:creationId xmlns:a16="http://schemas.microsoft.com/office/drawing/2014/main" id="{36B53C67-30DE-3C4B-B70F-63858714B645}"/>
              </a:ext>
            </a:extLst>
          </p:cNvPr>
          <p:cNvSpPr/>
          <p:nvPr/>
        </p:nvSpPr>
        <p:spPr>
          <a:xfrm>
            <a:off x="5573369" y="3178527"/>
            <a:ext cx="502023" cy="500946"/>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2" name="Rectangle 11">
            <a:extLst>
              <a:ext uri="{FF2B5EF4-FFF2-40B4-BE49-F238E27FC236}">
                <a16:creationId xmlns:a16="http://schemas.microsoft.com/office/drawing/2014/main" id="{DD2F48A8-5B4D-6344-9A40-D969DA18E5A5}"/>
              </a:ext>
            </a:extLst>
          </p:cNvPr>
          <p:cNvSpPr/>
          <p:nvPr/>
        </p:nvSpPr>
        <p:spPr>
          <a:xfrm>
            <a:off x="6251700" y="3178527"/>
            <a:ext cx="502023" cy="500946"/>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3" name="Rectangle 12">
            <a:extLst>
              <a:ext uri="{FF2B5EF4-FFF2-40B4-BE49-F238E27FC236}">
                <a16:creationId xmlns:a16="http://schemas.microsoft.com/office/drawing/2014/main" id="{3DA462DE-76E1-154D-A149-93D341DADEFE}"/>
              </a:ext>
            </a:extLst>
          </p:cNvPr>
          <p:cNvSpPr/>
          <p:nvPr/>
        </p:nvSpPr>
        <p:spPr>
          <a:xfrm>
            <a:off x="6955429" y="3178527"/>
            <a:ext cx="502023" cy="500946"/>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4" name="Rectangle 13">
            <a:extLst>
              <a:ext uri="{FF2B5EF4-FFF2-40B4-BE49-F238E27FC236}">
                <a16:creationId xmlns:a16="http://schemas.microsoft.com/office/drawing/2014/main" id="{CA303FA5-5448-A045-BA2D-E49359E9F829}"/>
              </a:ext>
            </a:extLst>
          </p:cNvPr>
          <p:cNvSpPr/>
          <p:nvPr/>
        </p:nvSpPr>
        <p:spPr>
          <a:xfrm>
            <a:off x="7622202" y="3178527"/>
            <a:ext cx="502023" cy="500946"/>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5" name="Rectangle 14">
            <a:extLst>
              <a:ext uri="{FF2B5EF4-FFF2-40B4-BE49-F238E27FC236}">
                <a16:creationId xmlns:a16="http://schemas.microsoft.com/office/drawing/2014/main" id="{1138A8B7-6E3B-D349-B4AE-48AC85AC92A4}"/>
              </a:ext>
            </a:extLst>
          </p:cNvPr>
          <p:cNvSpPr/>
          <p:nvPr/>
        </p:nvSpPr>
        <p:spPr>
          <a:xfrm>
            <a:off x="5033288" y="3972884"/>
            <a:ext cx="3018119" cy="1668425"/>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7" name="Rectangle 16">
            <a:extLst>
              <a:ext uri="{FF2B5EF4-FFF2-40B4-BE49-F238E27FC236}">
                <a16:creationId xmlns:a16="http://schemas.microsoft.com/office/drawing/2014/main" id="{B6F162F8-CCA8-2443-BA66-57F47698B74E}"/>
              </a:ext>
            </a:extLst>
          </p:cNvPr>
          <p:cNvSpPr/>
          <p:nvPr/>
        </p:nvSpPr>
        <p:spPr>
          <a:xfrm>
            <a:off x="5371663" y="4076189"/>
            <a:ext cx="630912" cy="4046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18" name="Rectangle 17">
            <a:extLst>
              <a:ext uri="{FF2B5EF4-FFF2-40B4-BE49-F238E27FC236}">
                <a16:creationId xmlns:a16="http://schemas.microsoft.com/office/drawing/2014/main" id="{49264469-A36C-9248-8605-77BB26E8C74C}"/>
              </a:ext>
            </a:extLst>
          </p:cNvPr>
          <p:cNvSpPr/>
          <p:nvPr/>
        </p:nvSpPr>
        <p:spPr>
          <a:xfrm>
            <a:off x="5371663" y="4601658"/>
            <a:ext cx="630912" cy="4046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19" name="Rectangle 18">
            <a:extLst>
              <a:ext uri="{FF2B5EF4-FFF2-40B4-BE49-F238E27FC236}">
                <a16:creationId xmlns:a16="http://schemas.microsoft.com/office/drawing/2014/main" id="{2D1E149A-921E-9F42-AEB6-7064652E60EE}"/>
              </a:ext>
            </a:extLst>
          </p:cNvPr>
          <p:cNvSpPr/>
          <p:nvPr/>
        </p:nvSpPr>
        <p:spPr>
          <a:xfrm>
            <a:off x="6187256" y="4076189"/>
            <a:ext cx="630912" cy="40468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20" name="Rectangle 19">
            <a:extLst>
              <a:ext uri="{FF2B5EF4-FFF2-40B4-BE49-F238E27FC236}">
                <a16:creationId xmlns:a16="http://schemas.microsoft.com/office/drawing/2014/main" id="{F01FAA9F-CA59-B545-AB4D-C07CCB493DA9}"/>
              </a:ext>
            </a:extLst>
          </p:cNvPr>
          <p:cNvSpPr/>
          <p:nvPr/>
        </p:nvSpPr>
        <p:spPr>
          <a:xfrm>
            <a:off x="6187256" y="4601658"/>
            <a:ext cx="630912" cy="40468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21" name="Rectangle 20">
            <a:extLst>
              <a:ext uri="{FF2B5EF4-FFF2-40B4-BE49-F238E27FC236}">
                <a16:creationId xmlns:a16="http://schemas.microsoft.com/office/drawing/2014/main" id="{A5447FD9-30CC-F44F-BC26-B38CE402B76C}"/>
              </a:ext>
            </a:extLst>
          </p:cNvPr>
          <p:cNvSpPr/>
          <p:nvPr/>
        </p:nvSpPr>
        <p:spPr>
          <a:xfrm>
            <a:off x="7002849" y="4076189"/>
            <a:ext cx="630912" cy="40468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22" name="Rectangle 21">
            <a:extLst>
              <a:ext uri="{FF2B5EF4-FFF2-40B4-BE49-F238E27FC236}">
                <a16:creationId xmlns:a16="http://schemas.microsoft.com/office/drawing/2014/main" id="{203191D8-9867-4A4F-A42C-DC0495E09BBC}"/>
              </a:ext>
            </a:extLst>
          </p:cNvPr>
          <p:cNvSpPr/>
          <p:nvPr/>
        </p:nvSpPr>
        <p:spPr>
          <a:xfrm>
            <a:off x="7010831" y="4601658"/>
            <a:ext cx="630912" cy="40468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23" name="TextBox 22">
            <a:extLst>
              <a:ext uri="{FF2B5EF4-FFF2-40B4-BE49-F238E27FC236}">
                <a16:creationId xmlns:a16="http://schemas.microsoft.com/office/drawing/2014/main" id="{082755BD-3F23-3049-9875-C2F4B4E753E4}"/>
              </a:ext>
            </a:extLst>
          </p:cNvPr>
          <p:cNvSpPr txBox="1"/>
          <p:nvPr/>
        </p:nvSpPr>
        <p:spPr>
          <a:xfrm>
            <a:off x="5202948" y="5004799"/>
            <a:ext cx="984308" cy="369332"/>
          </a:xfrm>
          <a:prstGeom prst="rect">
            <a:avLst/>
          </a:prstGeom>
          <a:noFill/>
        </p:spPr>
        <p:txBody>
          <a:bodyPr wrap="none" rtlCol="0">
            <a:spAutoFit/>
          </a:bodyPr>
          <a:lstStyle/>
          <a:p>
            <a:r>
              <a:rPr lang="en-CN" i="1" dirty="0"/>
              <a:t>sketches</a:t>
            </a:r>
          </a:p>
        </p:txBody>
      </p:sp>
      <p:sp>
        <p:nvSpPr>
          <p:cNvPr id="24" name="TextBox 23">
            <a:extLst>
              <a:ext uri="{FF2B5EF4-FFF2-40B4-BE49-F238E27FC236}">
                <a16:creationId xmlns:a16="http://schemas.microsoft.com/office/drawing/2014/main" id="{9DA44C6A-B9C4-0649-AA72-382A7355A233}"/>
              </a:ext>
            </a:extLst>
          </p:cNvPr>
          <p:cNvSpPr txBox="1"/>
          <p:nvPr/>
        </p:nvSpPr>
        <p:spPr>
          <a:xfrm>
            <a:off x="6167853" y="4994979"/>
            <a:ext cx="748988" cy="646331"/>
          </a:xfrm>
          <a:prstGeom prst="rect">
            <a:avLst/>
          </a:prstGeom>
          <a:noFill/>
        </p:spPr>
        <p:txBody>
          <a:bodyPr wrap="none" rtlCol="0">
            <a:spAutoFit/>
          </a:bodyPr>
          <a:lstStyle/>
          <a:p>
            <a:pPr algn="ctr"/>
            <a:r>
              <a:rPr lang="en-US" i="1" dirty="0"/>
              <a:t>h</a:t>
            </a:r>
            <a:r>
              <a:rPr lang="en-CN" i="1" dirty="0"/>
              <a:t>ash </a:t>
            </a:r>
          </a:p>
          <a:p>
            <a:pPr algn="ctr"/>
            <a:r>
              <a:rPr lang="en-CN" i="1" dirty="0"/>
              <a:t>tables</a:t>
            </a:r>
          </a:p>
        </p:txBody>
      </p:sp>
      <p:sp>
        <p:nvSpPr>
          <p:cNvPr id="51" name="U-Turn Arrow 50">
            <a:extLst>
              <a:ext uri="{FF2B5EF4-FFF2-40B4-BE49-F238E27FC236}">
                <a16:creationId xmlns:a16="http://schemas.microsoft.com/office/drawing/2014/main" id="{AA2AC29E-C7C0-214A-B437-FC337953FDA8}"/>
              </a:ext>
            </a:extLst>
          </p:cNvPr>
          <p:cNvSpPr/>
          <p:nvPr/>
        </p:nvSpPr>
        <p:spPr>
          <a:xfrm flipV="1">
            <a:off x="4972724" y="2648056"/>
            <a:ext cx="3263415" cy="450563"/>
          </a:xfrm>
          <a:prstGeom prst="utur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solidFill>
                <a:schemeClr val="tx1"/>
              </a:solidFill>
            </a:endParaRPr>
          </a:p>
        </p:txBody>
      </p:sp>
      <p:sp>
        <p:nvSpPr>
          <p:cNvPr id="25" name="TextBox 24">
            <a:extLst>
              <a:ext uri="{FF2B5EF4-FFF2-40B4-BE49-F238E27FC236}">
                <a16:creationId xmlns:a16="http://schemas.microsoft.com/office/drawing/2014/main" id="{F773D6CE-4730-0E4A-BD90-29FAC5B58573}"/>
              </a:ext>
            </a:extLst>
          </p:cNvPr>
          <p:cNvSpPr txBox="1"/>
          <p:nvPr/>
        </p:nvSpPr>
        <p:spPr>
          <a:xfrm>
            <a:off x="6923262" y="5006338"/>
            <a:ext cx="999697" cy="369332"/>
          </a:xfrm>
          <a:prstGeom prst="rect">
            <a:avLst/>
          </a:prstGeom>
          <a:noFill/>
        </p:spPr>
        <p:txBody>
          <a:bodyPr wrap="none" rtlCol="0">
            <a:spAutoFit/>
          </a:bodyPr>
          <a:lstStyle/>
          <a:p>
            <a:r>
              <a:rPr lang="en-CN" i="1" dirty="0"/>
              <a:t>counters</a:t>
            </a:r>
          </a:p>
        </p:txBody>
      </p:sp>
      <p:sp>
        <p:nvSpPr>
          <p:cNvPr id="26" name="Rectangle 25">
            <a:extLst>
              <a:ext uri="{FF2B5EF4-FFF2-40B4-BE49-F238E27FC236}">
                <a16:creationId xmlns:a16="http://schemas.microsoft.com/office/drawing/2014/main" id="{0466D003-E1BD-8F41-A3FE-87B84FA38D54}"/>
              </a:ext>
            </a:extLst>
          </p:cNvPr>
          <p:cNvSpPr/>
          <p:nvPr/>
        </p:nvSpPr>
        <p:spPr>
          <a:xfrm>
            <a:off x="5033287" y="5651129"/>
            <a:ext cx="3018119" cy="84116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7" name="Rectangle 26">
            <a:extLst>
              <a:ext uri="{FF2B5EF4-FFF2-40B4-BE49-F238E27FC236}">
                <a16:creationId xmlns:a16="http://schemas.microsoft.com/office/drawing/2014/main" id="{B0E5181A-09C9-0947-B80A-A6E7C4A12113}"/>
              </a:ext>
            </a:extLst>
          </p:cNvPr>
          <p:cNvSpPr/>
          <p:nvPr/>
        </p:nvSpPr>
        <p:spPr>
          <a:xfrm>
            <a:off x="6908780" y="5752282"/>
            <a:ext cx="630912" cy="40468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28" name="TextBox 27">
            <a:extLst>
              <a:ext uri="{FF2B5EF4-FFF2-40B4-BE49-F238E27FC236}">
                <a16:creationId xmlns:a16="http://schemas.microsoft.com/office/drawing/2014/main" id="{EFB5A953-A1CD-2146-9EE0-AFD03136A56B}"/>
              </a:ext>
            </a:extLst>
          </p:cNvPr>
          <p:cNvSpPr txBox="1"/>
          <p:nvPr/>
        </p:nvSpPr>
        <p:spPr>
          <a:xfrm>
            <a:off x="6120682" y="6122959"/>
            <a:ext cx="1896994" cy="369332"/>
          </a:xfrm>
          <a:prstGeom prst="rect">
            <a:avLst/>
          </a:prstGeom>
          <a:noFill/>
        </p:spPr>
        <p:txBody>
          <a:bodyPr wrap="none" rtlCol="0">
            <a:spAutoFit/>
          </a:bodyPr>
          <a:lstStyle/>
          <a:p>
            <a:pPr algn="ctr"/>
            <a:r>
              <a:rPr lang="en-US" i="1" dirty="0"/>
              <a:t>f</a:t>
            </a:r>
            <a:r>
              <a:rPr lang="en-CN" i="1" dirty="0"/>
              <a:t>orwarding fabrics</a:t>
            </a:r>
          </a:p>
        </p:txBody>
      </p:sp>
      <p:sp>
        <p:nvSpPr>
          <p:cNvPr id="29" name="Rectangle 28">
            <a:extLst>
              <a:ext uri="{FF2B5EF4-FFF2-40B4-BE49-F238E27FC236}">
                <a16:creationId xmlns:a16="http://schemas.microsoft.com/office/drawing/2014/main" id="{F3365913-6440-0847-9AD4-0C7BDE651EC6}"/>
              </a:ext>
            </a:extLst>
          </p:cNvPr>
          <p:cNvSpPr/>
          <p:nvPr/>
        </p:nvSpPr>
        <p:spPr>
          <a:xfrm>
            <a:off x="5195786" y="5803171"/>
            <a:ext cx="286477" cy="2997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0" name="Rectangle 29">
            <a:extLst>
              <a:ext uri="{FF2B5EF4-FFF2-40B4-BE49-F238E27FC236}">
                <a16:creationId xmlns:a16="http://schemas.microsoft.com/office/drawing/2014/main" id="{59C7D4F6-EEAD-604B-A80F-86C21EEA26E1}"/>
              </a:ext>
            </a:extLst>
          </p:cNvPr>
          <p:cNvSpPr/>
          <p:nvPr/>
        </p:nvSpPr>
        <p:spPr>
          <a:xfrm>
            <a:off x="5579367" y="5803170"/>
            <a:ext cx="286477" cy="2997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31" name="Rectangle 30">
            <a:extLst>
              <a:ext uri="{FF2B5EF4-FFF2-40B4-BE49-F238E27FC236}">
                <a16:creationId xmlns:a16="http://schemas.microsoft.com/office/drawing/2014/main" id="{B8BEA0C4-08DE-6242-BF82-FB198D117603}"/>
              </a:ext>
            </a:extLst>
          </p:cNvPr>
          <p:cNvSpPr/>
          <p:nvPr/>
        </p:nvSpPr>
        <p:spPr>
          <a:xfrm>
            <a:off x="5963727" y="5803171"/>
            <a:ext cx="286477" cy="2997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cxnSp>
        <p:nvCxnSpPr>
          <p:cNvPr id="33" name="Straight Arrow Connector 32">
            <a:extLst>
              <a:ext uri="{FF2B5EF4-FFF2-40B4-BE49-F238E27FC236}">
                <a16:creationId xmlns:a16="http://schemas.microsoft.com/office/drawing/2014/main" id="{7F07F7E5-D2C8-D641-BAB3-A1F14741E636}"/>
              </a:ext>
            </a:extLst>
          </p:cNvPr>
          <p:cNvCxnSpPr>
            <a:cxnSpLocks/>
          </p:cNvCxnSpPr>
          <p:nvPr/>
        </p:nvCxnSpPr>
        <p:spPr>
          <a:xfrm>
            <a:off x="6429894" y="5953046"/>
            <a:ext cx="39643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E99A5B81-6F3F-E249-BDCE-25DD11046D14}"/>
              </a:ext>
            </a:extLst>
          </p:cNvPr>
          <p:cNvSpPr txBox="1"/>
          <p:nvPr/>
        </p:nvSpPr>
        <p:spPr>
          <a:xfrm>
            <a:off x="5186904" y="6075657"/>
            <a:ext cx="892552" cy="369332"/>
          </a:xfrm>
          <a:prstGeom prst="rect">
            <a:avLst/>
          </a:prstGeom>
          <a:noFill/>
        </p:spPr>
        <p:txBody>
          <a:bodyPr wrap="none" rtlCol="0">
            <a:spAutoFit/>
          </a:bodyPr>
          <a:lstStyle/>
          <a:p>
            <a:r>
              <a:rPr lang="en-CN" i="1" dirty="0"/>
              <a:t>packets</a:t>
            </a:r>
          </a:p>
        </p:txBody>
      </p:sp>
      <p:cxnSp>
        <p:nvCxnSpPr>
          <p:cNvPr id="41" name="Straight Connector 40">
            <a:extLst>
              <a:ext uri="{FF2B5EF4-FFF2-40B4-BE49-F238E27FC236}">
                <a16:creationId xmlns:a16="http://schemas.microsoft.com/office/drawing/2014/main" id="{31812C16-02B9-2A42-A70B-D8291232BF14}"/>
              </a:ext>
            </a:extLst>
          </p:cNvPr>
          <p:cNvCxnSpPr/>
          <p:nvPr/>
        </p:nvCxnSpPr>
        <p:spPr>
          <a:xfrm flipH="1">
            <a:off x="5033287" y="3679473"/>
            <a:ext cx="1216917" cy="2934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0C4AEFB-37C0-5B40-9CE7-F04B9E591D12}"/>
              </a:ext>
            </a:extLst>
          </p:cNvPr>
          <p:cNvCxnSpPr>
            <a:cxnSpLocks/>
          </p:cNvCxnSpPr>
          <p:nvPr/>
        </p:nvCxnSpPr>
        <p:spPr>
          <a:xfrm>
            <a:off x="6753723" y="3675220"/>
            <a:ext cx="1297683" cy="3061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6E7EA8F-F144-3F43-90E8-7D9AA4644FA6}"/>
              </a:ext>
            </a:extLst>
          </p:cNvPr>
          <p:cNvCxnSpPr>
            <a:cxnSpLocks/>
          </p:cNvCxnSpPr>
          <p:nvPr/>
        </p:nvCxnSpPr>
        <p:spPr>
          <a:xfrm>
            <a:off x="2743200" y="3008615"/>
            <a:ext cx="6759388" cy="21456"/>
          </a:xfrm>
          <a:prstGeom prst="line">
            <a:avLst/>
          </a:prstGeom>
          <a:ln w="381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65B96C50-549E-DE4C-B203-9800D2FDF94E}"/>
              </a:ext>
            </a:extLst>
          </p:cNvPr>
          <p:cNvSpPr txBox="1"/>
          <p:nvPr/>
        </p:nvSpPr>
        <p:spPr>
          <a:xfrm>
            <a:off x="4599962" y="1303334"/>
            <a:ext cx="1087157" cy="400110"/>
          </a:xfrm>
          <a:prstGeom prst="rect">
            <a:avLst/>
          </a:prstGeom>
          <a:noFill/>
        </p:spPr>
        <p:txBody>
          <a:bodyPr wrap="none" rtlCol="0">
            <a:spAutoFit/>
          </a:bodyPr>
          <a:lstStyle/>
          <a:p>
            <a:r>
              <a:rPr lang="en-CN" sz="2000" b="1" dirty="0">
                <a:solidFill>
                  <a:srgbClr val="002060"/>
                </a:solidFill>
              </a:rPr>
              <a:t>Decision</a:t>
            </a:r>
          </a:p>
        </p:txBody>
      </p:sp>
      <p:cxnSp>
        <p:nvCxnSpPr>
          <p:cNvPr id="59" name="Elbow Connector 58">
            <a:extLst>
              <a:ext uri="{FF2B5EF4-FFF2-40B4-BE49-F238E27FC236}">
                <a16:creationId xmlns:a16="http://schemas.microsoft.com/office/drawing/2014/main" id="{0EE99DBB-B709-EB4B-91FB-2C3D6F1FBD30}"/>
              </a:ext>
            </a:extLst>
          </p:cNvPr>
          <p:cNvCxnSpPr>
            <a:cxnSpLocks/>
            <a:endCxn id="15" idx="3"/>
          </p:cNvCxnSpPr>
          <p:nvPr/>
        </p:nvCxnSpPr>
        <p:spPr>
          <a:xfrm rot="5400000">
            <a:off x="7285979" y="3471865"/>
            <a:ext cx="2100660" cy="569804"/>
          </a:xfrm>
          <a:prstGeom prst="bentConnector2">
            <a:avLst/>
          </a:prstGeom>
          <a:ln w="1270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D4A7C50F-D660-AB44-9FCD-A70480A23912}"/>
              </a:ext>
            </a:extLst>
          </p:cNvPr>
          <p:cNvCxnSpPr>
            <a:cxnSpLocks/>
            <a:stCxn id="10" idx="0"/>
          </p:cNvCxnSpPr>
          <p:nvPr/>
        </p:nvCxnSpPr>
        <p:spPr>
          <a:xfrm flipH="1" flipV="1">
            <a:off x="5120651" y="2864832"/>
            <a:ext cx="1" cy="3136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EED1C35A-AD68-8F4D-BD7C-557169D40B0E}"/>
              </a:ext>
            </a:extLst>
          </p:cNvPr>
          <p:cNvCxnSpPr>
            <a:cxnSpLocks/>
          </p:cNvCxnSpPr>
          <p:nvPr/>
        </p:nvCxnSpPr>
        <p:spPr>
          <a:xfrm flipH="1" flipV="1">
            <a:off x="5837744" y="2856511"/>
            <a:ext cx="1" cy="3136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99B630B1-4FE1-6940-9D19-D602CC9C1924}"/>
              </a:ext>
            </a:extLst>
          </p:cNvPr>
          <p:cNvCxnSpPr>
            <a:cxnSpLocks/>
          </p:cNvCxnSpPr>
          <p:nvPr/>
        </p:nvCxnSpPr>
        <p:spPr>
          <a:xfrm flipH="1" flipV="1">
            <a:off x="6511982" y="2873339"/>
            <a:ext cx="1" cy="3136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983F966C-62E7-3B4A-8A97-C3787CA65727}"/>
              </a:ext>
            </a:extLst>
          </p:cNvPr>
          <p:cNvCxnSpPr>
            <a:cxnSpLocks/>
          </p:cNvCxnSpPr>
          <p:nvPr/>
        </p:nvCxnSpPr>
        <p:spPr>
          <a:xfrm flipH="1" flipV="1">
            <a:off x="7206440" y="2855251"/>
            <a:ext cx="1" cy="3136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3ED7ABE1-479A-2341-8FDF-15BA2FEDF4DF}"/>
              </a:ext>
            </a:extLst>
          </p:cNvPr>
          <p:cNvCxnSpPr>
            <a:cxnSpLocks/>
          </p:cNvCxnSpPr>
          <p:nvPr/>
        </p:nvCxnSpPr>
        <p:spPr>
          <a:xfrm flipH="1" flipV="1">
            <a:off x="7875097" y="2873339"/>
            <a:ext cx="1" cy="3136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D4076A-E053-3E4B-B399-F3999A04DB7D}"/>
              </a:ext>
            </a:extLst>
          </p:cNvPr>
          <p:cNvSpPr txBox="1"/>
          <p:nvPr/>
        </p:nvSpPr>
        <p:spPr>
          <a:xfrm>
            <a:off x="5610827" y="1315616"/>
            <a:ext cx="5631222" cy="369332"/>
          </a:xfrm>
          <a:prstGeom prst="rect">
            <a:avLst/>
          </a:prstGeom>
          <a:noFill/>
        </p:spPr>
        <p:txBody>
          <a:bodyPr wrap="none" rtlCol="0">
            <a:spAutoFit/>
          </a:bodyPr>
          <a:lstStyle/>
          <a:p>
            <a:r>
              <a:rPr lang="en-CN" dirty="0"/>
              <a:t>(anomly detection, route optimization, fault localization…)</a:t>
            </a:r>
          </a:p>
        </p:txBody>
      </p:sp>
      <p:sp>
        <p:nvSpPr>
          <p:cNvPr id="32" name="U-Turn Arrow 31">
            <a:extLst>
              <a:ext uri="{FF2B5EF4-FFF2-40B4-BE49-F238E27FC236}">
                <a16:creationId xmlns:a16="http://schemas.microsoft.com/office/drawing/2014/main" id="{80E73F29-90E1-7C48-96E9-177BB5A49451}"/>
              </a:ext>
            </a:extLst>
          </p:cNvPr>
          <p:cNvSpPr/>
          <p:nvPr/>
        </p:nvSpPr>
        <p:spPr>
          <a:xfrm flipV="1">
            <a:off x="5574583" y="5405566"/>
            <a:ext cx="481464" cy="369332"/>
          </a:xfrm>
          <a:prstGeom prst="utur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solidFill>
                <a:schemeClr val="tx1"/>
              </a:solidFill>
            </a:endParaRPr>
          </a:p>
        </p:txBody>
      </p:sp>
      <p:sp>
        <p:nvSpPr>
          <p:cNvPr id="50" name="TextBox 49">
            <a:extLst>
              <a:ext uri="{FF2B5EF4-FFF2-40B4-BE49-F238E27FC236}">
                <a16:creationId xmlns:a16="http://schemas.microsoft.com/office/drawing/2014/main" id="{FF7FF9B5-356D-3243-9E48-65D0DCF52F4E}"/>
              </a:ext>
            </a:extLst>
          </p:cNvPr>
          <p:cNvSpPr txBox="1"/>
          <p:nvPr/>
        </p:nvSpPr>
        <p:spPr>
          <a:xfrm>
            <a:off x="3632541" y="3195788"/>
            <a:ext cx="1005468" cy="369332"/>
          </a:xfrm>
          <a:prstGeom prst="rect">
            <a:avLst/>
          </a:prstGeom>
          <a:noFill/>
        </p:spPr>
        <p:txBody>
          <a:bodyPr wrap="none" rtlCol="0">
            <a:spAutoFit/>
          </a:bodyPr>
          <a:lstStyle/>
          <a:p>
            <a:r>
              <a:rPr lang="en-CN" dirty="0"/>
              <a:t>Switches</a:t>
            </a:r>
          </a:p>
        </p:txBody>
      </p:sp>
      <p:sp>
        <p:nvSpPr>
          <p:cNvPr id="52" name="TextBox 51">
            <a:extLst>
              <a:ext uri="{FF2B5EF4-FFF2-40B4-BE49-F238E27FC236}">
                <a16:creationId xmlns:a16="http://schemas.microsoft.com/office/drawing/2014/main" id="{D93D8FAF-28C9-9042-B00A-A018E3337AA4}"/>
              </a:ext>
            </a:extLst>
          </p:cNvPr>
          <p:cNvSpPr txBox="1"/>
          <p:nvPr/>
        </p:nvSpPr>
        <p:spPr>
          <a:xfrm>
            <a:off x="1559859" y="2121542"/>
            <a:ext cx="1851789" cy="400110"/>
          </a:xfrm>
          <a:prstGeom prst="rect">
            <a:avLst/>
          </a:prstGeom>
          <a:noFill/>
        </p:spPr>
        <p:txBody>
          <a:bodyPr wrap="none" rtlCol="0">
            <a:spAutoFit/>
          </a:bodyPr>
          <a:lstStyle/>
          <a:p>
            <a:r>
              <a:rPr lang="en-CN" sz="2000" b="1" dirty="0">
                <a:latin typeface="Arial" panose="020B0604020202020204" pitchFamily="34" charset="0"/>
                <a:cs typeface="Arial" panose="020B0604020202020204" pitchFamily="34" charset="0"/>
              </a:rPr>
              <a:t>Control Plane</a:t>
            </a:r>
          </a:p>
        </p:txBody>
      </p:sp>
      <p:sp>
        <p:nvSpPr>
          <p:cNvPr id="53" name="TextBox 52">
            <a:extLst>
              <a:ext uri="{FF2B5EF4-FFF2-40B4-BE49-F238E27FC236}">
                <a16:creationId xmlns:a16="http://schemas.microsoft.com/office/drawing/2014/main" id="{1DD1E761-460F-A844-B1C8-2C6CD6798C3B}"/>
              </a:ext>
            </a:extLst>
          </p:cNvPr>
          <p:cNvSpPr txBox="1"/>
          <p:nvPr/>
        </p:nvSpPr>
        <p:spPr>
          <a:xfrm>
            <a:off x="1851658" y="5931483"/>
            <a:ext cx="1495922" cy="400110"/>
          </a:xfrm>
          <a:prstGeom prst="rect">
            <a:avLst/>
          </a:prstGeom>
          <a:noFill/>
        </p:spPr>
        <p:txBody>
          <a:bodyPr wrap="none" rtlCol="0">
            <a:spAutoFit/>
          </a:bodyPr>
          <a:lstStyle/>
          <a:p>
            <a:r>
              <a:rPr lang="en-CN" sz="2000" b="1" dirty="0">
                <a:latin typeface="Arial" panose="020B0604020202020204" pitchFamily="34" charset="0"/>
                <a:cs typeface="Arial" panose="020B0604020202020204" pitchFamily="34" charset="0"/>
              </a:rPr>
              <a:t>Date Plane</a:t>
            </a:r>
          </a:p>
        </p:txBody>
      </p:sp>
      <p:sp>
        <p:nvSpPr>
          <p:cNvPr id="54" name="TextBox 53">
            <a:extLst>
              <a:ext uri="{FF2B5EF4-FFF2-40B4-BE49-F238E27FC236}">
                <a16:creationId xmlns:a16="http://schemas.microsoft.com/office/drawing/2014/main" id="{780A6BBA-BA1D-8C45-B0A8-D015E2BA4533}"/>
              </a:ext>
            </a:extLst>
          </p:cNvPr>
          <p:cNvSpPr txBox="1"/>
          <p:nvPr/>
        </p:nvSpPr>
        <p:spPr>
          <a:xfrm>
            <a:off x="3065841" y="4397482"/>
            <a:ext cx="1686231" cy="400110"/>
          </a:xfrm>
          <a:prstGeom prst="rect">
            <a:avLst/>
          </a:prstGeom>
          <a:noFill/>
        </p:spPr>
        <p:txBody>
          <a:bodyPr wrap="none" rtlCol="0">
            <a:spAutoFit/>
          </a:bodyPr>
          <a:lstStyle/>
          <a:p>
            <a:r>
              <a:rPr lang="en-CN" sz="2000" b="1" dirty="0">
                <a:solidFill>
                  <a:srgbClr val="002060"/>
                </a:solidFill>
              </a:rPr>
              <a:t>Measurement</a:t>
            </a:r>
          </a:p>
        </p:txBody>
      </p:sp>
      <p:sp>
        <p:nvSpPr>
          <p:cNvPr id="57" name="TextBox 56">
            <a:extLst>
              <a:ext uri="{FF2B5EF4-FFF2-40B4-BE49-F238E27FC236}">
                <a16:creationId xmlns:a16="http://schemas.microsoft.com/office/drawing/2014/main" id="{307F6BB8-4720-304F-897A-E901AC84580F}"/>
              </a:ext>
            </a:extLst>
          </p:cNvPr>
          <p:cNvSpPr txBox="1"/>
          <p:nvPr/>
        </p:nvSpPr>
        <p:spPr>
          <a:xfrm>
            <a:off x="9368932" y="3285220"/>
            <a:ext cx="971035" cy="400110"/>
          </a:xfrm>
          <a:prstGeom prst="rect">
            <a:avLst/>
          </a:prstGeom>
          <a:noFill/>
        </p:spPr>
        <p:txBody>
          <a:bodyPr wrap="none" rtlCol="0">
            <a:spAutoFit/>
          </a:bodyPr>
          <a:lstStyle/>
          <a:p>
            <a:r>
              <a:rPr lang="en-CN" sz="2000" b="1" dirty="0">
                <a:solidFill>
                  <a:srgbClr val="002060"/>
                </a:solidFill>
              </a:rPr>
              <a:t>Control</a:t>
            </a:r>
          </a:p>
        </p:txBody>
      </p:sp>
      <p:sp>
        <p:nvSpPr>
          <p:cNvPr id="3" name="TextBox 2">
            <a:extLst>
              <a:ext uri="{FF2B5EF4-FFF2-40B4-BE49-F238E27FC236}">
                <a16:creationId xmlns:a16="http://schemas.microsoft.com/office/drawing/2014/main" id="{BC5BA3A1-975E-694E-B66F-5DAAA0DDD1D7}"/>
              </a:ext>
            </a:extLst>
          </p:cNvPr>
          <p:cNvSpPr txBox="1"/>
          <p:nvPr/>
        </p:nvSpPr>
        <p:spPr>
          <a:xfrm>
            <a:off x="1446046" y="4803998"/>
            <a:ext cx="3425174" cy="646331"/>
          </a:xfrm>
          <a:prstGeom prst="rect">
            <a:avLst/>
          </a:prstGeom>
          <a:noFill/>
        </p:spPr>
        <p:txBody>
          <a:bodyPr wrap="square" rtlCol="0">
            <a:spAutoFit/>
          </a:bodyPr>
          <a:lstStyle/>
          <a:p>
            <a:pPr algn="ctr"/>
            <a:r>
              <a:rPr lang="en-CN" dirty="0"/>
              <a:t>(heavy hitter, super spreader, flow size distribution, blackhole…)</a:t>
            </a:r>
          </a:p>
        </p:txBody>
      </p:sp>
      <p:sp>
        <p:nvSpPr>
          <p:cNvPr id="16" name="TextBox 15">
            <a:extLst>
              <a:ext uri="{FF2B5EF4-FFF2-40B4-BE49-F238E27FC236}">
                <a16:creationId xmlns:a16="http://schemas.microsoft.com/office/drawing/2014/main" id="{E027DCC5-EA9F-214F-BE00-70534B3555BD}"/>
              </a:ext>
            </a:extLst>
          </p:cNvPr>
          <p:cNvSpPr txBox="1"/>
          <p:nvPr/>
        </p:nvSpPr>
        <p:spPr>
          <a:xfrm>
            <a:off x="8764804" y="3674207"/>
            <a:ext cx="2351271" cy="923330"/>
          </a:xfrm>
          <a:prstGeom prst="rect">
            <a:avLst/>
          </a:prstGeom>
          <a:noFill/>
        </p:spPr>
        <p:txBody>
          <a:bodyPr wrap="square" rtlCol="0">
            <a:spAutoFit/>
          </a:bodyPr>
          <a:lstStyle/>
          <a:p>
            <a:pPr algn="ctr"/>
            <a:r>
              <a:rPr lang="en-CN" dirty="0"/>
              <a:t>(reconfigure link weight, access control lists, load balancing…)</a:t>
            </a:r>
          </a:p>
        </p:txBody>
      </p:sp>
    </p:spTree>
    <p:extLst>
      <p:ext uri="{BB962C8B-B14F-4D97-AF65-F5344CB8AC3E}">
        <p14:creationId xmlns:p14="http://schemas.microsoft.com/office/powerpoint/2010/main" val="272663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circle(in)">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circle(in)">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61"/>
                                        </p:tgtEl>
                                        <p:attrNameLst>
                                          <p:attrName>style.visibility</p:attrName>
                                        </p:attrNameLst>
                                      </p:cBhvr>
                                      <p:to>
                                        <p:strVal val="visible"/>
                                      </p:to>
                                    </p:set>
                                    <p:anim calcmode="lin" valueType="num">
                                      <p:cBhvr additive="base">
                                        <p:cTn id="29" dur="500"/>
                                        <p:tgtEl>
                                          <p:spTgt spid="61"/>
                                        </p:tgtEl>
                                        <p:attrNameLst>
                                          <p:attrName>ppt_y</p:attrName>
                                        </p:attrNameLst>
                                      </p:cBhvr>
                                      <p:tavLst>
                                        <p:tav tm="0">
                                          <p:val>
                                            <p:strVal val="#ppt_y+#ppt_h*1.125000"/>
                                          </p:val>
                                        </p:tav>
                                        <p:tav tm="100000">
                                          <p:val>
                                            <p:strVal val="#ppt_y"/>
                                          </p:val>
                                        </p:tav>
                                      </p:tavLst>
                                    </p:anim>
                                    <p:animEffect transition="in" filter="wipe(up)">
                                      <p:cBhvr>
                                        <p:cTn id="30" dur="500"/>
                                        <p:tgtEl>
                                          <p:spTgt spid="61"/>
                                        </p:tgtEl>
                                      </p:cBhvr>
                                    </p:animEffect>
                                  </p:childTnLst>
                                </p:cTn>
                              </p:par>
                              <p:par>
                                <p:cTn id="31" presetID="12" presetClass="entr" presetSubtype="4"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 calcmode="lin" valueType="num">
                                      <p:cBhvr additive="base">
                                        <p:cTn id="33" dur="500"/>
                                        <p:tgtEl>
                                          <p:spTgt spid="65"/>
                                        </p:tgtEl>
                                        <p:attrNameLst>
                                          <p:attrName>ppt_y</p:attrName>
                                        </p:attrNameLst>
                                      </p:cBhvr>
                                      <p:tavLst>
                                        <p:tav tm="0">
                                          <p:val>
                                            <p:strVal val="#ppt_y+#ppt_h*1.125000"/>
                                          </p:val>
                                        </p:tav>
                                        <p:tav tm="100000">
                                          <p:val>
                                            <p:strVal val="#ppt_y"/>
                                          </p:val>
                                        </p:tav>
                                      </p:tavLst>
                                    </p:anim>
                                    <p:animEffect transition="in" filter="wipe(up)">
                                      <p:cBhvr>
                                        <p:cTn id="34" dur="500"/>
                                        <p:tgtEl>
                                          <p:spTgt spid="65"/>
                                        </p:tgtEl>
                                      </p:cBhvr>
                                    </p:animEffect>
                                  </p:childTnLst>
                                </p:cTn>
                              </p:par>
                              <p:par>
                                <p:cTn id="35" presetID="12" presetClass="entr" presetSubtype="4"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p:tgtEl>
                                          <p:spTgt spid="66"/>
                                        </p:tgtEl>
                                        <p:attrNameLst>
                                          <p:attrName>ppt_y</p:attrName>
                                        </p:attrNameLst>
                                      </p:cBhvr>
                                      <p:tavLst>
                                        <p:tav tm="0">
                                          <p:val>
                                            <p:strVal val="#ppt_y+#ppt_h*1.125000"/>
                                          </p:val>
                                        </p:tav>
                                        <p:tav tm="100000">
                                          <p:val>
                                            <p:strVal val="#ppt_y"/>
                                          </p:val>
                                        </p:tav>
                                      </p:tavLst>
                                    </p:anim>
                                    <p:animEffect transition="in" filter="wipe(up)">
                                      <p:cBhvr>
                                        <p:cTn id="38" dur="500"/>
                                        <p:tgtEl>
                                          <p:spTgt spid="66"/>
                                        </p:tgtEl>
                                      </p:cBhvr>
                                    </p:animEffect>
                                  </p:childTnLst>
                                </p:cTn>
                              </p:par>
                              <p:par>
                                <p:cTn id="39" presetID="12" presetClass="entr" presetSubtype="4" fill="hold" nodeType="with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additive="base">
                                        <p:cTn id="41" dur="500"/>
                                        <p:tgtEl>
                                          <p:spTgt spid="67"/>
                                        </p:tgtEl>
                                        <p:attrNameLst>
                                          <p:attrName>ppt_y</p:attrName>
                                        </p:attrNameLst>
                                      </p:cBhvr>
                                      <p:tavLst>
                                        <p:tav tm="0">
                                          <p:val>
                                            <p:strVal val="#ppt_y+#ppt_h*1.125000"/>
                                          </p:val>
                                        </p:tav>
                                        <p:tav tm="100000">
                                          <p:val>
                                            <p:strVal val="#ppt_y"/>
                                          </p:val>
                                        </p:tav>
                                      </p:tavLst>
                                    </p:anim>
                                    <p:animEffect transition="in" filter="wipe(up)">
                                      <p:cBhvr>
                                        <p:cTn id="42" dur="500"/>
                                        <p:tgtEl>
                                          <p:spTgt spid="67"/>
                                        </p:tgtEl>
                                      </p:cBhvr>
                                    </p:animEffect>
                                  </p:childTnLst>
                                </p:cTn>
                              </p:par>
                              <p:par>
                                <p:cTn id="43" presetID="12" presetClass="entr" presetSubtype="4" fill="hold" nodeType="withEffect">
                                  <p:stCondLst>
                                    <p:cond delay="0"/>
                                  </p:stCondLst>
                                  <p:childTnLst>
                                    <p:set>
                                      <p:cBhvr>
                                        <p:cTn id="44" dur="1" fill="hold">
                                          <p:stCondLst>
                                            <p:cond delay="0"/>
                                          </p:stCondLst>
                                        </p:cTn>
                                        <p:tgtEl>
                                          <p:spTgt spid="68"/>
                                        </p:tgtEl>
                                        <p:attrNameLst>
                                          <p:attrName>style.visibility</p:attrName>
                                        </p:attrNameLst>
                                      </p:cBhvr>
                                      <p:to>
                                        <p:strVal val="visible"/>
                                      </p:to>
                                    </p:set>
                                    <p:anim calcmode="lin" valueType="num">
                                      <p:cBhvr additive="base">
                                        <p:cTn id="45" dur="500"/>
                                        <p:tgtEl>
                                          <p:spTgt spid="68"/>
                                        </p:tgtEl>
                                        <p:attrNameLst>
                                          <p:attrName>ppt_y</p:attrName>
                                        </p:attrNameLst>
                                      </p:cBhvr>
                                      <p:tavLst>
                                        <p:tav tm="0">
                                          <p:val>
                                            <p:strVal val="#ppt_y+#ppt_h*1.125000"/>
                                          </p:val>
                                        </p:tav>
                                        <p:tav tm="100000">
                                          <p:val>
                                            <p:strVal val="#ppt_y"/>
                                          </p:val>
                                        </p:tav>
                                      </p:tavLst>
                                    </p:anim>
                                    <p:animEffect transition="in" filter="wipe(up)">
                                      <p:cBhvr>
                                        <p:cTn id="4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 grpId="0"/>
      <p:bldP spid="32" grpId="0" animBg="1"/>
      <p:bldP spid="3"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0499A-61F8-A241-9A7B-2A9ED9EE0E61}"/>
              </a:ext>
            </a:extLst>
          </p:cNvPr>
          <p:cNvSpPr>
            <a:spLocks noGrp="1"/>
          </p:cNvSpPr>
          <p:nvPr>
            <p:ph type="title"/>
          </p:nvPr>
        </p:nvSpPr>
        <p:spPr/>
        <p:txBody>
          <a:bodyPr/>
          <a:lstStyle/>
          <a:p>
            <a:r>
              <a:rPr lang="en-CN" dirty="0"/>
              <a:t>Evaluation</a:t>
            </a:r>
          </a:p>
        </p:txBody>
      </p:sp>
      <p:sp>
        <p:nvSpPr>
          <p:cNvPr id="3" name="Content Placeholder 2">
            <a:extLst>
              <a:ext uri="{FF2B5EF4-FFF2-40B4-BE49-F238E27FC236}">
                <a16:creationId xmlns:a16="http://schemas.microsoft.com/office/drawing/2014/main" id="{26682958-5CCB-924D-B082-504AFAD528E3}"/>
              </a:ext>
            </a:extLst>
          </p:cNvPr>
          <p:cNvSpPr>
            <a:spLocks noGrp="1"/>
          </p:cNvSpPr>
          <p:nvPr>
            <p:ph idx="1"/>
          </p:nvPr>
        </p:nvSpPr>
        <p:spPr>
          <a:xfrm>
            <a:off x="838200" y="1825625"/>
            <a:ext cx="10515600" cy="542821"/>
          </a:xfrm>
        </p:spPr>
        <p:txBody>
          <a:bodyPr/>
          <a:lstStyle/>
          <a:p>
            <a:r>
              <a:rPr lang="en-CN" dirty="0"/>
              <a:t>Compiler’s efficiency</a:t>
            </a:r>
          </a:p>
        </p:txBody>
      </p:sp>
      <p:pic>
        <p:nvPicPr>
          <p:cNvPr id="5" name="Picture 4">
            <a:extLst>
              <a:ext uri="{FF2B5EF4-FFF2-40B4-BE49-F238E27FC236}">
                <a16:creationId xmlns:a16="http://schemas.microsoft.com/office/drawing/2014/main" id="{4F85F0B4-C87A-FD4B-860B-871E27C5AC59}"/>
              </a:ext>
            </a:extLst>
          </p:cNvPr>
          <p:cNvPicPr>
            <a:picLocks noChangeAspect="1"/>
          </p:cNvPicPr>
          <p:nvPr/>
        </p:nvPicPr>
        <p:blipFill>
          <a:blip r:embed="rId3"/>
          <a:stretch>
            <a:fillRect/>
          </a:stretch>
        </p:blipFill>
        <p:spPr>
          <a:xfrm>
            <a:off x="2518348" y="2555824"/>
            <a:ext cx="6685613" cy="972864"/>
          </a:xfrm>
          <a:prstGeom prst="rect">
            <a:avLst/>
          </a:prstGeom>
        </p:spPr>
      </p:pic>
      <p:pic>
        <p:nvPicPr>
          <p:cNvPr id="6" name="Picture 5">
            <a:extLst>
              <a:ext uri="{FF2B5EF4-FFF2-40B4-BE49-F238E27FC236}">
                <a16:creationId xmlns:a16="http://schemas.microsoft.com/office/drawing/2014/main" id="{4887E1C3-16C5-AF4A-B47A-35EECDD9D8EA}"/>
              </a:ext>
            </a:extLst>
          </p:cNvPr>
          <p:cNvPicPr>
            <a:picLocks noChangeAspect="1"/>
          </p:cNvPicPr>
          <p:nvPr/>
        </p:nvPicPr>
        <p:blipFill>
          <a:blip r:embed="rId4"/>
          <a:stretch>
            <a:fillRect/>
          </a:stretch>
        </p:blipFill>
        <p:spPr>
          <a:xfrm>
            <a:off x="6096001" y="4302176"/>
            <a:ext cx="4808446" cy="2044309"/>
          </a:xfrm>
          <a:prstGeom prst="rect">
            <a:avLst/>
          </a:prstGeom>
        </p:spPr>
      </p:pic>
      <p:sp>
        <p:nvSpPr>
          <p:cNvPr id="8" name="TextBox 7">
            <a:extLst>
              <a:ext uri="{FF2B5EF4-FFF2-40B4-BE49-F238E27FC236}">
                <a16:creationId xmlns:a16="http://schemas.microsoft.com/office/drawing/2014/main" id="{9293799D-E07F-E84F-BBA4-B8B431B672D2}"/>
              </a:ext>
            </a:extLst>
          </p:cNvPr>
          <p:cNvSpPr txBox="1"/>
          <p:nvPr/>
        </p:nvSpPr>
        <p:spPr>
          <a:xfrm>
            <a:off x="1849731" y="3932843"/>
            <a:ext cx="2479653" cy="369332"/>
          </a:xfrm>
          <a:prstGeom prst="rect">
            <a:avLst/>
          </a:prstGeom>
          <a:noFill/>
        </p:spPr>
        <p:txBody>
          <a:bodyPr wrap="none" rtlCol="0">
            <a:spAutoFit/>
          </a:bodyPr>
          <a:lstStyle/>
          <a:p>
            <a:r>
              <a:rPr lang="en-CN" b="1" dirty="0"/>
              <a:t>Placement running time</a:t>
            </a:r>
          </a:p>
        </p:txBody>
      </p:sp>
      <p:pic>
        <p:nvPicPr>
          <p:cNvPr id="9" name="Picture 8">
            <a:extLst>
              <a:ext uri="{FF2B5EF4-FFF2-40B4-BE49-F238E27FC236}">
                <a16:creationId xmlns:a16="http://schemas.microsoft.com/office/drawing/2014/main" id="{563B42CA-66A8-4E45-8F8E-024DD10D24B4}"/>
              </a:ext>
            </a:extLst>
          </p:cNvPr>
          <p:cNvPicPr>
            <a:picLocks noChangeAspect="1"/>
          </p:cNvPicPr>
          <p:nvPr/>
        </p:nvPicPr>
        <p:blipFill>
          <a:blip r:embed="rId5"/>
          <a:stretch>
            <a:fillRect/>
          </a:stretch>
        </p:blipFill>
        <p:spPr>
          <a:xfrm>
            <a:off x="513450" y="4302175"/>
            <a:ext cx="5152214" cy="2044310"/>
          </a:xfrm>
          <a:prstGeom prst="rect">
            <a:avLst/>
          </a:prstGeom>
        </p:spPr>
      </p:pic>
      <p:sp>
        <p:nvSpPr>
          <p:cNvPr id="10" name="TextBox 9">
            <a:extLst>
              <a:ext uri="{FF2B5EF4-FFF2-40B4-BE49-F238E27FC236}">
                <a16:creationId xmlns:a16="http://schemas.microsoft.com/office/drawing/2014/main" id="{99D49082-A38D-3C4C-AA1A-5116B4570C66}"/>
              </a:ext>
            </a:extLst>
          </p:cNvPr>
          <p:cNvSpPr txBox="1"/>
          <p:nvPr/>
        </p:nvSpPr>
        <p:spPr>
          <a:xfrm>
            <a:off x="7585023" y="3932843"/>
            <a:ext cx="2246064" cy="369332"/>
          </a:xfrm>
          <a:prstGeom prst="rect">
            <a:avLst/>
          </a:prstGeom>
          <a:noFill/>
        </p:spPr>
        <p:txBody>
          <a:bodyPr wrap="none" rtlCol="0">
            <a:spAutoFit/>
          </a:bodyPr>
          <a:lstStyle/>
          <a:p>
            <a:r>
              <a:rPr lang="en-CN" b="1" dirty="0"/>
              <a:t>Code generation time</a:t>
            </a:r>
          </a:p>
        </p:txBody>
      </p:sp>
    </p:spTree>
    <p:extLst>
      <p:ext uri="{BB962C8B-B14F-4D97-AF65-F5344CB8AC3E}">
        <p14:creationId xmlns:p14="http://schemas.microsoft.com/office/powerpoint/2010/main" val="182407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0D1CC-541D-AB4A-B6E1-7B2D80ADB039}"/>
              </a:ext>
            </a:extLst>
          </p:cNvPr>
          <p:cNvSpPr>
            <a:spLocks noGrp="1"/>
          </p:cNvSpPr>
          <p:nvPr>
            <p:ph type="title"/>
          </p:nvPr>
        </p:nvSpPr>
        <p:spPr/>
        <p:txBody>
          <a:bodyPr/>
          <a:lstStyle/>
          <a:p>
            <a:r>
              <a:rPr lang="en-CN" dirty="0"/>
              <a:t>Evaluation</a:t>
            </a:r>
          </a:p>
        </p:txBody>
      </p:sp>
      <p:sp>
        <p:nvSpPr>
          <p:cNvPr id="3" name="Content Placeholder 2">
            <a:extLst>
              <a:ext uri="{FF2B5EF4-FFF2-40B4-BE49-F238E27FC236}">
                <a16:creationId xmlns:a16="http://schemas.microsoft.com/office/drawing/2014/main" id="{C4AFA7E0-4E99-7141-A3BA-E19BCBB0EFD2}"/>
              </a:ext>
            </a:extLst>
          </p:cNvPr>
          <p:cNvSpPr>
            <a:spLocks noGrp="1"/>
          </p:cNvSpPr>
          <p:nvPr>
            <p:ph idx="1"/>
          </p:nvPr>
        </p:nvSpPr>
        <p:spPr>
          <a:xfrm>
            <a:off x="838200" y="1825625"/>
            <a:ext cx="10515600" cy="547808"/>
          </a:xfrm>
        </p:spPr>
        <p:txBody>
          <a:bodyPr/>
          <a:lstStyle/>
          <a:p>
            <a:r>
              <a:rPr lang="en-CN" dirty="0"/>
              <a:t>Compiler’s optimality</a:t>
            </a:r>
          </a:p>
        </p:txBody>
      </p:sp>
      <p:pic>
        <p:nvPicPr>
          <p:cNvPr id="4" name="Picture 3">
            <a:extLst>
              <a:ext uri="{FF2B5EF4-FFF2-40B4-BE49-F238E27FC236}">
                <a16:creationId xmlns:a16="http://schemas.microsoft.com/office/drawing/2014/main" id="{87CFFA8B-63B1-9A4D-809F-084888E035AD}"/>
              </a:ext>
            </a:extLst>
          </p:cNvPr>
          <p:cNvPicPr>
            <a:picLocks noChangeAspect="1"/>
          </p:cNvPicPr>
          <p:nvPr/>
        </p:nvPicPr>
        <p:blipFill>
          <a:blip r:embed="rId3"/>
          <a:stretch>
            <a:fillRect/>
          </a:stretch>
        </p:blipFill>
        <p:spPr>
          <a:xfrm>
            <a:off x="100544" y="2239481"/>
            <a:ext cx="11887200" cy="2351314"/>
          </a:xfrm>
          <a:prstGeom prst="rect">
            <a:avLst/>
          </a:prstGeom>
        </p:spPr>
      </p:pic>
      <p:grpSp>
        <p:nvGrpSpPr>
          <p:cNvPr id="5" name="组合 6">
            <a:extLst>
              <a:ext uri="{FF2B5EF4-FFF2-40B4-BE49-F238E27FC236}">
                <a16:creationId xmlns:a16="http://schemas.microsoft.com/office/drawing/2014/main" id="{732DF6F1-2058-2743-8DE3-F05188EA4865}"/>
              </a:ext>
            </a:extLst>
          </p:cNvPr>
          <p:cNvGrpSpPr/>
          <p:nvPr/>
        </p:nvGrpSpPr>
        <p:grpSpPr>
          <a:xfrm>
            <a:off x="4571990" y="5004651"/>
            <a:ext cx="638000" cy="638000"/>
            <a:chOff x="2634541" y="3541932"/>
            <a:chExt cx="1800000" cy="1800000"/>
          </a:xfrm>
        </p:grpSpPr>
        <p:sp>
          <p:nvSpPr>
            <p:cNvPr id="6" name="椭圆 7">
              <a:extLst>
                <a:ext uri="{FF2B5EF4-FFF2-40B4-BE49-F238E27FC236}">
                  <a16:creationId xmlns:a16="http://schemas.microsoft.com/office/drawing/2014/main" id="{6B3D9E45-6FCC-2F42-A157-B5C86BF9F315}"/>
                </a:ext>
              </a:extLst>
            </p:cNvPr>
            <p:cNvSpPr/>
            <p:nvPr/>
          </p:nvSpPr>
          <p:spPr>
            <a:xfrm>
              <a:off x="2864072" y="3756134"/>
              <a:ext cx="1345321" cy="134448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4"/>
            </a:p>
          </p:txBody>
        </p:sp>
        <p:sp>
          <p:nvSpPr>
            <p:cNvPr id="7" name="乘号 8">
              <a:extLst>
                <a:ext uri="{FF2B5EF4-FFF2-40B4-BE49-F238E27FC236}">
                  <a16:creationId xmlns:a16="http://schemas.microsoft.com/office/drawing/2014/main" id="{7FA44017-F984-E142-B53F-3787D35DFFE5}"/>
                </a:ext>
              </a:extLst>
            </p:cNvPr>
            <p:cNvSpPr/>
            <p:nvPr/>
          </p:nvSpPr>
          <p:spPr>
            <a:xfrm>
              <a:off x="2634541" y="3541932"/>
              <a:ext cx="1800000" cy="1800000"/>
            </a:xfrm>
            <a:prstGeom prst="mathMultiply">
              <a:avLst>
                <a:gd name="adj1" fmla="val 38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4"/>
            </a:p>
          </p:txBody>
        </p:sp>
      </p:grpSp>
      <p:grpSp>
        <p:nvGrpSpPr>
          <p:cNvPr id="8" name="组合 9">
            <a:extLst>
              <a:ext uri="{FF2B5EF4-FFF2-40B4-BE49-F238E27FC236}">
                <a16:creationId xmlns:a16="http://schemas.microsoft.com/office/drawing/2014/main" id="{824100AB-A906-9449-AF85-EE088D89814D}"/>
              </a:ext>
            </a:extLst>
          </p:cNvPr>
          <p:cNvGrpSpPr/>
          <p:nvPr/>
        </p:nvGrpSpPr>
        <p:grpSpPr>
          <a:xfrm>
            <a:off x="6030990" y="5004651"/>
            <a:ext cx="638000" cy="638000"/>
            <a:chOff x="2634541" y="3541932"/>
            <a:chExt cx="1800000" cy="1800000"/>
          </a:xfrm>
        </p:grpSpPr>
        <p:sp>
          <p:nvSpPr>
            <p:cNvPr id="9" name="椭圆 10">
              <a:extLst>
                <a:ext uri="{FF2B5EF4-FFF2-40B4-BE49-F238E27FC236}">
                  <a16:creationId xmlns:a16="http://schemas.microsoft.com/office/drawing/2014/main" id="{DCFD3EC5-FC48-9742-B055-290CEF8BE26D}"/>
                </a:ext>
              </a:extLst>
            </p:cNvPr>
            <p:cNvSpPr/>
            <p:nvPr/>
          </p:nvSpPr>
          <p:spPr>
            <a:xfrm>
              <a:off x="2864072" y="3756134"/>
              <a:ext cx="1345321" cy="1344488"/>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4"/>
            </a:p>
          </p:txBody>
        </p:sp>
        <p:sp>
          <p:nvSpPr>
            <p:cNvPr id="10" name="乘号 11">
              <a:extLst>
                <a:ext uri="{FF2B5EF4-FFF2-40B4-BE49-F238E27FC236}">
                  <a16:creationId xmlns:a16="http://schemas.microsoft.com/office/drawing/2014/main" id="{A6C4949F-A7FA-ED42-B6A8-05DA62B809B5}"/>
                </a:ext>
              </a:extLst>
            </p:cNvPr>
            <p:cNvSpPr/>
            <p:nvPr/>
          </p:nvSpPr>
          <p:spPr>
            <a:xfrm>
              <a:off x="2634541" y="3541932"/>
              <a:ext cx="1800000" cy="1800000"/>
            </a:xfrm>
            <a:prstGeom prst="mathMultiply">
              <a:avLst>
                <a:gd name="adj1" fmla="val 389"/>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4"/>
            </a:p>
          </p:txBody>
        </p:sp>
      </p:grpSp>
      <p:grpSp>
        <p:nvGrpSpPr>
          <p:cNvPr id="11" name="组合 12">
            <a:extLst>
              <a:ext uri="{FF2B5EF4-FFF2-40B4-BE49-F238E27FC236}">
                <a16:creationId xmlns:a16="http://schemas.microsoft.com/office/drawing/2014/main" id="{E630C1EF-AA05-964A-B8AC-45180E81819F}"/>
              </a:ext>
            </a:extLst>
          </p:cNvPr>
          <p:cNvGrpSpPr/>
          <p:nvPr/>
        </p:nvGrpSpPr>
        <p:grpSpPr>
          <a:xfrm>
            <a:off x="7489991" y="5004651"/>
            <a:ext cx="638000" cy="638000"/>
            <a:chOff x="2634541" y="3541932"/>
            <a:chExt cx="1800000" cy="1800000"/>
          </a:xfrm>
        </p:grpSpPr>
        <p:sp>
          <p:nvSpPr>
            <p:cNvPr id="12" name="椭圆 13">
              <a:extLst>
                <a:ext uri="{FF2B5EF4-FFF2-40B4-BE49-F238E27FC236}">
                  <a16:creationId xmlns:a16="http://schemas.microsoft.com/office/drawing/2014/main" id="{0222DC00-1B0B-4146-9271-0395066FDB49}"/>
                </a:ext>
              </a:extLst>
            </p:cNvPr>
            <p:cNvSpPr/>
            <p:nvPr/>
          </p:nvSpPr>
          <p:spPr>
            <a:xfrm>
              <a:off x="2864072" y="3756134"/>
              <a:ext cx="1345321" cy="1344488"/>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4"/>
            </a:p>
          </p:txBody>
        </p:sp>
        <p:sp>
          <p:nvSpPr>
            <p:cNvPr id="13" name="乘号 14">
              <a:extLst>
                <a:ext uri="{FF2B5EF4-FFF2-40B4-BE49-F238E27FC236}">
                  <a16:creationId xmlns:a16="http://schemas.microsoft.com/office/drawing/2014/main" id="{E08D384A-C898-454C-B930-48F760336562}"/>
                </a:ext>
              </a:extLst>
            </p:cNvPr>
            <p:cNvSpPr/>
            <p:nvPr/>
          </p:nvSpPr>
          <p:spPr>
            <a:xfrm>
              <a:off x="2634541" y="3541932"/>
              <a:ext cx="1800000" cy="1800000"/>
            </a:xfrm>
            <a:prstGeom prst="mathMultiply">
              <a:avLst>
                <a:gd name="adj1" fmla="val 38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4"/>
            </a:p>
          </p:txBody>
        </p:sp>
      </p:grpSp>
      <p:cxnSp>
        <p:nvCxnSpPr>
          <p:cNvPr id="14" name="直接箭头连接符 16">
            <a:extLst>
              <a:ext uri="{FF2B5EF4-FFF2-40B4-BE49-F238E27FC236}">
                <a16:creationId xmlns:a16="http://schemas.microsoft.com/office/drawing/2014/main" id="{053138AC-CDD1-CC40-8565-ECF42963793F}"/>
              </a:ext>
            </a:extLst>
          </p:cNvPr>
          <p:cNvCxnSpPr>
            <a:stCxn id="6" idx="6"/>
            <a:endCxn id="9" idx="2"/>
          </p:cNvCxnSpPr>
          <p:nvPr/>
        </p:nvCxnSpPr>
        <p:spPr>
          <a:xfrm>
            <a:off x="5130187" y="5318847"/>
            <a:ext cx="98215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7">
            <a:extLst>
              <a:ext uri="{FF2B5EF4-FFF2-40B4-BE49-F238E27FC236}">
                <a16:creationId xmlns:a16="http://schemas.microsoft.com/office/drawing/2014/main" id="{3D76E01B-8BF4-C84F-B478-3D1B6809DBEF}"/>
              </a:ext>
            </a:extLst>
          </p:cNvPr>
          <p:cNvCxnSpPr>
            <a:stCxn id="9" idx="6"/>
            <a:endCxn id="12" idx="2"/>
          </p:cNvCxnSpPr>
          <p:nvPr/>
        </p:nvCxnSpPr>
        <p:spPr>
          <a:xfrm>
            <a:off x="6589188" y="5318847"/>
            <a:ext cx="98215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16">
            <a:extLst>
              <a:ext uri="{FF2B5EF4-FFF2-40B4-BE49-F238E27FC236}">
                <a16:creationId xmlns:a16="http://schemas.microsoft.com/office/drawing/2014/main" id="{E0F24D0C-B106-A648-ACD3-EDB39E4D8632}"/>
              </a:ext>
            </a:extLst>
          </p:cNvPr>
          <p:cNvCxnSpPr/>
          <p:nvPr/>
        </p:nvCxnSpPr>
        <p:spPr>
          <a:xfrm>
            <a:off x="3671187" y="5318847"/>
            <a:ext cx="98215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17">
            <a:extLst>
              <a:ext uri="{FF2B5EF4-FFF2-40B4-BE49-F238E27FC236}">
                <a16:creationId xmlns:a16="http://schemas.microsoft.com/office/drawing/2014/main" id="{EB8D918A-9365-1B48-AC0A-827006449D1E}"/>
              </a:ext>
            </a:extLst>
          </p:cNvPr>
          <p:cNvCxnSpPr/>
          <p:nvPr/>
        </p:nvCxnSpPr>
        <p:spPr>
          <a:xfrm>
            <a:off x="8048189" y="5342565"/>
            <a:ext cx="98215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8380996-83C0-3D4F-960B-8A3FA94E4164}"/>
              </a:ext>
            </a:extLst>
          </p:cNvPr>
          <p:cNvSpPr txBox="1"/>
          <p:nvPr/>
        </p:nvSpPr>
        <p:spPr>
          <a:xfrm>
            <a:off x="6410793" y="4832933"/>
            <a:ext cx="804126" cy="523220"/>
          </a:xfrm>
          <a:prstGeom prst="rect">
            <a:avLst/>
          </a:prstGeom>
          <a:noFill/>
        </p:spPr>
        <p:txBody>
          <a:bodyPr wrap="square" rtlCol="0">
            <a:spAutoFit/>
          </a:bodyPr>
          <a:lstStyle/>
          <a:p>
            <a:r>
              <a:rPr lang="zh-CN" altLang="en-US" sz="2800" b="1" dirty="0"/>
              <a:t> </a:t>
            </a:r>
            <a:r>
              <a:rPr lang="en-CN" sz="2800" b="1" dirty="0"/>
              <a:t>√</a:t>
            </a:r>
          </a:p>
        </p:txBody>
      </p:sp>
      <p:sp>
        <p:nvSpPr>
          <p:cNvPr id="25" name="TextBox 24">
            <a:extLst>
              <a:ext uri="{FF2B5EF4-FFF2-40B4-BE49-F238E27FC236}">
                <a16:creationId xmlns:a16="http://schemas.microsoft.com/office/drawing/2014/main" id="{B5C54F65-87D0-8D4C-AE5D-B87F55949FC6}"/>
              </a:ext>
            </a:extLst>
          </p:cNvPr>
          <p:cNvSpPr txBox="1"/>
          <p:nvPr/>
        </p:nvSpPr>
        <p:spPr>
          <a:xfrm>
            <a:off x="2627140" y="5121562"/>
            <a:ext cx="854145" cy="369332"/>
          </a:xfrm>
          <a:prstGeom prst="rect">
            <a:avLst/>
          </a:prstGeom>
          <a:noFill/>
        </p:spPr>
        <p:txBody>
          <a:bodyPr wrap="none" rtlCol="0">
            <a:spAutoFit/>
          </a:bodyPr>
          <a:lstStyle/>
          <a:p>
            <a:r>
              <a:rPr lang="en-CN" b="1" dirty="0"/>
              <a:t>ID First</a:t>
            </a:r>
          </a:p>
        </p:txBody>
      </p:sp>
      <p:grpSp>
        <p:nvGrpSpPr>
          <p:cNvPr id="26" name="组合 6">
            <a:extLst>
              <a:ext uri="{FF2B5EF4-FFF2-40B4-BE49-F238E27FC236}">
                <a16:creationId xmlns:a16="http://schemas.microsoft.com/office/drawing/2014/main" id="{8AED8EA3-3EA8-B54B-9F07-208F39FFB74A}"/>
              </a:ext>
            </a:extLst>
          </p:cNvPr>
          <p:cNvGrpSpPr/>
          <p:nvPr/>
        </p:nvGrpSpPr>
        <p:grpSpPr>
          <a:xfrm>
            <a:off x="4571990" y="5795393"/>
            <a:ext cx="638000" cy="638000"/>
            <a:chOff x="2634541" y="3541932"/>
            <a:chExt cx="1800000" cy="1800000"/>
          </a:xfrm>
        </p:grpSpPr>
        <p:sp>
          <p:nvSpPr>
            <p:cNvPr id="27" name="椭圆 7">
              <a:extLst>
                <a:ext uri="{FF2B5EF4-FFF2-40B4-BE49-F238E27FC236}">
                  <a16:creationId xmlns:a16="http://schemas.microsoft.com/office/drawing/2014/main" id="{786CB682-8CA4-044C-B56D-D8D49C787555}"/>
                </a:ext>
              </a:extLst>
            </p:cNvPr>
            <p:cNvSpPr/>
            <p:nvPr/>
          </p:nvSpPr>
          <p:spPr>
            <a:xfrm>
              <a:off x="2864072" y="3756134"/>
              <a:ext cx="1345321" cy="134448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4"/>
            </a:p>
          </p:txBody>
        </p:sp>
        <p:sp>
          <p:nvSpPr>
            <p:cNvPr id="28" name="乘号 8">
              <a:extLst>
                <a:ext uri="{FF2B5EF4-FFF2-40B4-BE49-F238E27FC236}">
                  <a16:creationId xmlns:a16="http://schemas.microsoft.com/office/drawing/2014/main" id="{F1020FB5-73B9-1446-A69F-1B2C52C89212}"/>
                </a:ext>
              </a:extLst>
            </p:cNvPr>
            <p:cNvSpPr/>
            <p:nvPr/>
          </p:nvSpPr>
          <p:spPr>
            <a:xfrm>
              <a:off x="2634541" y="3541932"/>
              <a:ext cx="1800000" cy="1800000"/>
            </a:xfrm>
            <a:prstGeom prst="mathMultiply">
              <a:avLst>
                <a:gd name="adj1" fmla="val 38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4"/>
            </a:p>
          </p:txBody>
        </p:sp>
      </p:grpSp>
      <p:grpSp>
        <p:nvGrpSpPr>
          <p:cNvPr id="29" name="组合 9">
            <a:extLst>
              <a:ext uri="{FF2B5EF4-FFF2-40B4-BE49-F238E27FC236}">
                <a16:creationId xmlns:a16="http://schemas.microsoft.com/office/drawing/2014/main" id="{AFBBA4FA-6C48-8441-8E19-C381EBF909D6}"/>
              </a:ext>
            </a:extLst>
          </p:cNvPr>
          <p:cNvGrpSpPr/>
          <p:nvPr/>
        </p:nvGrpSpPr>
        <p:grpSpPr>
          <a:xfrm>
            <a:off x="6030990" y="5795393"/>
            <a:ext cx="638000" cy="638000"/>
            <a:chOff x="2634541" y="3541932"/>
            <a:chExt cx="1800000" cy="1800000"/>
          </a:xfrm>
        </p:grpSpPr>
        <p:sp>
          <p:nvSpPr>
            <p:cNvPr id="30" name="椭圆 10">
              <a:extLst>
                <a:ext uri="{FF2B5EF4-FFF2-40B4-BE49-F238E27FC236}">
                  <a16:creationId xmlns:a16="http://schemas.microsoft.com/office/drawing/2014/main" id="{A696517D-1DCE-7A4A-9859-3765C8BA4DDD}"/>
                </a:ext>
              </a:extLst>
            </p:cNvPr>
            <p:cNvSpPr/>
            <p:nvPr/>
          </p:nvSpPr>
          <p:spPr>
            <a:xfrm>
              <a:off x="2864072" y="3756134"/>
              <a:ext cx="1345321" cy="1344488"/>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4"/>
            </a:p>
          </p:txBody>
        </p:sp>
        <p:sp>
          <p:nvSpPr>
            <p:cNvPr id="31" name="乘号 11">
              <a:extLst>
                <a:ext uri="{FF2B5EF4-FFF2-40B4-BE49-F238E27FC236}">
                  <a16:creationId xmlns:a16="http://schemas.microsoft.com/office/drawing/2014/main" id="{DB1102CC-E2D4-204A-9E97-9A8567ED11BE}"/>
                </a:ext>
              </a:extLst>
            </p:cNvPr>
            <p:cNvSpPr/>
            <p:nvPr/>
          </p:nvSpPr>
          <p:spPr>
            <a:xfrm>
              <a:off x="2634541" y="3541932"/>
              <a:ext cx="1800000" cy="1800000"/>
            </a:xfrm>
            <a:prstGeom prst="mathMultiply">
              <a:avLst>
                <a:gd name="adj1" fmla="val 389"/>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4"/>
            </a:p>
          </p:txBody>
        </p:sp>
      </p:grpSp>
      <p:grpSp>
        <p:nvGrpSpPr>
          <p:cNvPr id="32" name="组合 12">
            <a:extLst>
              <a:ext uri="{FF2B5EF4-FFF2-40B4-BE49-F238E27FC236}">
                <a16:creationId xmlns:a16="http://schemas.microsoft.com/office/drawing/2014/main" id="{566FB8D5-56E2-0849-8C6C-D8B93439DA75}"/>
              </a:ext>
            </a:extLst>
          </p:cNvPr>
          <p:cNvGrpSpPr/>
          <p:nvPr/>
        </p:nvGrpSpPr>
        <p:grpSpPr>
          <a:xfrm>
            <a:off x="7489991" y="5795393"/>
            <a:ext cx="638000" cy="638000"/>
            <a:chOff x="2634541" y="3541932"/>
            <a:chExt cx="1800000" cy="1800000"/>
          </a:xfrm>
        </p:grpSpPr>
        <p:sp>
          <p:nvSpPr>
            <p:cNvPr id="33" name="椭圆 13">
              <a:extLst>
                <a:ext uri="{FF2B5EF4-FFF2-40B4-BE49-F238E27FC236}">
                  <a16:creationId xmlns:a16="http://schemas.microsoft.com/office/drawing/2014/main" id="{6A6B5AEE-C75B-C943-A41E-AE1C282BD93B}"/>
                </a:ext>
              </a:extLst>
            </p:cNvPr>
            <p:cNvSpPr/>
            <p:nvPr/>
          </p:nvSpPr>
          <p:spPr>
            <a:xfrm>
              <a:off x="2864072" y="3756134"/>
              <a:ext cx="1345321" cy="1344488"/>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4"/>
            </a:p>
          </p:txBody>
        </p:sp>
        <p:sp>
          <p:nvSpPr>
            <p:cNvPr id="34" name="乘号 14">
              <a:extLst>
                <a:ext uri="{FF2B5EF4-FFF2-40B4-BE49-F238E27FC236}">
                  <a16:creationId xmlns:a16="http://schemas.microsoft.com/office/drawing/2014/main" id="{4FA28419-9E67-ED47-A9FC-CA02AC390E40}"/>
                </a:ext>
              </a:extLst>
            </p:cNvPr>
            <p:cNvSpPr/>
            <p:nvPr/>
          </p:nvSpPr>
          <p:spPr>
            <a:xfrm>
              <a:off x="2634541" y="3541932"/>
              <a:ext cx="1800000" cy="1800000"/>
            </a:xfrm>
            <a:prstGeom prst="mathMultiply">
              <a:avLst>
                <a:gd name="adj1" fmla="val 38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4"/>
            </a:p>
          </p:txBody>
        </p:sp>
      </p:grpSp>
      <p:cxnSp>
        <p:nvCxnSpPr>
          <p:cNvPr id="35" name="直接箭头连接符 16">
            <a:extLst>
              <a:ext uri="{FF2B5EF4-FFF2-40B4-BE49-F238E27FC236}">
                <a16:creationId xmlns:a16="http://schemas.microsoft.com/office/drawing/2014/main" id="{078E13D4-1805-B742-99D6-AC0E1D366F2B}"/>
              </a:ext>
            </a:extLst>
          </p:cNvPr>
          <p:cNvCxnSpPr>
            <a:stCxn id="27" idx="6"/>
            <a:endCxn id="30" idx="2"/>
          </p:cNvCxnSpPr>
          <p:nvPr/>
        </p:nvCxnSpPr>
        <p:spPr>
          <a:xfrm>
            <a:off x="5130187" y="6109589"/>
            <a:ext cx="98215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17">
            <a:extLst>
              <a:ext uri="{FF2B5EF4-FFF2-40B4-BE49-F238E27FC236}">
                <a16:creationId xmlns:a16="http://schemas.microsoft.com/office/drawing/2014/main" id="{ACB411D3-D43D-634C-B951-37EF21A0490E}"/>
              </a:ext>
            </a:extLst>
          </p:cNvPr>
          <p:cNvCxnSpPr>
            <a:stCxn id="30" idx="6"/>
            <a:endCxn id="33" idx="2"/>
          </p:cNvCxnSpPr>
          <p:nvPr/>
        </p:nvCxnSpPr>
        <p:spPr>
          <a:xfrm>
            <a:off x="6589188" y="6109589"/>
            <a:ext cx="98215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16">
            <a:extLst>
              <a:ext uri="{FF2B5EF4-FFF2-40B4-BE49-F238E27FC236}">
                <a16:creationId xmlns:a16="http://schemas.microsoft.com/office/drawing/2014/main" id="{E69A02BB-879C-CE42-A85B-F8AA1FEC3162}"/>
              </a:ext>
            </a:extLst>
          </p:cNvPr>
          <p:cNvCxnSpPr/>
          <p:nvPr/>
        </p:nvCxnSpPr>
        <p:spPr>
          <a:xfrm>
            <a:off x="3671187" y="6109589"/>
            <a:ext cx="98215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17">
            <a:extLst>
              <a:ext uri="{FF2B5EF4-FFF2-40B4-BE49-F238E27FC236}">
                <a16:creationId xmlns:a16="http://schemas.microsoft.com/office/drawing/2014/main" id="{77078972-BF22-064F-B4F9-F923D430D2AA}"/>
              </a:ext>
            </a:extLst>
          </p:cNvPr>
          <p:cNvCxnSpPr/>
          <p:nvPr/>
        </p:nvCxnSpPr>
        <p:spPr>
          <a:xfrm>
            <a:off x="8048189" y="6133307"/>
            <a:ext cx="98215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453B040A-6BA6-0946-AD40-07F2DE35CCF4}"/>
              </a:ext>
            </a:extLst>
          </p:cNvPr>
          <p:cNvSpPr txBox="1"/>
          <p:nvPr/>
        </p:nvSpPr>
        <p:spPr>
          <a:xfrm>
            <a:off x="5948472" y="6248726"/>
            <a:ext cx="820930" cy="369332"/>
          </a:xfrm>
          <a:prstGeom prst="rect">
            <a:avLst/>
          </a:prstGeom>
          <a:noFill/>
        </p:spPr>
        <p:txBody>
          <a:bodyPr wrap="none" rtlCol="0">
            <a:spAutoFit/>
          </a:bodyPr>
          <a:lstStyle/>
          <a:p>
            <a:r>
              <a:rPr lang="en-CN" i="1" dirty="0"/>
              <a:t>5 tasks</a:t>
            </a:r>
          </a:p>
        </p:txBody>
      </p:sp>
      <p:sp>
        <p:nvSpPr>
          <p:cNvPr id="40" name="TextBox 39">
            <a:extLst>
              <a:ext uri="{FF2B5EF4-FFF2-40B4-BE49-F238E27FC236}">
                <a16:creationId xmlns:a16="http://schemas.microsoft.com/office/drawing/2014/main" id="{A9498EFC-3A3E-1A41-ACCB-9DA42B9A20D9}"/>
              </a:ext>
            </a:extLst>
          </p:cNvPr>
          <p:cNvSpPr txBox="1"/>
          <p:nvPr/>
        </p:nvSpPr>
        <p:spPr>
          <a:xfrm>
            <a:off x="7384828" y="6242943"/>
            <a:ext cx="937949" cy="369332"/>
          </a:xfrm>
          <a:prstGeom prst="rect">
            <a:avLst/>
          </a:prstGeom>
          <a:noFill/>
        </p:spPr>
        <p:txBody>
          <a:bodyPr wrap="none" rtlCol="0">
            <a:spAutoFit/>
          </a:bodyPr>
          <a:lstStyle/>
          <a:p>
            <a:r>
              <a:rPr lang="en-CN" i="1" dirty="0"/>
              <a:t>10 tasks</a:t>
            </a:r>
          </a:p>
        </p:txBody>
      </p:sp>
      <p:sp>
        <p:nvSpPr>
          <p:cNvPr id="41" name="TextBox 40">
            <a:extLst>
              <a:ext uri="{FF2B5EF4-FFF2-40B4-BE49-F238E27FC236}">
                <a16:creationId xmlns:a16="http://schemas.microsoft.com/office/drawing/2014/main" id="{056735A5-32EE-904B-A249-2343096D59BA}"/>
              </a:ext>
            </a:extLst>
          </p:cNvPr>
          <p:cNvSpPr txBox="1"/>
          <p:nvPr/>
        </p:nvSpPr>
        <p:spPr>
          <a:xfrm>
            <a:off x="7846419" y="5603765"/>
            <a:ext cx="804126" cy="523220"/>
          </a:xfrm>
          <a:prstGeom prst="rect">
            <a:avLst/>
          </a:prstGeom>
          <a:noFill/>
        </p:spPr>
        <p:txBody>
          <a:bodyPr wrap="square" rtlCol="0">
            <a:spAutoFit/>
          </a:bodyPr>
          <a:lstStyle/>
          <a:p>
            <a:r>
              <a:rPr lang="zh-CN" altLang="en-US" sz="2800" b="1" dirty="0"/>
              <a:t> </a:t>
            </a:r>
            <a:r>
              <a:rPr lang="en-CN" sz="2800" b="1" dirty="0"/>
              <a:t>√</a:t>
            </a:r>
          </a:p>
        </p:txBody>
      </p:sp>
      <p:sp>
        <p:nvSpPr>
          <p:cNvPr id="42" name="TextBox 41">
            <a:extLst>
              <a:ext uri="{FF2B5EF4-FFF2-40B4-BE49-F238E27FC236}">
                <a16:creationId xmlns:a16="http://schemas.microsoft.com/office/drawing/2014/main" id="{0D1E9587-6811-1347-A23B-887868BD61C3}"/>
              </a:ext>
            </a:extLst>
          </p:cNvPr>
          <p:cNvSpPr txBox="1"/>
          <p:nvPr/>
        </p:nvSpPr>
        <p:spPr>
          <a:xfrm>
            <a:off x="2464316" y="5867546"/>
            <a:ext cx="1154290" cy="369332"/>
          </a:xfrm>
          <a:prstGeom prst="rect">
            <a:avLst/>
          </a:prstGeom>
          <a:noFill/>
        </p:spPr>
        <p:txBody>
          <a:bodyPr wrap="none" rtlCol="0">
            <a:spAutoFit/>
          </a:bodyPr>
          <a:lstStyle/>
          <a:p>
            <a:r>
              <a:rPr lang="en-CN" b="1" dirty="0"/>
              <a:t>Cross First</a:t>
            </a:r>
          </a:p>
        </p:txBody>
      </p:sp>
    </p:spTree>
    <p:extLst>
      <p:ext uri="{BB962C8B-B14F-4D97-AF65-F5344CB8AC3E}">
        <p14:creationId xmlns:p14="http://schemas.microsoft.com/office/powerpoint/2010/main" val="383826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par>
                                <p:cTn id="20" presetID="9"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par>
                                <p:cTn id="23" presetID="9"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dissolve">
                                      <p:cBhvr>
                                        <p:cTn id="25" dur="500"/>
                                        <p:tgtEl>
                                          <p:spTgt spid="21"/>
                                        </p:tgtEl>
                                      </p:cBhvr>
                                    </p:animEffect>
                                  </p:childTnLst>
                                </p:cTn>
                              </p:par>
                              <p:par>
                                <p:cTn id="26" presetID="9"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500"/>
                                        <p:tgtEl>
                                          <p:spTgt spid="2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dissolv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dissolve">
                                      <p:cBhvr>
                                        <p:cTn id="36" dur="500"/>
                                        <p:tgtEl>
                                          <p:spTgt spid="26"/>
                                        </p:tgtEl>
                                      </p:cBhvr>
                                    </p:animEffect>
                                  </p:childTnLst>
                                </p:cTn>
                              </p:par>
                              <p:par>
                                <p:cTn id="37" presetID="9"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dissolve">
                                      <p:cBhvr>
                                        <p:cTn id="39" dur="500"/>
                                        <p:tgtEl>
                                          <p:spTgt spid="29"/>
                                        </p:tgtEl>
                                      </p:cBhvr>
                                    </p:animEffect>
                                  </p:childTnLst>
                                </p:cTn>
                              </p:par>
                              <p:par>
                                <p:cTn id="40" presetID="9"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dissolve">
                                      <p:cBhvr>
                                        <p:cTn id="42" dur="500"/>
                                        <p:tgtEl>
                                          <p:spTgt spid="32"/>
                                        </p:tgtEl>
                                      </p:cBhvr>
                                    </p:animEffect>
                                  </p:childTnLst>
                                </p:cTn>
                              </p:par>
                              <p:par>
                                <p:cTn id="43" presetID="9"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dissolve">
                                      <p:cBhvr>
                                        <p:cTn id="45" dur="500"/>
                                        <p:tgtEl>
                                          <p:spTgt spid="35"/>
                                        </p:tgtEl>
                                      </p:cBhvr>
                                    </p:animEffect>
                                  </p:childTnLst>
                                </p:cTn>
                              </p:par>
                              <p:par>
                                <p:cTn id="46" presetID="9"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dissolve">
                                      <p:cBhvr>
                                        <p:cTn id="48" dur="500"/>
                                        <p:tgtEl>
                                          <p:spTgt spid="36"/>
                                        </p:tgtEl>
                                      </p:cBhvr>
                                    </p:animEffect>
                                  </p:childTnLst>
                                </p:cTn>
                              </p:par>
                              <p:par>
                                <p:cTn id="49" presetID="9"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dissolve">
                                      <p:cBhvr>
                                        <p:cTn id="51" dur="500"/>
                                        <p:tgtEl>
                                          <p:spTgt spid="37"/>
                                        </p:tgtEl>
                                      </p:cBhvr>
                                    </p:animEffect>
                                  </p:childTnLst>
                                </p:cTn>
                              </p:par>
                              <p:par>
                                <p:cTn id="52" presetID="9" presetClass="entr" presetSubtype="0" fill="hold"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dissolve">
                                      <p:cBhvr>
                                        <p:cTn id="54" dur="500"/>
                                        <p:tgtEl>
                                          <p:spTgt spid="38"/>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dissolve">
                                      <p:cBhvr>
                                        <p:cTn id="57" dur="500"/>
                                        <p:tgtEl>
                                          <p:spTgt spid="39"/>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dissolve">
                                      <p:cBhvr>
                                        <p:cTn id="60" dur="500"/>
                                        <p:tgtEl>
                                          <p:spTgt spid="40"/>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dissolve">
                                      <p:cBhvr>
                                        <p:cTn id="63" dur="500"/>
                                        <p:tgtEl>
                                          <p:spTgt spid="42"/>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dissolve">
                                      <p:cBhvr>
                                        <p:cTn id="66" dur="500"/>
                                        <p:tgtEl>
                                          <p:spTgt spid="41"/>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blinds(horizontal)">
                                      <p:cBhvr>
                                        <p:cTn id="7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9" grpId="0"/>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0730C-D42E-034D-8EFD-AB0CF1C3D146}"/>
              </a:ext>
            </a:extLst>
          </p:cNvPr>
          <p:cNvSpPr>
            <a:spLocks noGrp="1"/>
          </p:cNvSpPr>
          <p:nvPr>
            <p:ph type="title"/>
          </p:nvPr>
        </p:nvSpPr>
        <p:spPr/>
        <p:txBody>
          <a:bodyPr/>
          <a:lstStyle/>
          <a:p>
            <a:r>
              <a:rPr lang="en-CN" dirty="0"/>
              <a:t>Evaluation</a:t>
            </a:r>
          </a:p>
        </p:txBody>
      </p:sp>
      <p:sp>
        <p:nvSpPr>
          <p:cNvPr id="3" name="Content Placeholder 2">
            <a:extLst>
              <a:ext uri="{FF2B5EF4-FFF2-40B4-BE49-F238E27FC236}">
                <a16:creationId xmlns:a16="http://schemas.microsoft.com/office/drawing/2014/main" id="{3BD7E75B-DE92-9A46-9090-59818C7F202E}"/>
              </a:ext>
            </a:extLst>
          </p:cNvPr>
          <p:cNvSpPr>
            <a:spLocks noGrp="1"/>
          </p:cNvSpPr>
          <p:nvPr>
            <p:ph idx="1"/>
          </p:nvPr>
        </p:nvSpPr>
        <p:spPr>
          <a:xfrm>
            <a:off x="838200" y="1825625"/>
            <a:ext cx="6111240" cy="597535"/>
          </a:xfrm>
        </p:spPr>
        <p:txBody>
          <a:bodyPr/>
          <a:lstStyle/>
          <a:p>
            <a:r>
              <a:rPr lang="en-US" dirty="0"/>
              <a:t>Error Caused by Round Based Timing </a:t>
            </a:r>
          </a:p>
          <a:p>
            <a:endParaRPr lang="en-CN" dirty="0"/>
          </a:p>
        </p:txBody>
      </p:sp>
      <p:pic>
        <p:nvPicPr>
          <p:cNvPr id="4" name="Picture 3">
            <a:extLst>
              <a:ext uri="{FF2B5EF4-FFF2-40B4-BE49-F238E27FC236}">
                <a16:creationId xmlns:a16="http://schemas.microsoft.com/office/drawing/2014/main" id="{C8C2F215-352F-7D40-B84E-7CC485DEA4DB}"/>
              </a:ext>
            </a:extLst>
          </p:cNvPr>
          <p:cNvPicPr>
            <a:picLocks noChangeAspect="1"/>
          </p:cNvPicPr>
          <p:nvPr/>
        </p:nvPicPr>
        <p:blipFill>
          <a:blip r:embed="rId3"/>
          <a:stretch>
            <a:fillRect/>
          </a:stretch>
        </p:blipFill>
        <p:spPr>
          <a:xfrm>
            <a:off x="3481610" y="2849562"/>
            <a:ext cx="5228780" cy="2406650"/>
          </a:xfrm>
          <a:prstGeom prst="rect">
            <a:avLst/>
          </a:prstGeom>
        </p:spPr>
      </p:pic>
    </p:spTree>
    <p:extLst>
      <p:ext uri="{BB962C8B-B14F-4D97-AF65-F5344CB8AC3E}">
        <p14:creationId xmlns:p14="http://schemas.microsoft.com/office/powerpoint/2010/main" val="863739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6FAB1-7033-AD4B-A970-2322A7E52387}"/>
              </a:ext>
            </a:extLst>
          </p:cNvPr>
          <p:cNvSpPr>
            <a:spLocks noGrp="1"/>
          </p:cNvSpPr>
          <p:nvPr>
            <p:ph type="title"/>
          </p:nvPr>
        </p:nvSpPr>
        <p:spPr/>
        <p:txBody>
          <a:bodyPr/>
          <a:lstStyle/>
          <a:p>
            <a:r>
              <a:rPr lang="en-CN" dirty="0"/>
              <a:t>Conclusion</a:t>
            </a:r>
          </a:p>
        </p:txBody>
      </p:sp>
      <p:sp>
        <p:nvSpPr>
          <p:cNvPr id="3" name="Content Placeholder 2">
            <a:extLst>
              <a:ext uri="{FF2B5EF4-FFF2-40B4-BE49-F238E27FC236}">
                <a16:creationId xmlns:a16="http://schemas.microsoft.com/office/drawing/2014/main" id="{F75E417F-A28A-F041-9F6E-37D333ACFBCC}"/>
              </a:ext>
            </a:extLst>
          </p:cNvPr>
          <p:cNvSpPr>
            <a:spLocks noGrp="1"/>
          </p:cNvSpPr>
          <p:nvPr>
            <p:ph idx="1"/>
          </p:nvPr>
        </p:nvSpPr>
        <p:spPr>
          <a:xfrm>
            <a:off x="838200" y="1825625"/>
            <a:ext cx="10515600" cy="4351338"/>
          </a:xfrm>
        </p:spPr>
        <p:txBody>
          <a:bodyPr>
            <a:normAutofit fontScale="92500" lnSpcReduction="10000"/>
          </a:bodyPr>
          <a:lstStyle/>
          <a:p>
            <a:r>
              <a:rPr lang="en-CN" dirty="0"/>
              <a:t>We realize Martini, a </a:t>
            </a:r>
            <a:r>
              <a:rPr lang="en-US" dirty="0"/>
              <a:t>measurement-based </a:t>
            </a:r>
            <a:r>
              <a:rPr lang="en-US" dirty="0">
                <a:solidFill>
                  <a:srgbClr val="FF0000"/>
                </a:solidFill>
              </a:rPr>
              <a:t>timely</a:t>
            </a:r>
            <a:r>
              <a:rPr lang="en-US" dirty="0"/>
              <a:t> management framework on programmable switches.</a:t>
            </a:r>
          </a:p>
          <a:p>
            <a:endParaRPr lang="en-US" dirty="0"/>
          </a:p>
          <a:p>
            <a:r>
              <a:rPr lang="en-US" dirty="0"/>
              <a:t>Our </a:t>
            </a:r>
            <a:r>
              <a:rPr lang="en-US" dirty="0">
                <a:solidFill>
                  <a:srgbClr val="FF0000"/>
                </a:solidFill>
              </a:rPr>
              <a:t>task description primitives </a:t>
            </a:r>
            <a:r>
              <a:rPr lang="en-US" dirty="0"/>
              <a:t>and </a:t>
            </a:r>
            <a:r>
              <a:rPr lang="en-US" dirty="0">
                <a:solidFill>
                  <a:srgbClr val="FF0000"/>
                </a:solidFill>
              </a:rPr>
              <a:t>hardware component library </a:t>
            </a:r>
            <a:r>
              <a:rPr lang="en-US" dirty="0"/>
              <a:t>provide simplicity, modularity and flexibility.</a:t>
            </a:r>
          </a:p>
          <a:p>
            <a:endParaRPr lang="en-US" dirty="0"/>
          </a:p>
          <a:p>
            <a:r>
              <a:rPr lang="en-US" dirty="0"/>
              <a:t>Our </a:t>
            </a:r>
            <a:r>
              <a:rPr lang="en-US" dirty="0">
                <a:solidFill>
                  <a:srgbClr val="FF0000"/>
                </a:solidFill>
              </a:rPr>
              <a:t>placement algorithm </a:t>
            </a:r>
            <a:r>
              <a:rPr lang="en-US" dirty="0"/>
              <a:t>take the best use of </a:t>
            </a:r>
            <a:r>
              <a:rPr lang="en-US" dirty="0">
                <a:solidFill>
                  <a:srgbClr val="FF0000"/>
                </a:solidFill>
              </a:rPr>
              <a:t>global-wide</a:t>
            </a:r>
            <a:r>
              <a:rPr lang="en-US" dirty="0"/>
              <a:t> network resources for management tasks.</a:t>
            </a:r>
          </a:p>
          <a:p>
            <a:endParaRPr lang="en-US" dirty="0"/>
          </a:p>
          <a:p>
            <a:r>
              <a:rPr lang="en-US" dirty="0"/>
              <a:t>Evaluation shows Martini can reduce control loop </a:t>
            </a:r>
            <a:r>
              <a:rPr lang="en-US" dirty="0">
                <a:solidFill>
                  <a:srgbClr val="FF0000"/>
                </a:solidFill>
              </a:rPr>
              <a:t>from seconds to nanoseconds</a:t>
            </a:r>
            <a:r>
              <a:rPr lang="en-US" dirty="0"/>
              <a:t>.  </a:t>
            </a:r>
          </a:p>
          <a:p>
            <a:endParaRPr lang="en-CN" dirty="0"/>
          </a:p>
        </p:txBody>
      </p:sp>
    </p:spTree>
    <p:extLst>
      <p:ext uri="{BB962C8B-B14F-4D97-AF65-F5344CB8AC3E}">
        <p14:creationId xmlns:p14="http://schemas.microsoft.com/office/powerpoint/2010/main" val="53945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2658BAA-5275-8A40-ABC8-8FC201A7783D}"/>
              </a:ext>
            </a:extLst>
          </p:cNvPr>
          <p:cNvSpPr txBox="1">
            <a:spLocks/>
          </p:cNvSpPr>
          <p:nvPr/>
        </p:nvSpPr>
        <p:spPr>
          <a:xfrm>
            <a:off x="728133" y="1843993"/>
            <a:ext cx="10735733"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4800" b="1" dirty="0"/>
              <a:t>Thank</a:t>
            </a:r>
            <a:r>
              <a:rPr lang="zh-CN" altLang="en-US" sz="4800" b="1" dirty="0"/>
              <a:t> </a:t>
            </a:r>
            <a:r>
              <a:rPr lang="en-US" altLang="zh-CN" sz="4800" b="1" dirty="0"/>
              <a:t>you!</a:t>
            </a:r>
            <a:endParaRPr lang="en-US" sz="4800" b="1" dirty="0"/>
          </a:p>
        </p:txBody>
      </p:sp>
      <p:sp>
        <p:nvSpPr>
          <p:cNvPr id="5" name="Subtitle 2">
            <a:extLst>
              <a:ext uri="{FF2B5EF4-FFF2-40B4-BE49-F238E27FC236}">
                <a16:creationId xmlns:a16="http://schemas.microsoft.com/office/drawing/2014/main" id="{926B36EE-CA61-8D42-B7BA-EAFF62950823}"/>
              </a:ext>
            </a:extLst>
          </p:cNvPr>
          <p:cNvSpPr txBox="1">
            <a:spLocks/>
          </p:cNvSpPr>
          <p:nvPr/>
        </p:nvSpPr>
        <p:spPr>
          <a:xfrm>
            <a:off x="1828800" y="3236019"/>
            <a:ext cx="8534400" cy="1752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b="1" dirty="0"/>
          </a:p>
          <a:p>
            <a:pPr marL="0" indent="0" algn="ctr">
              <a:buNone/>
            </a:pPr>
            <a:r>
              <a:rPr lang="en-US" altLang="zh-CN" b="1" i="1" dirty="0">
                <a:solidFill>
                  <a:schemeClr val="accent1">
                    <a:lumMod val="50000"/>
                  </a:schemeClr>
                </a:solidFill>
              </a:rPr>
              <a:t>wangshuh18@mails.tsinghua.edu.cn</a:t>
            </a:r>
            <a:endParaRPr lang="en-US" b="1" i="1" dirty="0">
              <a:solidFill>
                <a:schemeClr val="accent1">
                  <a:lumMod val="50000"/>
                </a:schemeClr>
              </a:solidFill>
            </a:endParaRPr>
          </a:p>
        </p:txBody>
      </p:sp>
    </p:spTree>
    <p:extLst>
      <p:ext uri="{BB962C8B-B14F-4D97-AF65-F5344CB8AC3E}">
        <p14:creationId xmlns:p14="http://schemas.microsoft.com/office/powerpoint/2010/main" val="2660463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B968-DE1E-6A43-AA0A-3185057E146A}"/>
              </a:ext>
            </a:extLst>
          </p:cNvPr>
          <p:cNvSpPr>
            <a:spLocks noGrp="1"/>
          </p:cNvSpPr>
          <p:nvPr>
            <p:ph type="title"/>
          </p:nvPr>
        </p:nvSpPr>
        <p:spPr/>
        <p:txBody>
          <a:bodyPr/>
          <a:lstStyle/>
          <a:p>
            <a:r>
              <a:rPr lang="en-CN" dirty="0"/>
              <a:t>Control loop breakdown</a:t>
            </a:r>
          </a:p>
        </p:txBody>
      </p:sp>
      <p:sp>
        <p:nvSpPr>
          <p:cNvPr id="4" name="矩形 36">
            <a:extLst>
              <a:ext uri="{FF2B5EF4-FFF2-40B4-BE49-F238E27FC236}">
                <a16:creationId xmlns:a16="http://schemas.microsoft.com/office/drawing/2014/main" id="{C4491A42-1647-AB45-A490-42C9C031A033}"/>
              </a:ext>
            </a:extLst>
          </p:cNvPr>
          <p:cNvSpPr/>
          <p:nvPr/>
        </p:nvSpPr>
        <p:spPr>
          <a:xfrm>
            <a:off x="1866949" y="4474373"/>
            <a:ext cx="1126334" cy="537511"/>
          </a:xfrm>
          <a:prstGeom prst="re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994" dirty="0"/>
              <a:t>Measure</a:t>
            </a:r>
            <a:endParaRPr lang="zh-CN" altLang="en-US" sz="1994" dirty="0"/>
          </a:p>
        </p:txBody>
      </p:sp>
      <p:sp>
        <p:nvSpPr>
          <p:cNvPr id="5" name="文本框 37">
            <a:extLst>
              <a:ext uri="{FF2B5EF4-FFF2-40B4-BE49-F238E27FC236}">
                <a16:creationId xmlns:a16="http://schemas.microsoft.com/office/drawing/2014/main" id="{617605BD-593E-7F43-86BB-12B750D6B9C6}"/>
              </a:ext>
            </a:extLst>
          </p:cNvPr>
          <p:cNvSpPr txBox="1"/>
          <p:nvPr/>
        </p:nvSpPr>
        <p:spPr>
          <a:xfrm>
            <a:off x="1443373" y="2662809"/>
            <a:ext cx="1228157" cy="399212"/>
          </a:xfrm>
          <a:prstGeom prst="rect">
            <a:avLst/>
          </a:prstGeom>
          <a:noFill/>
        </p:spPr>
        <p:txBody>
          <a:bodyPr wrap="none" rtlCol="0">
            <a:spAutoFit/>
          </a:bodyPr>
          <a:lstStyle/>
          <a:p>
            <a:r>
              <a:rPr lang="en-US" altLang="zh-CN" sz="1994" i="1" dirty="0"/>
              <a:t>Controller</a:t>
            </a:r>
            <a:endParaRPr lang="zh-CN" altLang="en-US" sz="1994" i="1" dirty="0"/>
          </a:p>
        </p:txBody>
      </p:sp>
      <p:sp>
        <p:nvSpPr>
          <p:cNvPr id="6" name="矩形 39">
            <a:extLst>
              <a:ext uri="{FF2B5EF4-FFF2-40B4-BE49-F238E27FC236}">
                <a16:creationId xmlns:a16="http://schemas.microsoft.com/office/drawing/2014/main" id="{841D8B60-FBE8-B04D-8383-0C90AF13ED3A}"/>
              </a:ext>
            </a:extLst>
          </p:cNvPr>
          <p:cNvSpPr/>
          <p:nvPr/>
        </p:nvSpPr>
        <p:spPr>
          <a:xfrm>
            <a:off x="6801582" y="4474373"/>
            <a:ext cx="1126334" cy="537511"/>
          </a:xfrm>
          <a:prstGeom prst="re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994" dirty="0"/>
              <a:t>Delayed</a:t>
            </a:r>
            <a:endParaRPr lang="zh-CN" altLang="en-US" sz="1994" dirty="0"/>
          </a:p>
          <a:p>
            <a:pPr algn="ctr"/>
            <a:r>
              <a:rPr lang="en-US" altLang="zh-CN" sz="1994" dirty="0"/>
              <a:t>Control</a:t>
            </a:r>
            <a:endParaRPr lang="zh-CN" altLang="en-US" sz="1994" dirty="0"/>
          </a:p>
        </p:txBody>
      </p:sp>
      <p:cxnSp>
        <p:nvCxnSpPr>
          <p:cNvPr id="7" name="直接箭头连接符 40">
            <a:extLst>
              <a:ext uri="{FF2B5EF4-FFF2-40B4-BE49-F238E27FC236}">
                <a16:creationId xmlns:a16="http://schemas.microsoft.com/office/drawing/2014/main" id="{1E426426-91CF-8C4A-832B-6A2BDB4F547E}"/>
              </a:ext>
            </a:extLst>
          </p:cNvPr>
          <p:cNvCxnSpPr/>
          <p:nvPr/>
        </p:nvCxnSpPr>
        <p:spPr>
          <a:xfrm flipV="1">
            <a:off x="1539411" y="3357194"/>
            <a:ext cx="6372000" cy="0"/>
          </a:xfrm>
          <a:prstGeom prst="straightConnector1">
            <a:avLst/>
          </a:prstGeom>
          <a:ln w="19050">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 name="文本框 41">
            <a:extLst>
              <a:ext uri="{FF2B5EF4-FFF2-40B4-BE49-F238E27FC236}">
                <a16:creationId xmlns:a16="http://schemas.microsoft.com/office/drawing/2014/main" id="{74B4753E-9145-8B4A-AA32-FB38BD1D7C93}"/>
              </a:ext>
            </a:extLst>
          </p:cNvPr>
          <p:cNvSpPr txBox="1"/>
          <p:nvPr/>
        </p:nvSpPr>
        <p:spPr>
          <a:xfrm>
            <a:off x="1433770" y="3343897"/>
            <a:ext cx="1354410" cy="399212"/>
          </a:xfrm>
          <a:prstGeom prst="rect">
            <a:avLst/>
          </a:prstGeom>
          <a:noFill/>
        </p:spPr>
        <p:txBody>
          <a:bodyPr wrap="none" rtlCol="0">
            <a:spAutoFit/>
          </a:bodyPr>
          <a:lstStyle/>
          <a:p>
            <a:r>
              <a:rPr lang="en-US" altLang="zh-CN" sz="1994" i="1" dirty="0"/>
              <a:t>Switch CPU</a:t>
            </a:r>
            <a:endParaRPr lang="zh-CN" altLang="en-US" sz="1994" i="1" dirty="0"/>
          </a:p>
        </p:txBody>
      </p:sp>
      <p:sp>
        <p:nvSpPr>
          <p:cNvPr id="9" name="矩形 42">
            <a:extLst>
              <a:ext uri="{FF2B5EF4-FFF2-40B4-BE49-F238E27FC236}">
                <a16:creationId xmlns:a16="http://schemas.microsoft.com/office/drawing/2014/main" id="{FD41370C-FAE2-2C49-9D2F-602413D9EDB5}"/>
              </a:ext>
            </a:extLst>
          </p:cNvPr>
          <p:cNvSpPr/>
          <p:nvPr/>
        </p:nvSpPr>
        <p:spPr>
          <a:xfrm>
            <a:off x="3409283" y="2354452"/>
            <a:ext cx="2880000" cy="322381"/>
          </a:xfrm>
          <a:prstGeom prst="rect">
            <a:avLst/>
          </a:prstGeom>
          <a:solidFill>
            <a:schemeClr val="accent1">
              <a:lumMod val="40000"/>
              <a:lumOff val="6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994" i="1" dirty="0"/>
              <a:t>Control decision making</a:t>
            </a:r>
            <a:endParaRPr lang="zh-CN" altLang="en-US" sz="1994" i="1" dirty="0"/>
          </a:p>
        </p:txBody>
      </p:sp>
      <p:sp>
        <p:nvSpPr>
          <p:cNvPr id="10" name="椭圆 46">
            <a:extLst>
              <a:ext uri="{FF2B5EF4-FFF2-40B4-BE49-F238E27FC236}">
                <a16:creationId xmlns:a16="http://schemas.microsoft.com/office/drawing/2014/main" id="{AD4DB751-82AD-924C-AB3D-3751B0D57ACD}"/>
              </a:ext>
            </a:extLst>
          </p:cNvPr>
          <p:cNvSpPr/>
          <p:nvPr/>
        </p:nvSpPr>
        <p:spPr>
          <a:xfrm>
            <a:off x="4692399" y="2705368"/>
            <a:ext cx="252000" cy="2520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肘形连接符 47">
            <a:extLst>
              <a:ext uri="{FF2B5EF4-FFF2-40B4-BE49-F238E27FC236}">
                <a16:creationId xmlns:a16="http://schemas.microsoft.com/office/drawing/2014/main" id="{F3636C84-EAB6-C245-B226-ACE17254BDEF}"/>
              </a:ext>
            </a:extLst>
          </p:cNvPr>
          <p:cNvCxnSpPr>
            <a:stCxn id="4" idx="3"/>
            <a:endCxn id="10" idx="2"/>
          </p:cNvCxnSpPr>
          <p:nvPr/>
        </p:nvCxnSpPr>
        <p:spPr>
          <a:xfrm flipV="1">
            <a:off x="2993283" y="2831368"/>
            <a:ext cx="1699116" cy="1911761"/>
          </a:xfrm>
          <a:prstGeom prst="bentConnector3">
            <a:avLst>
              <a:gd name="adj1" fmla="val 16732"/>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2" name="肘形连接符 49">
            <a:extLst>
              <a:ext uri="{FF2B5EF4-FFF2-40B4-BE49-F238E27FC236}">
                <a16:creationId xmlns:a16="http://schemas.microsoft.com/office/drawing/2014/main" id="{7CAB1A6F-749E-C447-8853-661AAE623737}"/>
              </a:ext>
            </a:extLst>
          </p:cNvPr>
          <p:cNvCxnSpPr>
            <a:stCxn id="10" idx="6"/>
            <a:endCxn id="6" idx="1"/>
          </p:cNvCxnSpPr>
          <p:nvPr/>
        </p:nvCxnSpPr>
        <p:spPr>
          <a:xfrm>
            <a:off x="4944399" y="2831368"/>
            <a:ext cx="1857183" cy="1911761"/>
          </a:xfrm>
          <a:prstGeom prst="bentConnector3">
            <a:avLst>
              <a:gd name="adj1" fmla="val 80436"/>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13" name="椭圆 50">
            <a:extLst>
              <a:ext uri="{FF2B5EF4-FFF2-40B4-BE49-F238E27FC236}">
                <a16:creationId xmlns:a16="http://schemas.microsoft.com/office/drawing/2014/main" id="{7303109A-7EE1-6142-9474-AB348523DE44}"/>
              </a:ext>
            </a:extLst>
          </p:cNvPr>
          <p:cNvSpPr/>
          <p:nvPr/>
        </p:nvSpPr>
        <p:spPr>
          <a:xfrm>
            <a:off x="3160233" y="4609664"/>
            <a:ext cx="252000" cy="252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51">
            <a:extLst>
              <a:ext uri="{FF2B5EF4-FFF2-40B4-BE49-F238E27FC236}">
                <a16:creationId xmlns:a16="http://schemas.microsoft.com/office/drawing/2014/main" id="{15C58F03-7C8D-4A41-84F0-2A89E2B1F77C}"/>
              </a:ext>
            </a:extLst>
          </p:cNvPr>
          <p:cNvSpPr/>
          <p:nvPr/>
        </p:nvSpPr>
        <p:spPr>
          <a:xfrm>
            <a:off x="3434400" y="4573664"/>
            <a:ext cx="2863672" cy="322381"/>
          </a:xfrm>
          <a:prstGeom prst="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zh-CN" altLang="en-US" i="1" dirty="0"/>
              <a:t>← </a:t>
            </a:r>
            <a:r>
              <a:rPr lang="en-US" altLang="zh-CN" sz="1994" i="1" dirty="0"/>
              <a:t>Switch report interval</a:t>
            </a:r>
            <a:endParaRPr lang="zh-CN" altLang="en-US" sz="1994" i="1" dirty="0"/>
          </a:p>
        </p:txBody>
      </p:sp>
      <p:sp>
        <p:nvSpPr>
          <p:cNvPr id="15" name="矩形 52">
            <a:extLst>
              <a:ext uri="{FF2B5EF4-FFF2-40B4-BE49-F238E27FC236}">
                <a16:creationId xmlns:a16="http://schemas.microsoft.com/office/drawing/2014/main" id="{C08D90A3-68A7-9D43-85A6-0A51F7395D0A}"/>
              </a:ext>
            </a:extLst>
          </p:cNvPr>
          <p:cNvSpPr/>
          <p:nvPr/>
        </p:nvSpPr>
        <p:spPr>
          <a:xfrm>
            <a:off x="3418072" y="3090512"/>
            <a:ext cx="2880000" cy="540000"/>
          </a:xfrm>
          <a:prstGeom prst="rect">
            <a:avLst/>
          </a:prstGeom>
          <a:solidFill>
            <a:schemeClr val="accent4">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zh-CN" altLang="en-US" sz="2000" i="1" dirty="0"/>
              <a:t>← </a:t>
            </a:r>
            <a:r>
              <a:rPr lang="en-US" altLang="zh-CN" sz="2000" i="1" dirty="0"/>
              <a:t>Statistics transmission </a:t>
            </a:r>
          </a:p>
          <a:p>
            <a:pPr algn="r"/>
            <a:r>
              <a:rPr lang="en-US" altLang="zh-CN" sz="2000" i="1" dirty="0"/>
              <a:t>Rule issuing</a:t>
            </a:r>
            <a:r>
              <a:rPr lang="zh-CN" altLang="en-US" sz="2000" i="1" dirty="0"/>
              <a:t>→</a:t>
            </a:r>
          </a:p>
        </p:txBody>
      </p:sp>
      <p:sp>
        <p:nvSpPr>
          <p:cNvPr id="16" name="椭圆 53">
            <a:extLst>
              <a:ext uri="{FF2B5EF4-FFF2-40B4-BE49-F238E27FC236}">
                <a16:creationId xmlns:a16="http://schemas.microsoft.com/office/drawing/2014/main" id="{ADC62C25-73B9-8B43-8AB1-0048C150D7F3}"/>
              </a:ext>
            </a:extLst>
          </p:cNvPr>
          <p:cNvSpPr/>
          <p:nvPr/>
        </p:nvSpPr>
        <p:spPr>
          <a:xfrm>
            <a:off x="3157284" y="3231194"/>
            <a:ext cx="252000" cy="25200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7" name="椭圆 54">
            <a:extLst>
              <a:ext uri="{FF2B5EF4-FFF2-40B4-BE49-F238E27FC236}">
                <a16:creationId xmlns:a16="http://schemas.microsoft.com/office/drawing/2014/main" id="{1FE2D60D-0937-FE48-9423-D30A9F076106}"/>
              </a:ext>
            </a:extLst>
          </p:cNvPr>
          <p:cNvSpPr/>
          <p:nvPr/>
        </p:nvSpPr>
        <p:spPr>
          <a:xfrm>
            <a:off x="6315400" y="3231194"/>
            <a:ext cx="252000" cy="25200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cxnSp>
        <p:nvCxnSpPr>
          <p:cNvPr id="18" name="直接箭头连接符 55">
            <a:extLst>
              <a:ext uri="{FF2B5EF4-FFF2-40B4-BE49-F238E27FC236}">
                <a16:creationId xmlns:a16="http://schemas.microsoft.com/office/drawing/2014/main" id="{1597106F-D3F7-6543-961D-B4934AE765AC}"/>
              </a:ext>
            </a:extLst>
          </p:cNvPr>
          <p:cNvCxnSpPr/>
          <p:nvPr/>
        </p:nvCxnSpPr>
        <p:spPr>
          <a:xfrm flipV="1">
            <a:off x="1539411" y="4084175"/>
            <a:ext cx="6372000" cy="0"/>
          </a:xfrm>
          <a:prstGeom prst="straightConnector1">
            <a:avLst/>
          </a:prstGeom>
          <a:ln w="19050">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9" name="文本框 56">
            <a:extLst>
              <a:ext uri="{FF2B5EF4-FFF2-40B4-BE49-F238E27FC236}">
                <a16:creationId xmlns:a16="http://schemas.microsoft.com/office/drawing/2014/main" id="{DB17851D-5CCA-4347-85C3-CC7B1EA0B153}"/>
              </a:ext>
            </a:extLst>
          </p:cNvPr>
          <p:cNvSpPr txBox="1"/>
          <p:nvPr/>
        </p:nvSpPr>
        <p:spPr>
          <a:xfrm>
            <a:off x="1428012" y="4067202"/>
            <a:ext cx="1755160" cy="399212"/>
          </a:xfrm>
          <a:prstGeom prst="rect">
            <a:avLst/>
          </a:prstGeom>
          <a:noFill/>
        </p:spPr>
        <p:txBody>
          <a:bodyPr wrap="none" rtlCol="0">
            <a:spAutoFit/>
          </a:bodyPr>
          <a:lstStyle/>
          <a:p>
            <a:r>
              <a:rPr lang="en-US" altLang="zh-CN" sz="1994" i="1" dirty="0"/>
              <a:t>Switch Pipeline</a:t>
            </a:r>
            <a:endParaRPr lang="zh-CN" altLang="en-US" sz="1994" i="1" dirty="0"/>
          </a:p>
        </p:txBody>
      </p:sp>
      <p:sp>
        <p:nvSpPr>
          <p:cNvPr id="20" name="矩形 57">
            <a:extLst>
              <a:ext uri="{FF2B5EF4-FFF2-40B4-BE49-F238E27FC236}">
                <a16:creationId xmlns:a16="http://schemas.microsoft.com/office/drawing/2014/main" id="{F3029C18-7851-6E47-9238-B3C131A80274}"/>
              </a:ext>
            </a:extLst>
          </p:cNvPr>
          <p:cNvSpPr/>
          <p:nvPr/>
        </p:nvSpPr>
        <p:spPr>
          <a:xfrm>
            <a:off x="3418072" y="3836856"/>
            <a:ext cx="2880000" cy="540000"/>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zh-CN" altLang="en-US" sz="2000" i="1" dirty="0"/>
              <a:t>←</a:t>
            </a:r>
            <a:r>
              <a:rPr lang="en-US" altLang="zh-CN" sz="2000" i="1" dirty="0"/>
              <a:t>Statistics uploading </a:t>
            </a:r>
          </a:p>
          <a:p>
            <a:pPr algn="r"/>
            <a:r>
              <a:rPr lang="en-US" altLang="zh-CN" sz="2000" i="1"/>
              <a:t>Rule </a:t>
            </a:r>
            <a:r>
              <a:rPr lang="en-US" altLang="zh-CN" sz="2000" i="1" dirty="0"/>
              <a:t>installation</a:t>
            </a:r>
            <a:r>
              <a:rPr lang="zh-CN" altLang="en-US" sz="2000" i="1" dirty="0"/>
              <a:t> → </a:t>
            </a:r>
          </a:p>
        </p:txBody>
      </p:sp>
      <p:sp>
        <p:nvSpPr>
          <p:cNvPr id="21" name="椭圆 58">
            <a:extLst>
              <a:ext uri="{FF2B5EF4-FFF2-40B4-BE49-F238E27FC236}">
                <a16:creationId xmlns:a16="http://schemas.microsoft.com/office/drawing/2014/main" id="{1B2008F8-65A9-734D-A639-D73EB35C0E88}"/>
              </a:ext>
            </a:extLst>
          </p:cNvPr>
          <p:cNvSpPr/>
          <p:nvPr/>
        </p:nvSpPr>
        <p:spPr>
          <a:xfrm>
            <a:off x="3157284" y="3977538"/>
            <a:ext cx="252000" cy="252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2" name="椭圆 59">
            <a:extLst>
              <a:ext uri="{FF2B5EF4-FFF2-40B4-BE49-F238E27FC236}">
                <a16:creationId xmlns:a16="http://schemas.microsoft.com/office/drawing/2014/main" id="{162CA512-617B-0948-A8EF-8D42CAF1D2D8}"/>
              </a:ext>
            </a:extLst>
          </p:cNvPr>
          <p:cNvSpPr/>
          <p:nvPr/>
        </p:nvSpPr>
        <p:spPr>
          <a:xfrm>
            <a:off x="6315400" y="3977538"/>
            <a:ext cx="252000" cy="252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3" name="矩形 60">
            <a:extLst>
              <a:ext uri="{FF2B5EF4-FFF2-40B4-BE49-F238E27FC236}">
                <a16:creationId xmlns:a16="http://schemas.microsoft.com/office/drawing/2014/main" id="{ED644E74-57D3-D94D-B8AC-BF0ABD9CC0BB}"/>
              </a:ext>
            </a:extLst>
          </p:cNvPr>
          <p:cNvSpPr/>
          <p:nvPr/>
        </p:nvSpPr>
        <p:spPr>
          <a:xfrm>
            <a:off x="8227600" y="2936936"/>
            <a:ext cx="432000" cy="324000"/>
          </a:xfrm>
          <a:prstGeom prst="rect">
            <a:avLst/>
          </a:prstGeom>
          <a:solidFill>
            <a:schemeClr val="accent1">
              <a:lumMod val="40000"/>
              <a:lumOff val="6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994" i="1" dirty="0"/>
          </a:p>
        </p:txBody>
      </p:sp>
      <p:sp>
        <p:nvSpPr>
          <p:cNvPr id="24" name="矩形 61">
            <a:extLst>
              <a:ext uri="{FF2B5EF4-FFF2-40B4-BE49-F238E27FC236}">
                <a16:creationId xmlns:a16="http://schemas.microsoft.com/office/drawing/2014/main" id="{9C519ACF-4973-8547-BC5E-C3A0F2AEE2C0}"/>
              </a:ext>
            </a:extLst>
          </p:cNvPr>
          <p:cNvSpPr/>
          <p:nvPr/>
        </p:nvSpPr>
        <p:spPr>
          <a:xfrm>
            <a:off x="8227600" y="4530028"/>
            <a:ext cx="432000" cy="324000"/>
          </a:xfrm>
          <a:prstGeom prst="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endParaRPr lang="zh-CN" altLang="en-US" sz="1994" i="1" dirty="0"/>
          </a:p>
        </p:txBody>
      </p:sp>
      <p:sp>
        <p:nvSpPr>
          <p:cNvPr id="25" name="矩形 62">
            <a:extLst>
              <a:ext uri="{FF2B5EF4-FFF2-40B4-BE49-F238E27FC236}">
                <a16:creationId xmlns:a16="http://schemas.microsoft.com/office/drawing/2014/main" id="{36D66C54-AAE6-194B-80F7-116C2148218D}"/>
              </a:ext>
            </a:extLst>
          </p:cNvPr>
          <p:cNvSpPr/>
          <p:nvPr/>
        </p:nvSpPr>
        <p:spPr>
          <a:xfrm>
            <a:off x="8227600" y="3467967"/>
            <a:ext cx="432000" cy="324000"/>
          </a:xfrm>
          <a:prstGeom prst="rect">
            <a:avLst/>
          </a:prstGeom>
          <a:solidFill>
            <a:schemeClr val="accent4">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endParaRPr lang="zh-CN" altLang="en-US" sz="2000" i="1" dirty="0"/>
          </a:p>
        </p:txBody>
      </p:sp>
      <p:sp>
        <p:nvSpPr>
          <p:cNvPr id="26" name="矩形 63">
            <a:extLst>
              <a:ext uri="{FF2B5EF4-FFF2-40B4-BE49-F238E27FC236}">
                <a16:creationId xmlns:a16="http://schemas.microsoft.com/office/drawing/2014/main" id="{ACF2A49C-D3F2-9948-9ACF-AAEEE7DC5EFF}"/>
              </a:ext>
            </a:extLst>
          </p:cNvPr>
          <p:cNvSpPr/>
          <p:nvPr/>
        </p:nvSpPr>
        <p:spPr>
          <a:xfrm>
            <a:off x="8227600" y="3998998"/>
            <a:ext cx="432000" cy="324000"/>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endParaRPr lang="zh-CN" altLang="en-US" sz="2000" i="1" dirty="0"/>
          </a:p>
        </p:txBody>
      </p:sp>
      <p:sp>
        <p:nvSpPr>
          <p:cNvPr id="27" name="文本框 64">
            <a:extLst>
              <a:ext uri="{FF2B5EF4-FFF2-40B4-BE49-F238E27FC236}">
                <a16:creationId xmlns:a16="http://schemas.microsoft.com/office/drawing/2014/main" id="{EA9C2D9D-4931-594D-840C-74510204D602}"/>
              </a:ext>
            </a:extLst>
          </p:cNvPr>
          <p:cNvSpPr txBox="1"/>
          <p:nvPr/>
        </p:nvSpPr>
        <p:spPr>
          <a:xfrm>
            <a:off x="8621522" y="2811485"/>
            <a:ext cx="1290290" cy="583365"/>
          </a:xfrm>
          <a:prstGeom prst="rect">
            <a:avLst/>
          </a:prstGeom>
          <a:noFill/>
        </p:spPr>
        <p:txBody>
          <a:bodyPr wrap="none" rtlCol="0">
            <a:spAutoFit/>
          </a:bodyPr>
          <a:lstStyle/>
          <a:p>
            <a:pPr>
              <a:lnSpc>
                <a:spcPct val="80000"/>
              </a:lnSpc>
            </a:pPr>
            <a:r>
              <a:rPr lang="en-US" altLang="zh-CN" sz="1994" i="1" dirty="0"/>
              <a:t>Seconds to</a:t>
            </a:r>
          </a:p>
          <a:p>
            <a:pPr>
              <a:lnSpc>
                <a:spcPct val="80000"/>
              </a:lnSpc>
            </a:pPr>
            <a:r>
              <a:rPr lang="en-US" altLang="zh-CN" sz="1994" i="1" dirty="0"/>
              <a:t>Minutes</a:t>
            </a:r>
            <a:endParaRPr lang="zh-CN" altLang="en-US" sz="1994" i="1" dirty="0"/>
          </a:p>
        </p:txBody>
      </p:sp>
      <p:sp>
        <p:nvSpPr>
          <p:cNvPr id="28" name="文本框 65">
            <a:extLst>
              <a:ext uri="{FF2B5EF4-FFF2-40B4-BE49-F238E27FC236}">
                <a16:creationId xmlns:a16="http://schemas.microsoft.com/office/drawing/2014/main" id="{8066D34A-B357-D94E-96CD-EF2C8AAFF014}"/>
              </a:ext>
            </a:extLst>
          </p:cNvPr>
          <p:cNvSpPr txBox="1"/>
          <p:nvPr/>
        </p:nvSpPr>
        <p:spPr>
          <a:xfrm>
            <a:off x="8621522" y="3478728"/>
            <a:ext cx="1458541" cy="337849"/>
          </a:xfrm>
          <a:prstGeom prst="rect">
            <a:avLst/>
          </a:prstGeom>
          <a:noFill/>
        </p:spPr>
        <p:txBody>
          <a:bodyPr wrap="none" rtlCol="0">
            <a:spAutoFit/>
          </a:bodyPr>
          <a:lstStyle/>
          <a:p>
            <a:pPr>
              <a:lnSpc>
                <a:spcPct val="80000"/>
              </a:lnSpc>
            </a:pPr>
            <a:r>
              <a:rPr lang="en-US" altLang="zh-CN" sz="1994" i="1" dirty="0"/>
              <a:t>Milliseconds</a:t>
            </a:r>
            <a:endParaRPr lang="zh-CN" altLang="en-US" sz="1994" i="1" dirty="0"/>
          </a:p>
        </p:txBody>
      </p:sp>
      <p:sp>
        <p:nvSpPr>
          <p:cNvPr id="29" name="文本框 66">
            <a:extLst>
              <a:ext uri="{FF2B5EF4-FFF2-40B4-BE49-F238E27FC236}">
                <a16:creationId xmlns:a16="http://schemas.microsoft.com/office/drawing/2014/main" id="{F226D3A0-BFAF-C642-BC09-02B1C1FF1452}"/>
              </a:ext>
            </a:extLst>
          </p:cNvPr>
          <p:cNvSpPr txBox="1"/>
          <p:nvPr/>
        </p:nvSpPr>
        <p:spPr>
          <a:xfrm>
            <a:off x="8610530" y="4004581"/>
            <a:ext cx="1458541" cy="337849"/>
          </a:xfrm>
          <a:prstGeom prst="rect">
            <a:avLst/>
          </a:prstGeom>
          <a:noFill/>
        </p:spPr>
        <p:txBody>
          <a:bodyPr wrap="none" rtlCol="0">
            <a:spAutoFit/>
          </a:bodyPr>
          <a:lstStyle/>
          <a:p>
            <a:pPr>
              <a:lnSpc>
                <a:spcPct val="80000"/>
              </a:lnSpc>
            </a:pPr>
            <a:r>
              <a:rPr lang="en-US" altLang="zh-CN" sz="1994" i="1" dirty="0"/>
              <a:t>Milliseconds</a:t>
            </a:r>
            <a:endParaRPr lang="zh-CN" altLang="en-US" sz="1994" i="1" dirty="0"/>
          </a:p>
        </p:txBody>
      </p:sp>
      <p:sp>
        <p:nvSpPr>
          <p:cNvPr id="30" name="文本框 67">
            <a:extLst>
              <a:ext uri="{FF2B5EF4-FFF2-40B4-BE49-F238E27FC236}">
                <a16:creationId xmlns:a16="http://schemas.microsoft.com/office/drawing/2014/main" id="{F645662A-683E-B14F-9A08-C20470469134}"/>
              </a:ext>
            </a:extLst>
          </p:cNvPr>
          <p:cNvSpPr txBox="1"/>
          <p:nvPr/>
        </p:nvSpPr>
        <p:spPr>
          <a:xfrm>
            <a:off x="8610531" y="4424349"/>
            <a:ext cx="1458541" cy="583365"/>
          </a:xfrm>
          <a:prstGeom prst="rect">
            <a:avLst/>
          </a:prstGeom>
          <a:noFill/>
        </p:spPr>
        <p:txBody>
          <a:bodyPr wrap="none" rtlCol="0">
            <a:spAutoFit/>
          </a:bodyPr>
          <a:lstStyle/>
          <a:p>
            <a:pPr>
              <a:lnSpc>
                <a:spcPct val="80000"/>
              </a:lnSpc>
            </a:pPr>
            <a:r>
              <a:rPr lang="en-US" altLang="zh-CN" sz="1994" i="1" dirty="0"/>
              <a:t>Milliseconds</a:t>
            </a:r>
          </a:p>
          <a:p>
            <a:pPr>
              <a:lnSpc>
                <a:spcPct val="80000"/>
              </a:lnSpc>
            </a:pPr>
            <a:r>
              <a:rPr lang="en-US" altLang="zh-CN" sz="1994" i="1" dirty="0"/>
              <a:t>to Seconds</a:t>
            </a:r>
            <a:endParaRPr lang="zh-CN" altLang="en-US" sz="1994" i="1" dirty="0"/>
          </a:p>
        </p:txBody>
      </p:sp>
      <p:sp>
        <p:nvSpPr>
          <p:cNvPr id="31" name="矩形 69">
            <a:extLst>
              <a:ext uri="{FF2B5EF4-FFF2-40B4-BE49-F238E27FC236}">
                <a16:creationId xmlns:a16="http://schemas.microsoft.com/office/drawing/2014/main" id="{6A6E315B-F505-8B40-AE15-54A7DC5618AC}"/>
              </a:ext>
            </a:extLst>
          </p:cNvPr>
          <p:cNvSpPr/>
          <p:nvPr/>
        </p:nvSpPr>
        <p:spPr>
          <a:xfrm>
            <a:off x="8096433" y="2354452"/>
            <a:ext cx="2093038" cy="2657432"/>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US" altLang="zh-CN" sz="1994" b="1" i="1" dirty="0"/>
              <a:t>Latency Envelope</a:t>
            </a:r>
            <a:endParaRPr lang="zh-CN" altLang="en-US" sz="1994" b="1" i="1" dirty="0"/>
          </a:p>
        </p:txBody>
      </p:sp>
      <p:sp>
        <p:nvSpPr>
          <p:cNvPr id="33" name="Rectangle 32">
            <a:extLst>
              <a:ext uri="{FF2B5EF4-FFF2-40B4-BE49-F238E27FC236}">
                <a16:creationId xmlns:a16="http://schemas.microsoft.com/office/drawing/2014/main" id="{4FD3FA54-CA80-9745-9A49-F1D83F725443}"/>
              </a:ext>
            </a:extLst>
          </p:cNvPr>
          <p:cNvSpPr/>
          <p:nvPr/>
        </p:nvSpPr>
        <p:spPr>
          <a:xfrm>
            <a:off x="2157268" y="5193394"/>
            <a:ext cx="630912" cy="4046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34" name="Rectangle 33">
            <a:extLst>
              <a:ext uri="{FF2B5EF4-FFF2-40B4-BE49-F238E27FC236}">
                <a16:creationId xmlns:a16="http://schemas.microsoft.com/office/drawing/2014/main" id="{DEC18D52-2EAB-CA44-B8CD-475D2C4569D1}"/>
              </a:ext>
            </a:extLst>
          </p:cNvPr>
          <p:cNvSpPr/>
          <p:nvPr/>
        </p:nvSpPr>
        <p:spPr>
          <a:xfrm>
            <a:off x="2157268" y="5718863"/>
            <a:ext cx="630912" cy="4046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35" name="TextBox 34">
            <a:extLst>
              <a:ext uri="{FF2B5EF4-FFF2-40B4-BE49-F238E27FC236}">
                <a16:creationId xmlns:a16="http://schemas.microsoft.com/office/drawing/2014/main" id="{71CBAA51-69D4-DD4E-A375-0D073A420E23}"/>
              </a:ext>
            </a:extLst>
          </p:cNvPr>
          <p:cNvSpPr txBox="1"/>
          <p:nvPr/>
        </p:nvSpPr>
        <p:spPr>
          <a:xfrm>
            <a:off x="1980570" y="6123543"/>
            <a:ext cx="984308" cy="369332"/>
          </a:xfrm>
          <a:prstGeom prst="rect">
            <a:avLst/>
          </a:prstGeom>
          <a:noFill/>
        </p:spPr>
        <p:txBody>
          <a:bodyPr wrap="none" rtlCol="0">
            <a:spAutoFit/>
          </a:bodyPr>
          <a:lstStyle/>
          <a:p>
            <a:r>
              <a:rPr lang="en-CN" i="1" dirty="0"/>
              <a:t>sketches</a:t>
            </a:r>
          </a:p>
        </p:txBody>
      </p:sp>
      <p:sp>
        <p:nvSpPr>
          <p:cNvPr id="36" name="Rectangle 35">
            <a:extLst>
              <a:ext uri="{FF2B5EF4-FFF2-40B4-BE49-F238E27FC236}">
                <a16:creationId xmlns:a16="http://schemas.microsoft.com/office/drawing/2014/main" id="{A4C74E95-666B-604E-B7EE-D181F94C719A}"/>
              </a:ext>
            </a:extLst>
          </p:cNvPr>
          <p:cNvSpPr/>
          <p:nvPr/>
        </p:nvSpPr>
        <p:spPr>
          <a:xfrm>
            <a:off x="3418072" y="1777650"/>
            <a:ext cx="630912" cy="4046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37" name="Right Arrow 36">
            <a:extLst>
              <a:ext uri="{FF2B5EF4-FFF2-40B4-BE49-F238E27FC236}">
                <a16:creationId xmlns:a16="http://schemas.microsoft.com/office/drawing/2014/main" id="{64F8F96C-5885-2343-8D23-D9DE9F077DE2}"/>
              </a:ext>
            </a:extLst>
          </p:cNvPr>
          <p:cNvSpPr/>
          <p:nvPr/>
        </p:nvSpPr>
        <p:spPr>
          <a:xfrm>
            <a:off x="4206239" y="1865838"/>
            <a:ext cx="486159" cy="2555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8" name="Rectangle 37">
            <a:extLst>
              <a:ext uri="{FF2B5EF4-FFF2-40B4-BE49-F238E27FC236}">
                <a16:creationId xmlns:a16="http://schemas.microsoft.com/office/drawing/2014/main" id="{66CBAC67-9408-A449-8FA6-B78814C4FEA7}"/>
              </a:ext>
            </a:extLst>
          </p:cNvPr>
          <p:cNvSpPr/>
          <p:nvPr/>
        </p:nvSpPr>
        <p:spPr>
          <a:xfrm>
            <a:off x="4818399" y="1743428"/>
            <a:ext cx="950634" cy="131363"/>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39" name="Rectangle 38">
            <a:extLst>
              <a:ext uri="{FF2B5EF4-FFF2-40B4-BE49-F238E27FC236}">
                <a16:creationId xmlns:a16="http://schemas.microsoft.com/office/drawing/2014/main" id="{EC745CA7-0A61-2348-AAE2-7B5FCEE3AD6F}"/>
              </a:ext>
            </a:extLst>
          </p:cNvPr>
          <p:cNvSpPr/>
          <p:nvPr/>
        </p:nvSpPr>
        <p:spPr>
          <a:xfrm>
            <a:off x="4818399" y="1862137"/>
            <a:ext cx="950634" cy="13136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40" name="Rectangle 39">
            <a:extLst>
              <a:ext uri="{FF2B5EF4-FFF2-40B4-BE49-F238E27FC236}">
                <a16:creationId xmlns:a16="http://schemas.microsoft.com/office/drawing/2014/main" id="{2180C85D-C4B7-AF45-B487-CEF6CB673B8F}"/>
              </a:ext>
            </a:extLst>
          </p:cNvPr>
          <p:cNvSpPr/>
          <p:nvPr/>
        </p:nvSpPr>
        <p:spPr>
          <a:xfrm>
            <a:off x="4818399" y="1995361"/>
            <a:ext cx="950634" cy="13136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41" name="Rectangle 40">
            <a:extLst>
              <a:ext uri="{FF2B5EF4-FFF2-40B4-BE49-F238E27FC236}">
                <a16:creationId xmlns:a16="http://schemas.microsoft.com/office/drawing/2014/main" id="{A2C88620-6A34-1B4D-AD99-C797F8DED15C}"/>
              </a:ext>
            </a:extLst>
          </p:cNvPr>
          <p:cNvSpPr/>
          <p:nvPr/>
        </p:nvSpPr>
        <p:spPr>
          <a:xfrm>
            <a:off x="4818399" y="2128505"/>
            <a:ext cx="950634" cy="131363"/>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Tree>
    <p:extLst>
      <p:ext uri="{BB962C8B-B14F-4D97-AF65-F5344CB8AC3E}">
        <p14:creationId xmlns:p14="http://schemas.microsoft.com/office/powerpoint/2010/main" val="74629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linds(horizontal)">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linds(horizontal)">
                                      <p:cBhvr>
                                        <p:cTn id="21" dur="500"/>
                                        <p:tgtEl>
                                          <p:spTgt spid="2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linds(horizontal)">
                                      <p:cBhvr>
                                        <p:cTn id="24" dur="500"/>
                                        <p:tgtEl>
                                          <p:spTgt spid="22"/>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linds(horizontal)">
                                      <p:cBhvr>
                                        <p:cTn id="30" dur="500"/>
                                        <p:tgtEl>
                                          <p:spTgt spid="26"/>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linds(horizontal)">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linds(horizontal)">
                                      <p:cBhvr>
                                        <p:cTn id="38" dur="500"/>
                                        <p:tgtEl>
                                          <p:spTgt spid="15"/>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linds(horizontal)">
                                      <p:cBhvr>
                                        <p:cTn id="41" dur="500"/>
                                        <p:tgtEl>
                                          <p:spTgt spid="16"/>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linds(horizontal)">
                                      <p:cBhvr>
                                        <p:cTn id="44" dur="500"/>
                                        <p:tgtEl>
                                          <p:spTgt spid="17"/>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linds(horizontal)">
                                      <p:cBhvr>
                                        <p:cTn id="47" dur="500"/>
                                        <p:tgtEl>
                                          <p:spTgt spid="25"/>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linds(horizontal)">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blinds(horizontal)">
                                      <p:cBhvr>
                                        <p:cTn id="55" dur="500"/>
                                        <p:tgtEl>
                                          <p:spTgt spid="9"/>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blinds(horizontal)">
                                      <p:cBhvr>
                                        <p:cTn id="58" dur="500"/>
                                        <p:tgtEl>
                                          <p:spTgt spid="10"/>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blinds(horizontal)">
                                      <p:cBhvr>
                                        <p:cTn id="61" dur="500"/>
                                        <p:tgtEl>
                                          <p:spTgt spid="23"/>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blinds(horizontal)">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2" presetClass="entr" presetSubtype="8"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 calcmode="lin" valueType="num">
                                      <p:cBhvr additive="base">
                                        <p:cTn id="77" dur="500"/>
                                        <p:tgtEl>
                                          <p:spTgt spid="36"/>
                                        </p:tgtEl>
                                        <p:attrNameLst>
                                          <p:attrName>ppt_x</p:attrName>
                                        </p:attrNameLst>
                                      </p:cBhvr>
                                      <p:tavLst>
                                        <p:tav tm="0">
                                          <p:val>
                                            <p:strVal val="#ppt_x-#ppt_w*1.125000"/>
                                          </p:val>
                                        </p:tav>
                                        <p:tav tm="100000">
                                          <p:val>
                                            <p:strVal val="#ppt_x"/>
                                          </p:val>
                                        </p:tav>
                                      </p:tavLst>
                                    </p:anim>
                                    <p:animEffect transition="in" filter="wipe(right)">
                                      <p:cBhvr>
                                        <p:cTn id="78" dur="500"/>
                                        <p:tgtEl>
                                          <p:spTgt spid="36"/>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500"/>
                                        <p:tgtEl>
                                          <p:spTgt spid="37"/>
                                        </p:tgtEl>
                                        <p:attrNameLst>
                                          <p:attrName>ppt_x</p:attrName>
                                        </p:attrNameLst>
                                      </p:cBhvr>
                                      <p:tavLst>
                                        <p:tav tm="0">
                                          <p:val>
                                            <p:strVal val="#ppt_x-#ppt_w*1.125000"/>
                                          </p:val>
                                        </p:tav>
                                        <p:tav tm="100000">
                                          <p:val>
                                            <p:strVal val="#ppt_x"/>
                                          </p:val>
                                        </p:tav>
                                      </p:tavLst>
                                    </p:anim>
                                    <p:animEffect transition="in" filter="wipe(right)">
                                      <p:cBhvr>
                                        <p:cTn id="82" dur="500"/>
                                        <p:tgtEl>
                                          <p:spTgt spid="37"/>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500"/>
                                        <p:tgtEl>
                                          <p:spTgt spid="38"/>
                                        </p:tgtEl>
                                        <p:attrNameLst>
                                          <p:attrName>ppt_x</p:attrName>
                                        </p:attrNameLst>
                                      </p:cBhvr>
                                      <p:tavLst>
                                        <p:tav tm="0">
                                          <p:val>
                                            <p:strVal val="#ppt_x-#ppt_w*1.125000"/>
                                          </p:val>
                                        </p:tav>
                                        <p:tav tm="100000">
                                          <p:val>
                                            <p:strVal val="#ppt_x"/>
                                          </p:val>
                                        </p:tav>
                                      </p:tavLst>
                                    </p:anim>
                                    <p:animEffect transition="in" filter="wipe(right)">
                                      <p:cBhvr>
                                        <p:cTn id="86" dur="500"/>
                                        <p:tgtEl>
                                          <p:spTgt spid="38"/>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 calcmode="lin" valueType="num">
                                      <p:cBhvr additive="base">
                                        <p:cTn id="89" dur="500"/>
                                        <p:tgtEl>
                                          <p:spTgt spid="39"/>
                                        </p:tgtEl>
                                        <p:attrNameLst>
                                          <p:attrName>ppt_x</p:attrName>
                                        </p:attrNameLst>
                                      </p:cBhvr>
                                      <p:tavLst>
                                        <p:tav tm="0">
                                          <p:val>
                                            <p:strVal val="#ppt_x-#ppt_w*1.125000"/>
                                          </p:val>
                                        </p:tav>
                                        <p:tav tm="100000">
                                          <p:val>
                                            <p:strVal val="#ppt_x"/>
                                          </p:val>
                                        </p:tav>
                                      </p:tavLst>
                                    </p:anim>
                                    <p:animEffect transition="in" filter="wipe(right)">
                                      <p:cBhvr>
                                        <p:cTn id="90" dur="500"/>
                                        <p:tgtEl>
                                          <p:spTgt spid="39"/>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additive="base">
                                        <p:cTn id="93" dur="500"/>
                                        <p:tgtEl>
                                          <p:spTgt spid="40"/>
                                        </p:tgtEl>
                                        <p:attrNameLst>
                                          <p:attrName>ppt_x</p:attrName>
                                        </p:attrNameLst>
                                      </p:cBhvr>
                                      <p:tavLst>
                                        <p:tav tm="0">
                                          <p:val>
                                            <p:strVal val="#ppt_x-#ppt_w*1.125000"/>
                                          </p:val>
                                        </p:tav>
                                        <p:tav tm="100000">
                                          <p:val>
                                            <p:strVal val="#ppt_x"/>
                                          </p:val>
                                        </p:tav>
                                      </p:tavLst>
                                    </p:anim>
                                    <p:animEffect transition="in" filter="wipe(right)">
                                      <p:cBhvr>
                                        <p:cTn id="94" dur="500"/>
                                        <p:tgtEl>
                                          <p:spTgt spid="40"/>
                                        </p:tgtEl>
                                      </p:cBhvr>
                                    </p:animEffect>
                                  </p:childTnLst>
                                </p:cTn>
                              </p:par>
                              <p:par>
                                <p:cTn id="95" presetID="1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 calcmode="lin" valueType="num">
                                      <p:cBhvr additive="base">
                                        <p:cTn id="97" dur="500"/>
                                        <p:tgtEl>
                                          <p:spTgt spid="41"/>
                                        </p:tgtEl>
                                        <p:attrNameLst>
                                          <p:attrName>ppt_x</p:attrName>
                                        </p:attrNameLst>
                                      </p:cBhvr>
                                      <p:tavLst>
                                        <p:tav tm="0">
                                          <p:val>
                                            <p:strVal val="#ppt_x-#ppt_w*1.125000"/>
                                          </p:val>
                                        </p:tav>
                                        <p:tav tm="100000">
                                          <p:val>
                                            <p:strVal val="#ppt_x"/>
                                          </p:val>
                                        </p:tav>
                                      </p:tavLst>
                                    </p:anim>
                                    <p:animEffect transition="in" filter="wipe(right)">
                                      <p:cBhvr>
                                        <p:cTn id="9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P spid="15" grpId="0" animBg="1"/>
      <p:bldP spid="16" grpId="0" animBg="1"/>
      <p:bldP spid="17"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P spid="33" grpId="0" animBg="1"/>
      <p:bldP spid="34" grpId="0" animBg="1"/>
      <p:bldP spid="35" grpId="0"/>
      <p:bldP spid="36" grpId="0" animBg="1"/>
      <p:bldP spid="37" grpId="0" animBg="1"/>
      <p:bldP spid="38" grpId="0" animBg="1"/>
      <p:bldP spid="39" grpId="0" animBg="1"/>
      <p:bldP spid="40" grpId="0" animBg="1"/>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B47EA-E2D6-0349-A58F-C8852BAB434D}"/>
              </a:ext>
            </a:extLst>
          </p:cNvPr>
          <p:cNvSpPr>
            <a:spLocks noGrp="1"/>
          </p:cNvSpPr>
          <p:nvPr>
            <p:ph type="title"/>
          </p:nvPr>
        </p:nvSpPr>
        <p:spPr/>
        <p:txBody>
          <a:bodyPr/>
          <a:lstStyle/>
          <a:p>
            <a:r>
              <a:rPr lang="en-CN" dirty="0"/>
              <a:t>Scenarios for timely management</a:t>
            </a:r>
          </a:p>
        </p:txBody>
      </p:sp>
      <p:sp>
        <p:nvSpPr>
          <p:cNvPr id="4" name="TextBox 3">
            <a:extLst>
              <a:ext uri="{FF2B5EF4-FFF2-40B4-BE49-F238E27FC236}">
                <a16:creationId xmlns:a16="http://schemas.microsoft.com/office/drawing/2014/main" id="{3343FF7C-D77E-3C43-9437-681587FA58C1}"/>
              </a:ext>
            </a:extLst>
          </p:cNvPr>
          <p:cNvSpPr txBox="1"/>
          <p:nvPr/>
        </p:nvSpPr>
        <p:spPr>
          <a:xfrm>
            <a:off x="953583" y="1621425"/>
            <a:ext cx="5487977" cy="523220"/>
          </a:xfrm>
          <a:prstGeom prst="rect">
            <a:avLst/>
          </a:prstGeom>
          <a:noFill/>
        </p:spPr>
        <p:txBody>
          <a:bodyPr wrap="none" rtlCol="0">
            <a:spAutoFit/>
          </a:bodyPr>
          <a:lstStyle/>
          <a:p>
            <a:r>
              <a:rPr lang="en-CN" sz="2800" b="1" dirty="0"/>
              <a:t>Task 1: Timely Heavy Hitter Control </a:t>
            </a:r>
          </a:p>
        </p:txBody>
      </p:sp>
      <p:pic>
        <p:nvPicPr>
          <p:cNvPr id="7" name="Picture 6">
            <a:extLst>
              <a:ext uri="{FF2B5EF4-FFF2-40B4-BE49-F238E27FC236}">
                <a16:creationId xmlns:a16="http://schemas.microsoft.com/office/drawing/2014/main" id="{CF604ECD-E032-2041-8A42-723F07FB917F}"/>
              </a:ext>
            </a:extLst>
          </p:cNvPr>
          <p:cNvPicPr>
            <a:picLocks noChangeAspect="1"/>
          </p:cNvPicPr>
          <p:nvPr/>
        </p:nvPicPr>
        <p:blipFill>
          <a:blip r:embed="rId3"/>
          <a:stretch>
            <a:fillRect/>
          </a:stretch>
        </p:blipFill>
        <p:spPr>
          <a:xfrm>
            <a:off x="4399542" y="3525229"/>
            <a:ext cx="2358541" cy="2358541"/>
          </a:xfrm>
          <a:prstGeom prst="rect">
            <a:avLst/>
          </a:prstGeom>
        </p:spPr>
      </p:pic>
      <p:sp>
        <p:nvSpPr>
          <p:cNvPr id="8" name="Can 7">
            <a:extLst>
              <a:ext uri="{FF2B5EF4-FFF2-40B4-BE49-F238E27FC236}">
                <a16:creationId xmlns:a16="http://schemas.microsoft.com/office/drawing/2014/main" id="{ECB08C16-8F13-1345-9EAB-8DC6E2BB434A}"/>
              </a:ext>
            </a:extLst>
          </p:cNvPr>
          <p:cNvSpPr/>
          <p:nvPr/>
        </p:nvSpPr>
        <p:spPr>
          <a:xfrm>
            <a:off x="4880546" y="3648563"/>
            <a:ext cx="465512" cy="187036"/>
          </a:xfrm>
          <a:prstGeom prst="can">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0" name="Can 9">
            <a:extLst>
              <a:ext uri="{FF2B5EF4-FFF2-40B4-BE49-F238E27FC236}">
                <a16:creationId xmlns:a16="http://schemas.microsoft.com/office/drawing/2014/main" id="{8AC216A3-7001-D247-A489-308D652B3E96}"/>
              </a:ext>
            </a:extLst>
          </p:cNvPr>
          <p:cNvSpPr/>
          <p:nvPr/>
        </p:nvSpPr>
        <p:spPr>
          <a:xfrm>
            <a:off x="4880546" y="3507246"/>
            <a:ext cx="465512" cy="187036"/>
          </a:xfrm>
          <a:prstGeom prst="can">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1" name="Can 10">
            <a:extLst>
              <a:ext uri="{FF2B5EF4-FFF2-40B4-BE49-F238E27FC236}">
                <a16:creationId xmlns:a16="http://schemas.microsoft.com/office/drawing/2014/main" id="{2FF19B91-8E5B-1C42-87C2-F40DE6B6B1A1}"/>
              </a:ext>
            </a:extLst>
          </p:cNvPr>
          <p:cNvSpPr/>
          <p:nvPr/>
        </p:nvSpPr>
        <p:spPr>
          <a:xfrm>
            <a:off x="4880546" y="3365929"/>
            <a:ext cx="465512" cy="187036"/>
          </a:xfrm>
          <a:prstGeom prst="can">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2" name="Can 11">
            <a:extLst>
              <a:ext uri="{FF2B5EF4-FFF2-40B4-BE49-F238E27FC236}">
                <a16:creationId xmlns:a16="http://schemas.microsoft.com/office/drawing/2014/main" id="{30F72E2B-3B4A-6841-9601-CB737FA2B2F7}"/>
              </a:ext>
            </a:extLst>
          </p:cNvPr>
          <p:cNvSpPr/>
          <p:nvPr/>
        </p:nvSpPr>
        <p:spPr>
          <a:xfrm>
            <a:off x="5346058" y="3648563"/>
            <a:ext cx="465512" cy="187036"/>
          </a:xfrm>
          <a:prstGeom prst="can">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3" name="Can 12">
            <a:extLst>
              <a:ext uri="{FF2B5EF4-FFF2-40B4-BE49-F238E27FC236}">
                <a16:creationId xmlns:a16="http://schemas.microsoft.com/office/drawing/2014/main" id="{48784703-D0AA-9542-9FEE-EC7CB5F053B9}"/>
              </a:ext>
            </a:extLst>
          </p:cNvPr>
          <p:cNvSpPr/>
          <p:nvPr/>
        </p:nvSpPr>
        <p:spPr>
          <a:xfrm>
            <a:off x="5346058" y="3507246"/>
            <a:ext cx="465512" cy="187036"/>
          </a:xfrm>
          <a:prstGeom prst="can">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14" name="Can 13">
            <a:extLst>
              <a:ext uri="{FF2B5EF4-FFF2-40B4-BE49-F238E27FC236}">
                <a16:creationId xmlns:a16="http://schemas.microsoft.com/office/drawing/2014/main" id="{35ABBEBA-3270-8540-BFE8-D837DEE4A665}"/>
              </a:ext>
            </a:extLst>
          </p:cNvPr>
          <p:cNvSpPr/>
          <p:nvPr/>
        </p:nvSpPr>
        <p:spPr>
          <a:xfrm>
            <a:off x="5346058" y="3365929"/>
            <a:ext cx="465512" cy="187036"/>
          </a:xfrm>
          <a:prstGeom prst="can">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5" name="Can 14">
            <a:extLst>
              <a:ext uri="{FF2B5EF4-FFF2-40B4-BE49-F238E27FC236}">
                <a16:creationId xmlns:a16="http://schemas.microsoft.com/office/drawing/2014/main" id="{1B254931-AABE-B34E-A7BF-B4995CCD2C3A}"/>
              </a:ext>
            </a:extLst>
          </p:cNvPr>
          <p:cNvSpPr/>
          <p:nvPr/>
        </p:nvSpPr>
        <p:spPr>
          <a:xfrm>
            <a:off x="5346058" y="3224612"/>
            <a:ext cx="465512" cy="187036"/>
          </a:xfrm>
          <a:prstGeom prst="can">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6" name="Can 15">
            <a:extLst>
              <a:ext uri="{FF2B5EF4-FFF2-40B4-BE49-F238E27FC236}">
                <a16:creationId xmlns:a16="http://schemas.microsoft.com/office/drawing/2014/main" id="{D86AB50B-E949-2E45-BE88-D0A75CB3A122}"/>
              </a:ext>
            </a:extLst>
          </p:cNvPr>
          <p:cNvSpPr/>
          <p:nvPr/>
        </p:nvSpPr>
        <p:spPr>
          <a:xfrm>
            <a:off x="5346058" y="3083295"/>
            <a:ext cx="465512" cy="187036"/>
          </a:xfrm>
          <a:prstGeom prst="can">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7" name="Can 16">
            <a:extLst>
              <a:ext uri="{FF2B5EF4-FFF2-40B4-BE49-F238E27FC236}">
                <a16:creationId xmlns:a16="http://schemas.microsoft.com/office/drawing/2014/main" id="{1652BA4A-85A4-3240-91A4-2161E0559A1D}"/>
              </a:ext>
            </a:extLst>
          </p:cNvPr>
          <p:cNvSpPr/>
          <p:nvPr/>
        </p:nvSpPr>
        <p:spPr>
          <a:xfrm>
            <a:off x="5346058" y="2941978"/>
            <a:ext cx="465512" cy="187036"/>
          </a:xfrm>
          <a:prstGeom prst="can">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8" name="Can 17">
            <a:extLst>
              <a:ext uri="{FF2B5EF4-FFF2-40B4-BE49-F238E27FC236}">
                <a16:creationId xmlns:a16="http://schemas.microsoft.com/office/drawing/2014/main" id="{2A7D48FB-0806-D348-A409-D3F5F3425F4C}"/>
              </a:ext>
            </a:extLst>
          </p:cNvPr>
          <p:cNvSpPr/>
          <p:nvPr/>
        </p:nvSpPr>
        <p:spPr>
          <a:xfrm>
            <a:off x="5793809" y="3651002"/>
            <a:ext cx="465512" cy="187036"/>
          </a:xfrm>
          <a:prstGeom prst="can">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9" name="Can 18">
            <a:extLst>
              <a:ext uri="{FF2B5EF4-FFF2-40B4-BE49-F238E27FC236}">
                <a16:creationId xmlns:a16="http://schemas.microsoft.com/office/drawing/2014/main" id="{28B182D5-5BFA-1043-8E4F-C9409D06AD9F}"/>
              </a:ext>
            </a:extLst>
          </p:cNvPr>
          <p:cNvSpPr/>
          <p:nvPr/>
        </p:nvSpPr>
        <p:spPr>
          <a:xfrm>
            <a:off x="5793809" y="3509685"/>
            <a:ext cx="465512" cy="187036"/>
          </a:xfrm>
          <a:prstGeom prst="can">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0" name="Can 19">
            <a:extLst>
              <a:ext uri="{FF2B5EF4-FFF2-40B4-BE49-F238E27FC236}">
                <a16:creationId xmlns:a16="http://schemas.microsoft.com/office/drawing/2014/main" id="{675EA19B-B4A2-BE47-9FD7-4DD0FAB640AE}"/>
              </a:ext>
            </a:extLst>
          </p:cNvPr>
          <p:cNvSpPr/>
          <p:nvPr/>
        </p:nvSpPr>
        <p:spPr>
          <a:xfrm>
            <a:off x="5793809" y="3368368"/>
            <a:ext cx="465512" cy="187036"/>
          </a:xfrm>
          <a:prstGeom prst="can">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1" name="Can 20">
            <a:extLst>
              <a:ext uri="{FF2B5EF4-FFF2-40B4-BE49-F238E27FC236}">
                <a16:creationId xmlns:a16="http://schemas.microsoft.com/office/drawing/2014/main" id="{68440AD7-1BFF-9349-BE63-3883F74C1C96}"/>
              </a:ext>
            </a:extLst>
          </p:cNvPr>
          <p:cNvSpPr/>
          <p:nvPr/>
        </p:nvSpPr>
        <p:spPr>
          <a:xfrm>
            <a:off x="5793809" y="3242595"/>
            <a:ext cx="465512" cy="187036"/>
          </a:xfrm>
          <a:prstGeom prst="can">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2" name="Data 21">
            <a:extLst>
              <a:ext uri="{FF2B5EF4-FFF2-40B4-BE49-F238E27FC236}">
                <a16:creationId xmlns:a16="http://schemas.microsoft.com/office/drawing/2014/main" id="{8A6F33BF-873E-7349-B47F-311569DAEFE7}"/>
              </a:ext>
            </a:extLst>
          </p:cNvPr>
          <p:cNvSpPr/>
          <p:nvPr/>
        </p:nvSpPr>
        <p:spPr>
          <a:xfrm>
            <a:off x="4647836" y="2486912"/>
            <a:ext cx="1928552" cy="618938"/>
          </a:xfrm>
          <a:prstGeom prst="flowChartInputOutput">
            <a:avLst/>
          </a:prstGeom>
          <a:solidFill>
            <a:schemeClr val="accent6">
              <a:alpha val="28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3" name="TextBox 22">
            <a:extLst>
              <a:ext uri="{FF2B5EF4-FFF2-40B4-BE49-F238E27FC236}">
                <a16:creationId xmlns:a16="http://schemas.microsoft.com/office/drawing/2014/main" id="{78C655AC-1E5E-DF4F-9A02-99F3243AF8A2}"/>
              </a:ext>
            </a:extLst>
          </p:cNvPr>
          <p:cNvSpPr txBox="1"/>
          <p:nvPr/>
        </p:nvSpPr>
        <p:spPr>
          <a:xfrm>
            <a:off x="4816359" y="3821078"/>
            <a:ext cx="1524905" cy="369332"/>
          </a:xfrm>
          <a:prstGeom prst="rect">
            <a:avLst/>
          </a:prstGeom>
          <a:noFill/>
        </p:spPr>
        <p:txBody>
          <a:bodyPr wrap="none" rtlCol="0">
            <a:spAutoFit/>
          </a:bodyPr>
          <a:lstStyle/>
          <a:p>
            <a:r>
              <a:rPr lang="en-CN" dirty="0"/>
              <a:t>Flow Counters</a:t>
            </a:r>
          </a:p>
        </p:txBody>
      </p:sp>
      <p:sp>
        <p:nvSpPr>
          <p:cNvPr id="24" name="TextBox 23">
            <a:extLst>
              <a:ext uri="{FF2B5EF4-FFF2-40B4-BE49-F238E27FC236}">
                <a16:creationId xmlns:a16="http://schemas.microsoft.com/office/drawing/2014/main" id="{F51700AE-6DEE-7145-B7C5-41D8D383D616}"/>
              </a:ext>
            </a:extLst>
          </p:cNvPr>
          <p:cNvSpPr txBox="1"/>
          <p:nvPr/>
        </p:nvSpPr>
        <p:spPr>
          <a:xfrm>
            <a:off x="3630227" y="2563434"/>
            <a:ext cx="1119409" cy="369332"/>
          </a:xfrm>
          <a:prstGeom prst="rect">
            <a:avLst/>
          </a:prstGeom>
          <a:noFill/>
        </p:spPr>
        <p:txBody>
          <a:bodyPr wrap="none" rtlCol="0">
            <a:spAutoFit/>
          </a:bodyPr>
          <a:lstStyle/>
          <a:p>
            <a:r>
              <a:rPr lang="en-CN" i="1" dirty="0"/>
              <a:t>Threshold</a:t>
            </a:r>
          </a:p>
        </p:txBody>
      </p:sp>
      <p:sp>
        <p:nvSpPr>
          <p:cNvPr id="25" name="Can 24">
            <a:extLst>
              <a:ext uri="{FF2B5EF4-FFF2-40B4-BE49-F238E27FC236}">
                <a16:creationId xmlns:a16="http://schemas.microsoft.com/office/drawing/2014/main" id="{8D873BEA-9723-344A-950B-01732C23F1D9}"/>
              </a:ext>
            </a:extLst>
          </p:cNvPr>
          <p:cNvSpPr/>
          <p:nvPr/>
        </p:nvSpPr>
        <p:spPr>
          <a:xfrm>
            <a:off x="5346058" y="2794325"/>
            <a:ext cx="465512" cy="187036"/>
          </a:xfrm>
          <a:prstGeom prst="can">
            <a:avLst/>
          </a:prstGeom>
          <a:solidFill>
            <a:schemeClr val="accent6">
              <a:lumMod val="75000"/>
            </a:schemeClr>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32" name="Rectangle 31">
            <a:extLst>
              <a:ext uri="{FF2B5EF4-FFF2-40B4-BE49-F238E27FC236}">
                <a16:creationId xmlns:a16="http://schemas.microsoft.com/office/drawing/2014/main" id="{CA51DE54-E295-494E-A923-1F6DC5F86CD7}"/>
              </a:ext>
            </a:extLst>
          </p:cNvPr>
          <p:cNvSpPr/>
          <p:nvPr/>
        </p:nvSpPr>
        <p:spPr>
          <a:xfrm>
            <a:off x="7008187" y="2481924"/>
            <a:ext cx="1862051" cy="664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dirty="0"/>
              <a:t>Controller</a:t>
            </a:r>
          </a:p>
        </p:txBody>
      </p:sp>
      <p:cxnSp>
        <p:nvCxnSpPr>
          <p:cNvPr id="34" name="Straight Arrow Connector 33">
            <a:extLst>
              <a:ext uri="{FF2B5EF4-FFF2-40B4-BE49-F238E27FC236}">
                <a16:creationId xmlns:a16="http://schemas.microsoft.com/office/drawing/2014/main" id="{FE5E449C-014D-3742-9DDE-A937BE4697D8}"/>
              </a:ext>
            </a:extLst>
          </p:cNvPr>
          <p:cNvCxnSpPr>
            <a:cxnSpLocks/>
          </p:cNvCxnSpPr>
          <p:nvPr/>
        </p:nvCxnSpPr>
        <p:spPr>
          <a:xfrm>
            <a:off x="5835937" y="2861429"/>
            <a:ext cx="1172250" cy="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5FE49981-EDBC-1D48-A6C1-3B8A17A64E93}"/>
              </a:ext>
            </a:extLst>
          </p:cNvPr>
          <p:cNvSpPr/>
          <p:nvPr/>
        </p:nvSpPr>
        <p:spPr>
          <a:xfrm>
            <a:off x="2575130" y="4596029"/>
            <a:ext cx="286477" cy="29975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6" name="Rectangle 35">
            <a:extLst>
              <a:ext uri="{FF2B5EF4-FFF2-40B4-BE49-F238E27FC236}">
                <a16:creationId xmlns:a16="http://schemas.microsoft.com/office/drawing/2014/main" id="{8332358E-3740-2F43-860A-6CAF02DA0F2B}"/>
              </a:ext>
            </a:extLst>
          </p:cNvPr>
          <p:cNvSpPr/>
          <p:nvPr/>
        </p:nvSpPr>
        <p:spPr>
          <a:xfrm>
            <a:off x="3107787" y="4596030"/>
            <a:ext cx="286477" cy="299753"/>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7" name="Rectangle 36">
            <a:extLst>
              <a:ext uri="{FF2B5EF4-FFF2-40B4-BE49-F238E27FC236}">
                <a16:creationId xmlns:a16="http://schemas.microsoft.com/office/drawing/2014/main" id="{5A22B801-44DC-0746-B492-48061484B972}"/>
              </a:ext>
            </a:extLst>
          </p:cNvPr>
          <p:cNvSpPr/>
          <p:nvPr/>
        </p:nvSpPr>
        <p:spPr>
          <a:xfrm>
            <a:off x="3629972" y="4596031"/>
            <a:ext cx="286477" cy="299753"/>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8" name="Rectangle 37">
            <a:extLst>
              <a:ext uri="{FF2B5EF4-FFF2-40B4-BE49-F238E27FC236}">
                <a16:creationId xmlns:a16="http://schemas.microsoft.com/office/drawing/2014/main" id="{8174C4B7-6234-584D-8FD0-54352714E627}"/>
              </a:ext>
            </a:extLst>
          </p:cNvPr>
          <p:cNvSpPr/>
          <p:nvPr/>
        </p:nvSpPr>
        <p:spPr>
          <a:xfrm>
            <a:off x="2042473" y="4596029"/>
            <a:ext cx="286477" cy="299753"/>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cxnSp>
        <p:nvCxnSpPr>
          <p:cNvPr id="39" name="Straight Arrow Connector 38">
            <a:extLst>
              <a:ext uri="{FF2B5EF4-FFF2-40B4-BE49-F238E27FC236}">
                <a16:creationId xmlns:a16="http://schemas.microsoft.com/office/drawing/2014/main" id="{4D4083F7-87E3-894A-A8A6-0708712F10CF}"/>
              </a:ext>
            </a:extLst>
          </p:cNvPr>
          <p:cNvCxnSpPr>
            <a:cxnSpLocks/>
          </p:cNvCxnSpPr>
          <p:nvPr/>
        </p:nvCxnSpPr>
        <p:spPr>
          <a:xfrm>
            <a:off x="4162629" y="4753568"/>
            <a:ext cx="396434"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A6478004-5B3B-484A-9FEF-39A1689F5408}"/>
              </a:ext>
            </a:extLst>
          </p:cNvPr>
          <p:cNvPicPr>
            <a:picLocks noChangeAspect="1"/>
          </p:cNvPicPr>
          <p:nvPr/>
        </p:nvPicPr>
        <p:blipFill>
          <a:blip r:embed="rId3"/>
          <a:stretch>
            <a:fillRect/>
          </a:stretch>
        </p:blipFill>
        <p:spPr>
          <a:xfrm>
            <a:off x="8041522" y="3105850"/>
            <a:ext cx="2123706" cy="2123706"/>
          </a:xfrm>
          <a:prstGeom prst="rect">
            <a:avLst/>
          </a:prstGeom>
        </p:spPr>
      </p:pic>
      <p:pic>
        <p:nvPicPr>
          <p:cNvPr id="41" name="Picture 40">
            <a:extLst>
              <a:ext uri="{FF2B5EF4-FFF2-40B4-BE49-F238E27FC236}">
                <a16:creationId xmlns:a16="http://schemas.microsoft.com/office/drawing/2014/main" id="{C1E66522-7689-734E-8FFC-B27459BD41F1}"/>
              </a:ext>
            </a:extLst>
          </p:cNvPr>
          <p:cNvPicPr>
            <a:picLocks noChangeAspect="1"/>
          </p:cNvPicPr>
          <p:nvPr/>
        </p:nvPicPr>
        <p:blipFill>
          <a:blip r:embed="rId3"/>
          <a:stretch>
            <a:fillRect/>
          </a:stretch>
        </p:blipFill>
        <p:spPr>
          <a:xfrm>
            <a:off x="8000085" y="4757810"/>
            <a:ext cx="2269947" cy="2269947"/>
          </a:xfrm>
          <a:prstGeom prst="rect">
            <a:avLst/>
          </a:prstGeom>
        </p:spPr>
      </p:pic>
      <p:cxnSp>
        <p:nvCxnSpPr>
          <p:cNvPr id="45" name="Straight Connector 44">
            <a:extLst>
              <a:ext uri="{FF2B5EF4-FFF2-40B4-BE49-F238E27FC236}">
                <a16:creationId xmlns:a16="http://schemas.microsoft.com/office/drawing/2014/main" id="{185663E5-D931-6546-AE84-82585BEBC27A}"/>
              </a:ext>
            </a:extLst>
          </p:cNvPr>
          <p:cNvCxnSpPr>
            <a:cxnSpLocks/>
          </p:cNvCxnSpPr>
          <p:nvPr/>
        </p:nvCxnSpPr>
        <p:spPr>
          <a:xfrm flipV="1">
            <a:off x="6259321" y="4219203"/>
            <a:ext cx="2238864" cy="63078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5CD2D70-09A6-414B-BC5E-19A94E671301}"/>
              </a:ext>
            </a:extLst>
          </p:cNvPr>
          <p:cNvCxnSpPr>
            <a:cxnSpLocks/>
          </p:cNvCxnSpPr>
          <p:nvPr/>
        </p:nvCxnSpPr>
        <p:spPr>
          <a:xfrm>
            <a:off x="6259321" y="4867972"/>
            <a:ext cx="2238864" cy="1094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43" name="Picture 42">
            <a:extLst>
              <a:ext uri="{FF2B5EF4-FFF2-40B4-BE49-F238E27FC236}">
                <a16:creationId xmlns:a16="http://schemas.microsoft.com/office/drawing/2014/main" id="{046B99F4-F4B7-DA45-8665-87E958ADD6C3}"/>
              </a:ext>
            </a:extLst>
          </p:cNvPr>
          <p:cNvPicPr>
            <a:picLocks noChangeAspect="1"/>
          </p:cNvPicPr>
          <p:nvPr/>
        </p:nvPicPr>
        <p:blipFill>
          <a:blip r:embed="rId4"/>
          <a:stretch>
            <a:fillRect/>
          </a:stretch>
        </p:blipFill>
        <p:spPr>
          <a:xfrm>
            <a:off x="7070627" y="4649331"/>
            <a:ext cx="616709" cy="619327"/>
          </a:xfrm>
          <a:prstGeom prst="rect">
            <a:avLst/>
          </a:prstGeom>
        </p:spPr>
      </p:pic>
      <p:sp>
        <p:nvSpPr>
          <p:cNvPr id="59" name="TextBox 58">
            <a:extLst>
              <a:ext uri="{FF2B5EF4-FFF2-40B4-BE49-F238E27FC236}">
                <a16:creationId xmlns:a16="http://schemas.microsoft.com/office/drawing/2014/main" id="{69576DE4-4AE8-804A-87CC-443CAE3C85AB}"/>
              </a:ext>
            </a:extLst>
          </p:cNvPr>
          <p:cNvSpPr txBox="1"/>
          <p:nvPr/>
        </p:nvSpPr>
        <p:spPr>
          <a:xfrm>
            <a:off x="2630595" y="4042031"/>
            <a:ext cx="892552" cy="369332"/>
          </a:xfrm>
          <a:prstGeom prst="rect">
            <a:avLst/>
          </a:prstGeom>
          <a:noFill/>
        </p:spPr>
        <p:txBody>
          <a:bodyPr wrap="none" rtlCol="0">
            <a:spAutoFit/>
          </a:bodyPr>
          <a:lstStyle/>
          <a:p>
            <a:r>
              <a:rPr lang="en-CN" dirty="0"/>
              <a:t>packets</a:t>
            </a:r>
          </a:p>
        </p:txBody>
      </p:sp>
      <p:sp>
        <p:nvSpPr>
          <p:cNvPr id="62" name="Down Arrow 61">
            <a:extLst>
              <a:ext uri="{FF2B5EF4-FFF2-40B4-BE49-F238E27FC236}">
                <a16:creationId xmlns:a16="http://schemas.microsoft.com/office/drawing/2014/main" id="{2040000B-0DE2-A64F-854E-C77292BB618F}"/>
              </a:ext>
            </a:extLst>
          </p:cNvPr>
          <p:cNvSpPr/>
          <p:nvPr/>
        </p:nvSpPr>
        <p:spPr>
          <a:xfrm>
            <a:off x="7687336" y="3224612"/>
            <a:ext cx="498764" cy="565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Tree>
    <p:extLst>
      <p:ext uri="{BB962C8B-B14F-4D97-AF65-F5344CB8AC3E}">
        <p14:creationId xmlns:p14="http://schemas.microsoft.com/office/powerpoint/2010/main" val="31392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linds(horizontal)">
                                      <p:cBhvr>
                                        <p:cTn id="40" dur="500"/>
                                        <p:tgtEl>
                                          <p:spTgt spid="2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linds(horizontal)">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1" fill="hold" grpId="0" nodeType="click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additive="base">
                                        <p:cTn id="48" dur="500"/>
                                        <p:tgtEl>
                                          <p:spTgt spid="62"/>
                                        </p:tgtEl>
                                        <p:attrNameLst>
                                          <p:attrName>ppt_y</p:attrName>
                                        </p:attrNameLst>
                                      </p:cBhvr>
                                      <p:tavLst>
                                        <p:tav tm="0">
                                          <p:val>
                                            <p:strVal val="#ppt_y-#ppt_h*1.125000"/>
                                          </p:val>
                                        </p:tav>
                                        <p:tav tm="100000">
                                          <p:val>
                                            <p:strVal val="#ppt_y"/>
                                          </p:val>
                                        </p:tav>
                                      </p:tavLst>
                                    </p:anim>
                                    <p:animEffect transition="in" filter="wipe(down)">
                                      <p:cBhvr>
                                        <p:cTn id="49" dur="500"/>
                                        <p:tgtEl>
                                          <p:spTgt spid="62"/>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0"/>
                                          </p:stCondLst>
                                        </p:cTn>
                                        <p:tgtEl>
                                          <p:spTgt spid="45"/>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4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animBg="1"/>
      <p:bldP spid="6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711A7-834E-834E-902E-0A069686633C}"/>
              </a:ext>
            </a:extLst>
          </p:cNvPr>
          <p:cNvSpPr>
            <a:spLocks noGrp="1"/>
          </p:cNvSpPr>
          <p:nvPr>
            <p:ph type="title"/>
          </p:nvPr>
        </p:nvSpPr>
        <p:spPr/>
        <p:txBody>
          <a:bodyPr/>
          <a:lstStyle/>
          <a:p>
            <a:r>
              <a:rPr lang="en-CN" dirty="0"/>
              <a:t>Scenarios for timely management</a:t>
            </a:r>
          </a:p>
        </p:txBody>
      </p:sp>
      <p:sp>
        <p:nvSpPr>
          <p:cNvPr id="4" name="TextBox 3">
            <a:extLst>
              <a:ext uri="{FF2B5EF4-FFF2-40B4-BE49-F238E27FC236}">
                <a16:creationId xmlns:a16="http://schemas.microsoft.com/office/drawing/2014/main" id="{33F29C17-BE84-C94D-B4E6-D5C57B188FC2}"/>
              </a:ext>
            </a:extLst>
          </p:cNvPr>
          <p:cNvSpPr txBox="1"/>
          <p:nvPr/>
        </p:nvSpPr>
        <p:spPr>
          <a:xfrm>
            <a:off x="953583" y="1621425"/>
            <a:ext cx="6225294" cy="523220"/>
          </a:xfrm>
          <a:prstGeom prst="rect">
            <a:avLst/>
          </a:prstGeom>
          <a:noFill/>
        </p:spPr>
        <p:txBody>
          <a:bodyPr wrap="none" rtlCol="0">
            <a:spAutoFit/>
          </a:bodyPr>
          <a:lstStyle/>
          <a:p>
            <a:r>
              <a:rPr lang="en-CN" sz="2800" b="1" dirty="0"/>
              <a:t>Task 2: Timely Video Congestion Control </a:t>
            </a:r>
          </a:p>
        </p:txBody>
      </p:sp>
      <p:sp>
        <p:nvSpPr>
          <p:cNvPr id="5" name="椭圆 3">
            <a:extLst>
              <a:ext uri="{FF2B5EF4-FFF2-40B4-BE49-F238E27FC236}">
                <a16:creationId xmlns:a16="http://schemas.microsoft.com/office/drawing/2014/main" id="{B048046E-9CD7-FA45-B866-B93F4B0AC670}"/>
              </a:ext>
            </a:extLst>
          </p:cNvPr>
          <p:cNvSpPr/>
          <p:nvPr/>
        </p:nvSpPr>
        <p:spPr>
          <a:xfrm>
            <a:off x="1863253" y="4443499"/>
            <a:ext cx="763514" cy="7635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987"/>
              <a:t>∅</a:t>
            </a:r>
          </a:p>
        </p:txBody>
      </p:sp>
      <p:sp>
        <p:nvSpPr>
          <p:cNvPr id="6" name="椭圆 4">
            <a:extLst>
              <a:ext uri="{FF2B5EF4-FFF2-40B4-BE49-F238E27FC236}">
                <a16:creationId xmlns:a16="http://schemas.microsoft.com/office/drawing/2014/main" id="{435C218F-7AF0-D042-8504-E7621E072A40}"/>
              </a:ext>
            </a:extLst>
          </p:cNvPr>
          <p:cNvSpPr/>
          <p:nvPr/>
        </p:nvSpPr>
        <p:spPr>
          <a:xfrm>
            <a:off x="4801772" y="4443499"/>
            <a:ext cx="763514" cy="7635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658"/>
              <a:t>0</a:t>
            </a:r>
            <a:endParaRPr kumimoji="1" lang="zh-CN" altLang="en-US" sz="2658"/>
          </a:p>
        </p:txBody>
      </p:sp>
      <p:cxnSp>
        <p:nvCxnSpPr>
          <p:cNvPr id="7" name="直线箭头连接符 5">
            <a:extLst>
              <a:ext uri="{FF2B5EF4-FFF2-40B4-BE49-F238E27FC236}">
                <a16:creationId xmlns:a16="http://schemas.microsoft.com/office/drawing/2014/main" id="{8A44D4A9-9005-A74B-B668-4D66AFA44151}"/>
              </a:ext>
            </a:extLst>
          </p:cNvPr>
          <p:cNvCxnSpPr>
            <a:stCxn id="5" idx="6"/>
            <a:endCxn id="6" idx="2"/>
          </p:cNvCxnSpPr>
          <p:nvPr/>
        </p:nvCxnSpPr>
        <p:spPr>
          <a:xfrm>
            <a:off x="2626764" y="4825253"/>
            <a:ext cx="217500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曲线连接符 7">
            <a:extLst>
              <a:ext uri="{FF2B5EF4-FFF2-40B4-BE49-F238E27FC236}">
                <a16:creationId xmlns:a16="http://schemas.microsoft.com/office/drawing/2014/main" id="{972FE689-8B5E-2D42-9672-00D1955D24B4}"/>
              </a:ext>
            </a:extLst>
          </p:cNvPr>
          <p:cNvCxnSpPr>
            <a:stCxn id="10" idx="3"/>
            <a:endCxn id="6" idx="5"/>
          </p:cNvCxnSpPr>
          <p:nvPr/>
        </p:nvCxnSpPr>
        <p:spPr>
          <a:xfrm rot="5400000">
            <a:off x="6652784" y="3895880"/>
            <a:ext cx="14067" cy="2398632"/>
          </a:xfrm>
          <a:prstGeom prst="curvedConnector3">
            <a:avLst>
              <a:gd name="adj1" fmla="val 2594866"/>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8B7FA2E0-62CF-7D4B-9BD0-F69AABAEBF5F}"/>
              </a:ext>
            </a:extLst>
          </p:cNvPr>
          <p:cNvSpPr txBox="1"/>
          <p:nvPr/>
        </p:nvSpPr>
        <p:spPr>
          <a:xfrm>
            <a:off x="4653349" y="4089493"/>
            <a:ext cx="1042273" cy="399212"/>
          </a:xfrm>
          <a:prstGeom prst="rect">
            <a:avLst/>
          </a:prstGeom>
          <a:noFill/>
        </p:spPr>
        <p:txBody>
          <a:bodyPr wrap="none" rtlCol="0">
            <a:spAutoFit/>
          </a:bodyPr>
          <a:lstStyle/>
          <a:p>
            <a:r>
              <a:rPr kumimoji="1" lang="en-US" altLang="zh-CN" sz="1994" b="1" i="1" u="sng" dirty="0">
                <a:solidFill>
                  <a:schemeClr val="accent2">
                    <a:lumMod val="75000"/>
                  </a:schemeClr>
                </a:solidFill>
              </a:rPr>
              <a:t>I</a:t>
            </a:r>
            <a:r>
              <a:rPr kumimoji="1" lang="zh-CN" altLang="en-US" sz="1994" b="1" i="1" u="sng" dirty="0">
                <a:solidFill>
                  <a:schemeClr val="accent2">
                    <a:lumMod val="75000"/>
                  </a:schemeClr>
                </a:solidFill>
              </a:rPr>
              <a:t> </a:t>
            </a:r>
            <a:r>
              <a:rPr kumimoji="1" lang="en-US" altLang="zh-CN" sz="1994" b="1" i="1" u="sng" dirty="0">
                <a:solidFill>
                  <a:schemeClr val="accent2">
                    <a:lumMod val="75000"/>
                  </a:schemeClr>
                </a:solidFill>
              </a:rPr>
              <a:t>passed</a:t>
            </a:r>
            <a:endParaRPr kumimoji="1" lang="zh-CN" altLang="en-US" sz="1994" b="1" i="1" u="sng" dirty="0">
              <a:solidFill>
                <a:schemeClr val="accent2">
                  <a:lumMod val="75000"/>
                </a:schemeClr>
              </a:solidFill>
            </a:endParaRPr>
          </a:p>
        </p:txBody>
      </p:sp>
      <p:sp>
        <p:nvSpPr>
          <p:cNvPr id="10" name="椭圆 12">
            <a:extLst>
              <a:ext uri="{FF2B5EF4-FFF2-40B4-BE49-F238E27FC236}">
                <a16:creationId xmlns:a16="http://schemas.microsoft.com/office/drawing/2014/main" id="{EE036394-8AFE-6D47-8422-41FA72F4C296}"/>
              </a:ext>
            </a:extLst>
          </p:cNvPr>
          <p:cNvSpPr/>
          <p:nvPr/>
        </p:nvSpPr>
        <p:spPr>
          <a:xfrm>
            <a:off x="7740290" y="4443499"/>
            <a:ext cx="763514" cy="7635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658"/>
              <a:t>1</a:t>
            </a:r>
            <a:endParaRPr kumimoji="1" lang="zh-CN" altLang="en-US" sz="2658"/>
          </a:p>
        </p:txBody>
      </p:sp>
      <p:cxnSp>
        <p:nvCxnSpPr>
          <p:cNvPr id="11" name="直线箭头连接符 16">
            <a:extLst>
              <a:ext uri="{FF2B5EF4-FFF2-40B4-BE49-F238E27FC236}">
                <a16:creationId xmlns:a16="http://schemas.microsoft.com/office/drawing/2014/main" id="{DDFF6E66-ACBD-844E-9D2B-B95000D109F2}"/>
              </a:ext>
            </a:extLst>
          </p:cNvPr>
          <p:cNvCxnSpPr>
            <a:endCxn id="10" idx="2"/>
          </p:cNvCxnSpPr>
          <p:nvPr/>
        </p:nvCxnSpPr>
        <p:spPr>
          <a:xfrm>
            <a:off x="5289571" y="4825256"/>
            <a:ext cx="2450715"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文本框 24">
            <a:extLst>
              <a:ext uri="{FF2B5EF4-FFF2-40B4-BE49-F238E27FC236}">
                <a16:creationId xmlns:a16="http://schemas.microsoft.com/office/drawing/2014/main" id="{BAF67A7C-47A7-6E42-AA05-9AAFB86A5936}"/>
              </a:ext>
            </a:extLst>
          </p:cNvPr>
          <p:cNvSpPr txBox="1"/>
          <p:nvPr/>
        </p:nvSpPr>
        <p:spPr>
          <a:xfrm>
            <a:off x="7591867" y="4031982"/>
            <a:ext cx="1199367" cy="399212"/>
          </a:xfrm>
          <a:prstGeom prst="rect">
            <a:avLst/>
          </a:prstGeom>
          <a:noFill/>
        </p:spPr>
        <p:txBody>
          <a:bodyPr wrap="none" rtlCol="0">
            <a:spAutoFit/>
          </a:bodyPr>
          <a:lstStyle/>
          <a:p>
            <a:r>
              <a:rPr kumimoji="1" lang="en-US" altLang="zh-CN" sz="1994" b="1" i="1" u="sng" dirty="0">
                <a:solidFill>
                  <a:schemeClr val="accent2">
                    <a:lumMod val="75000"/>
                  </a:schemeClr>
                </a:solidFill>
              </a:rPr>
              <a:t>I</a:t>
            </a:r>
            <a:r>
              <a:rPr kumimoji="1" lang="zh-CN" altLang="en-US" sz="1994" b="1" i="1" u="sng" dirty="0">
                <a:solidFill>
                  <a:schemeClr val="accent2">
                    <a:lumMod val="75000"/>
                  </a:schemeClr>
                </a:solidFill>
              </a:rPr>
              <a:t> </a:t>
            </a:r>
            <a:r>
              <a:rPr kumimoji="1" lang="en-US" altLang="zh-CN" sz="1994" b="1" i="1" u="sng" dirty="0">
                <a:solidFill>
                  <a:schemeClr val="accent2">
                    <a:lumMod val="75000"/>
                  </a:schemeClr>
                </a:solidFill>
              </a:rPr>
              <a:t>dropped</a:t>
            </a:r>
            <a:endParaRPr kumimoji="1" lang="zh-CN" altLang="en-US" sz="1994" b="1" i="1" u="sng" dirty="0">
              <a:solidFill>
                <a:schemeClr val="accent2">
                  <a:lumMod val="75000"/>
                </a:schemeClr>
              </a:solidFill>
            </a:endParaRPr>
          </a:p>
        </p:txBody>
      </p:sp>
      <p:cxnSp>
        <p:nvCxnSpPr>
          <p:cNvPr id="13" name="曲线连接符 25">
            <a:extLst>
              <a:ext uri="{FF2B5EF4-FFF2-40B4-BE49-F238E27FC236}">
                <a16:creationId xmlns:a16="http://schemas.microsoft.com/office/drawing/2014/main" id="{1057FF99-C88D-7B4A-B35A-5A94449651FA}"/>
              </a:ext>
            </a:extLst>
          </p:cNvPr>
          <p:cNvCxnSpPr>
            <a:stCxn id="10" idx="1"/>
            <a:endCxn id="5" idx="7"/>
          </p:cNvCxnSpPr>
          <p:nvPr/>
        </p:nvCxnSpPr>
        <p:spPr>
          <a:xfrm rot="16200000" flipV="1">
            <a:off x="5183525" y="1886738"/>
            <a:ext cx="14067" cy="5337150"/>
          </a:xfrm>
          <a:prstGeom prst="curvedConnector3">
            <a:avLst>
              <a:gd name="adj1" fmla="val 321554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文本框 29">
            <a:extLst>
              <a:ext uri="{FF2B5EF4-FFF2-40B4-BE49-F238E27FC236}">
                <a16:creationId xmlns:a16="http://schemas.microsoft.com/office/drawing/2014/main" id="{EA3752D2-2BC7-CE4F-8C7B-9620A911EB6C}"/>
              </a:ext>
            </a:extLst>
          </p:cNvPr>
          <p:cNvSpPr txBox="1"/>
          <p:nvPr/>
        </p:nvSpPr>
        <p:spPr>
          <a:xfrm>
            <a:off x="3386394" y="3645312"/>
            <a:ext cx="3631122" cy="399212"/>
          </a:xfrm>
          <a:prstGeom prst="rect">
            <a:avLst/>
          </a:prstGeom>
          <a:noFill/>
        </p:spPr>
        <p:txBody>
          <a:bodyPr wrap="none" rtlCol="0">
            <a:spAutoFit/>
          </a:bodyPr>
          <a:lstStyle/>
          <a:p>
            <a:r>
              <a:rPr kumimoji="1" lang="en-US" altLang="zh-CN" sz="1994" dirty="0"/>
              <a:t>The</a:t>
            </a:r>
            <a:r>
              <a:rPr kumimoji="1" lang="zh-CN" altLang="en-US" sz="1994" dirty="0"/>
              <a:t> </a:t>
            </a:r>
            <a:r>
              <a:rPr kumimoji="1" lang="en-US" altLang="zh-CN" sz="1994" dirty="0"/>
              <a:t>I</a:t>
            </a:r>
            <a:r>
              <a:rPr kumimoji="1" lang="zh-CN" altLang="en-US" sz="1994" dirty="0"/>
              <a:t> </a:t>
            </a:r>
            <a:r>
              <a:rPr kumimoji="1" lang="en-US" altLang="zh-CN" sz="1994" dirty="0"/>
              <a:t>frame</a:t>
            </a:r>
            <a:r>
              <a:rPr kumimoji="1" lang="zh-CN" altLang="en-US" sz="1994" dirty="0"/>
              <a:t> </a:t>
            </a:r>
            <a:r>
              <a:rPr kumimoji="1" lang="en-US" altLang="zh-CN" sz="1994" dirty="0"/>
              <a:t>is</a:t>
            </a:r>
            <a:r>
              <a:rPr kumimoji="1" lang="zh-CN" altLang="en-US" sz="1994" dirty="0"/>
              <a:t> </a:t>
            </a:r>
            <a:r>
              <a:rPr kumimoji="1" lang="en-US" altLang="zh-CN" sz="1994" dirty="0"/>
              <a:t>randomly</a:t>
            </a:r>
            <a:r>
              <a:rPr kumimoji="1" lang="zh-CN" altLang="en-US" sz="1994" dirty="0"/>
              <a:t> </a:t>
            </a:r>
            <a:r>
              <a:rPr kumimoji="1" lang="en-US" altLang="zh-CN" sz="1994" dirty="0"/>
              <a:t>dropped</a:t>
            </a:r>
            <a:endParaRPr kumimoji="1" lang="zh-CN" altLang="en-US" sz="1994" dirty="0"/>
          </a:p>
        </p:txBody>
      </p:sp>
      <p:sp>
        <p:nvSpPr>
          <p:cNvPr id="15" name="文本框 32">
            <a:extLst>
              <a:ext uri="{FF2B5EF4-FFF2-40B4-BE49-F238E27FC236}">
                <a16:creationId xmlns:a16="http://schemas.microsoft.com/office/drawing/2014/main" id="{4E05118D-B6B0-2142-9858-7985039B3304}"/>
              </a:ext>
            </a:extLst>
          </p:cNvPr>
          <p:cNvSpPr txBox="1"/>
          <p:nvPr/>
        </p:nvSpPr>
        <p:spPr>
          <a:xfrm>
            <a:off x="2800440" y="4423491"/>
            <a:ext cx="1734770" cy="399212"/>
          </a:xfrm>
          <a:prstGeom prst="rect">
            <a:avLst/>
          </a:prstGeom>
          <a:noFill/>
        </p:spPr>
        <p:txBody>
          <a:bodyPr wrap="none" rtlCol="0">
            <a:spAutoFit/>
          </a:bodyPr>
          <a:lstStyle/>
          <a:p>
            <a:r>
              <a:rPr kumimoji="1" lang="en-US" altLang="zh-CN" sz="1994" dirty="0"/>
              <a:t>I</a:t>
            </a:r>
            <a:r>
              <a:rPr kumimoji="1" lang="zh-CN" altLang="en-US" sz="1994" dirty="0"/>
              <a:t> </a:t>
            </a:r>
            <a:r>
              <a:rPr kumimoji="1" lang="en-US" altLang="zh-CN" sz="1994" dirty="0"/>
              <a:t>frame</a:t>
            </a:r>
            <a:r>
              <a:rPr kumimoji="1" lang="zh-CN" altLang="en-US" sz="1994" dirty="0"/>
              <a:t> </a:t>
            </a:r>
            <a:r>
              <a:rPr kumimoji="1" lang="en-US" altLang="zh-CN" sz="1994" dirty="0"/>
              <a:t>passed</a:t>
            </a:r>
            <a:endParaRPr kumimoji="1" lang="zh-CN" altLang="en-US" sz="1994" dirty="0"/>
          </a:p>
        </p:txBody>
      </p:sp>
      <p:sp>
        <p:nvSpPr>
          <p:cNvPr id="16" name="文本框 33">
            <a:extLst>
              <a:ext uri="{FF2B5EF4-FFF2-40B4-BE49-F238E27FC236}">
                <a16:creationId xmlns:a16="http://schemas.microsoft.com/office/drawing/2014/main" id="{7B1CD296-216D-C343-AE6A-B425F1582023}"/>
              </a:ext>
            </a:extLst>
          </p:cNvPr>
          <p:cNvSpPr txBox="1"/>
          <p:nvPr/>
        </p:nvSpPr>
        <p:spPr>
          <a:xfrm>
            <a:off x="5655228" y="4427017"/>
            <a:ext cx="1891865" cy="399212"/>
          </a:xfrm>
          <a:prstGeom prst="rect">
            <a:avLst/>
          </a:prstGeom>
          <a:noFill/>
        </p:spPr>
        <p:txBody>
          <a:bodyPr wrap="none" rtlCol="0">
            <a:spAutoFit/>
          </a:bodyPr>
          <a:lstStyle/>
          <a:p>
            <a:r>
              <a:rPr kumimoji="1" lang="en-US" altLang="zh-CN" sz="1994" dirty="0"/>
              <a:t>I</a:t>
            </a:r>
            <a:r>
              <a:rPr kumimoji="1" lang="zh-CN" altLang="en-US" sz="1994" dirty="0"/>
              <a:t> </a:t>
            </a:r>
            <a:r>
              <a:rPr kumimoji="1" lang="en-US" altLang="zh-CN" sz="1994" dirty="0"/>
              <a:t>frame</a:t>
            </a:r>
            <a:r>
              <a:rPr kumimoji="1" lang="zh-CN" altLang="en-US" sz="1994" dirty="0"/>
              <a:t> </a:t>
            </a:r>
            <a:r>
              <a:rPr kumimoji="1" lang="en-US" altLang="zh-CN" sz="1994" dirty="0"/>
              <a:t>dropped</a:t>
            </a:r>
            <a:endParaRPr kumimoji="1" lang="zh-CN" altLang="en-US" sz="1994" dirty="0"/>
          </a:p>
        </p:txBody>
      </p:sp>
      <p:sp>
        <p:nvSpPr>
          <p:cNvPr id="17" name="文本框 34">
            <a:extLst>
              <a:ext uri="{FF2B5EF4-FFF2-40B4-BE49-F238E27FC236}">
                <a16:creationId xmlns:a16="http://schemas.microsoft.com/office/drawing/2014/main" id="{8B60DD85-1977-9C42-9A64-AB184C06B076}"/>
              </a:ext>
            </a:extLst>
          </p:cNvPr>
          <p:cNvSpPr txBox="1"/>
          <p:nvPr/>
        </p:nvSpPr>
        <p:spPr>
          <a:xfrm>
            <a:off x="5812323" y="5446093"/>
            <a:ext cx="1734770" cy="399212"/>
          </a:xfrm>
          <a:prstGeom prst="rect">
            <a:avLst/>
          </a:prstGeom>
          <a:noFill/>
        </p:spPr>
        <p:txBody>
          <a:bodyPr wrap="none" rtlCol="0">
            <a:spAutoFit/>
          </a:bodyPr>
          <a:lstStyle/>
          <a:p>
            <a:r>
              <a:rPr kumimoji="1" lang="en-US" altLang="zh-CN" sz="1994" dirty="0"/>
              <a:t>I</a:t>
            </a:r>
            <a:r>
              <a:rPr kumimoji="1" lang="zh-CN" altLang="en-US" sz="1994" dirty="0"/>
              <a:t> </a:t>
            </a:r>
            <a:r>
              <a:rPr kumimoji="1" lang="en-US" altLang="zh-CN" sz="1994" dirty="0"/>
              <a:t>frame</a:t>
            </a:r>
            <a:r>
              <a:rPr kumimoji="1" lang="zh-CN" altLang="en-US" sz="1994" dirty="0"/>
              <a:t> </a:t>
            </a:r>
            <a:r>
              <a:rPr kumimoji="1" lang="en-US" altLang="zh-CN" sz="1994" dirty="0"/>
              <a:t>passed</a:t>
            </a:r>
            <a:endParaRPr kumimoji="1" lang="zh-CN" altLang="en-US" sz="1994" dirty="0"/>
          </a:p>
        </p:txBody>
      </p:sp>
      <p:cxnSp>
        <p:nvCxnSpPr>
          <p:cNvPr id="18" name="曲线连接符 35">
            <a:extLst>
              <a:ext uri="{FF2B5EF4-FFF2-40B4-BE49-F238E27FC236}">
                <a16:creationId xmlns:a16="http://schemas.microsoft.com/office/drawing/2014/main" id="{F8BD5586-FE87-204E-8047-8DF1F38AA6F5}"/>
              </a:ext>
            </a:extLst>
          </p:cNvPr>
          <p:cNvCxnSpPr>
            <a:stCxn id="10" idx="7"/>
            <a:endCxn id="10" idx="5"/>
          </p:cNvCxnSpPr>
          <p:nvPr/>
        </p:nvCxnSpPr>
        <p:spPr>
          <a:xfrm rot="16200000" flipH="1">
            <a:off x="8122047" y="4825252"/>
            <a:ext cx="539886" cy="14067"/>
          </a:xfrm>
          <a:prstGeom prst="curvedConnector5">
            <a:avLst>
              <a:gd name="adj1" fmla="val -24258"/>
              <a:gd name="adj2" fmla="val 3453512"/>
              <a:gd name="adj3" fmla="val 11779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文本框 42">
            <a:extLst>
              <a:ext uri="{FF2B5EF4-FFF2-40B4-BE49-F238E27FC236}">
                <a16:creationId xmlns:a16="http://schemas.microsoft.com/office/drawing/2014/main" id="{CBFB6202-7FAF-4042-935C-ADDA5CB70532}"/>
              </a:ext>
            </a:extLst>
          </p:cNvPr>
          <p:cNvSpPr txBox="1"/>
          <p:nvPr/>
        </p:nvSpPr>
        <p:spPr>
          <a:xfrm>
            <a:off x="8924846" y="4443499"/>
            <a:ext cx="2211183" cy="706091"/>
          </a:xfrm>
          <a:prstGeom prst="rect">
            <a:avLst/>
          </a:prstGeom>
          <a:noFill/>
        </p:spPr>
        <p:txBody>
          <a:bodyPr wrap="none" rtlCol="0">
            <a:spAutoFit/>
          </a:bodyPr>
          <a:lstStyle/>
          <a:p>
            <a:pPr marL="316497" indent="-316497">
              <a:buFont typeface="Arial" charset="0"/>
              <a:buChar char="•"/>
            </a:pPr>
            <a:r>
              <a:rPr kumimoji="1" lang="en-US" altLang="zh-CN" sz="1994" dirty="0"/>
              <a:t>P</a:t>
            </a:r>
            <a:r>
              <a:rPr kumimoji="1" lang="zh-CN" altLang="en-US" sz="1994" dirty="0"/>
              <a:t> </a:t>
            </a:r>
            <a:r>
              <a:rPr kumimoji="1" lang="en-US" altLang="zh-CN" sz="1994" dirty="0"/>
              <a:t>or</a:t>
            </a:r>
            <a:r>
              <a:rPr kumimoji="1" lang="zh-CN" altLang="en-US" sz="1994" dirty="0"/>
              <a:t> </a:t>
            </a:r>
            <a:r>
              <a:rPr kumimoji="1" lang="en-US" altLang="zh-CN" sz="1994" dirty="0"/>
              <a:t>B</a:t>
            </a:r>
            <a:r>
              <a:rPr kumimoji="1" lang="zh-CN" altLang="en-US" sz="1994" dirty="0"/>
              <a:t> </a:t>
            </a:r>
            <a:r>
              <a:rPr kumimoji="1" lang="en-US" altLang="zh-CN" sz="1994" dirty="0"/>
              <a:t>arrived</a:t>
            </a:r>
            <a:endParaRPr kumimoji="1" lang="zh-CN" altLang="en-US" sz="1994" dirty="0"/>
          </a:p>
          <a:p>
            <a:pPr marL="316497" indent="-316497">
              <a:buFont typeface="Arial" charset="0"/>
              <a:buChar char="•"/>
            </a:pPr>
            <a:r>
              <a:rPr kumimoji="1" lang="en-US" altLang="zh-CN" sz="1994" dirty="0"/>
              <a:t>I</a:t>
            </a:r>
            <a:r>
              <a:rPr kumimoji="1" lang="zh-CN" altLang="en-US" sz="1994" dirty="0"/>
              <a:t> </a:t>
            </a:r>
            <a:r>
              <a:rPr kumimoji="1" lang="en-US" altLang="zh-CN" sz="1994" dirty="0"/>
              <a:t>frame</a:t>
            </a:r>
            <a:r>
              <a:rPr kumimoji="1" lang="zh-CN" altLang="en-US" sz="1994" dirty="0"/>
              <a:t> </a:t>
            </a:r>
            <a:r>
              <a:rPr kumimoji="1" lang="en-US" altLang="zh-CN" sz="1994" dirty="0"/>
              <a:t>dropped</a:t>
            </a:r>
            <a:endParaRPr kumimoji="1" lang="zh-CN" altLang="en-US" sz="1994" dirty="0"/>
          </a:p>
        </p:txBody>
      </p:sp>
      <p:cxnSp>
        <p:nvCxnSpPr>
          <p:cNvPr id="20" name="曲线连接符 43">
            <a:extLst>
              <a:ext uri="{FF2B5EF4-FFF2-40B4-BE49-F238E27FC236}">
                <a16:creationId xmlns:a16="http://schemas.microsoft.com/office/drawing/2014/main" id="{D180B408-CEC1-E74B-852D-5E1C92B2ED37}"/>
              </a:ext>
            </a:extLst>
          </p:cNvPr>
          <p:cNvCxnSpPr>
            <a:stCxn id="6" idx="2"/>
            <a:endCxn id="6" idx="4"/>
          </p:cNvCxnSpPr>
          <p:nvPr/>
        </p:nvCxnSpPr>
        <p:spPr>
          <a:xfrm rot="10800000" flipH="1" flipV="1">
            <a:off x="4801770" y="4825253"/>
            <a:ext cx="381758" cy="381757"/>
          </a:xfrm>
          <a:prstGeom prst="curvedConnector4">
            <a:avLst>
              <a:gd name="adj1" fmla="val -66326"/>
              <a:gd name="adj2" fmla="val 166327"/>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文本框 47">
            <a:extLst>
              <a:ext uri="{FF2B5EF4-FFF2-40B4-BE49-F238E27FC236}">
                <a16:creationId xmlns:a16="http://schemas.microsoft.com/office/drawing/2014/main" id="{47BC5DB4-E6AD-454F-A084-A49684E096C0}"/>
              </a:ext>
            </a:extLst>
          </p:cNvPr>
          <p:cNvSpPr txBox="1"/>
          <p:nvPr/>
        </p:nvSpPr>
        <p:spPr>
          <a:xfrm>
            <a:off x="2657739" y="5180449"/>
            <a:ext cx="2054088" cy="706091"/>
          </a:xfrm>
          <a:prstGeom prst="rect">
            <a:avLst/>
          </a:prstGeom>
          <a:noFill/>
        </p:spPr>
        <p:txBody>
          <a:bodyPr wrap="none" rtlCol="0">
            <a:spAutoFit/>
          </a:bodyPr>
          <a:lstStyle/>
          <a:p>
            <a:pPr marL="316497" indent="-316497">
              <a:buFont typeface="Arial" charset="0"/>
              <a:buChar char="•"/>
            </a:pPr>
            <a:r>
              <a:rPr kumimoji="1" lang="en-US" altLang="zh-CN" sz="1994" dirty="0"/>
              <a:t>P</a:t>
            </a:r>
            <a:r>
              <a:rPr kumimoji="1" lang="zh-CN" altLang="en-US" sz="1994" dirty="0"/>
              <a:t> </a:t>
            </a:r>
            <a:r>
              <a:rPr kumimoji="1" lang="en-US" altLang="zh-CN" sz="1994" dirty="0"/>
              <a:t>or</a:t>
            </a:r>
            <a:r>
              <a:rPr kumimoji="1" lang="zh-CN" altLang="en-US" sz="1994" dirty="0"/>
              <a:t> </a:t>
            </a:r>
            <a:r>
              <a:rPr kumimoji="1" lang="en-US" altLang="zh-CN" sz="1994" dirty="0"/>
              <a:t>B</a:t>
            </a:r>
            <a:r>
              <a:rPr kumimoji="1" lang="zh-CN" altLang="en-US" sz="1994" dirty="0"/>
              <a:t> </a:t>
            </a:r>
            <a:r>
              <a:rPr kumimoji="1" lang="en-US" altLang="zh-CN" sz="1994" dirty="0"/>
              <a:t>arrived</a:t>
            </a:r>
            <a:endParaRPr kumimoji="1" lang="zh-CN" altLang="en-US" sz="1994" dirty="0"/>
          </a:p>
          <a:p>
            <a:pPr marL="316497" indent="-316497">
              <a:buFont typeface="Arial" charset="0"/>
              <a:buChar char="•"/>
            </a:pPr>
            <a:r>
              <a:rPr kumimoji="1" lang="en-US" altLang="zh-CN" sz="1994" dirty="0"/>
              <a:t>I</a:t>
            </a:r>
            <a:r>
              <a:rPr kumimoji="1" lang="zh-CN" altLang="en-US" sz="1994" dirty="0"/>
              <a:t> </a:t>
            </a:r>
            <a:r>
              <a:rPr kumimoji="1" lang="en-US" altLang="zh-CN" sz="1994" dirty="0"/>
              <a:t>frame</a:t>
            </a:r>
            <a:r>
              <a:rPr kumimoji="1" lang="zh-CN" altLang="en-US" sz="1994" dirty="0"/>
              <a:t> </a:t>
            </a:r>
            <a:r>
              <a:rPr kumimoji="1" lang="en-US" altLang="zh-CN" sz="1994" dirty="0"/>
              <a:t>passed</a:t>
            </a:r>
            <a:endParaRPr kumimoji="1" lang="zh-CN" altLang="en-US" sz="1994" dirty="0"/>
          </a:p>
        </p:txBody>
      </p:sp>
      <p:sp>
        <p:nvSpPr>
          <p:cNvPr id="22" name="文本框 48">
            <a:extLst>
              <a:ext uri="{FF2B5EF4-FFF2-40B4-BE49-F238E27FC236}">
                <a16:creationId xmlns:a16="http://schemas.microsoft.com/office/drawing/2014/main" id="{EB555E1C-D87B-524F-BE33-0808B2C301EF}"/>
              </a:ext>
            </a:extLst>
          </p:cNvPr>
          <p:cNvSpPr txBox="1"/>
          <p:nvPr/>
        </p:nvSpPr>
        <p:spPr>
          <a:xfrm>
            <a:off x="1674020" y="3998887"/>
            <a:ext cx="1180131" cy="399212"/>
          </a:xfrm>
          <a:prstGeom prst="rect">
            <a:avLst/>
          </a:prstGeom>
          <a:noFill/>
        </p:spPr>
        <p:txBody>
          <a:bodyPr wrap="none" rtlCol="0">
            <a:spAutoFit/>
          </a:bodyPr>
          <a:lstStyle/>
          <a:p>
            <a:r>
              <a:rPr kumimoji="1" lang="en-US" altLang="zh-CN" sz="1994" b="1" i="1" u="sng" dirty="0">
                <a:solidFill>
                  <a:schemeClr val="accent2">
                    <a:lumMod val="75000"/>
                  </a:schemeClr>
                </a:solidFill>
              </a:rPr>
              <a:t>No</a:t>
            </a:r>
            <a:r>
              <a:rPr kumimoji="1" lang="zh-CN" altLang="en-US" sz="1994" b="1" i="1" u="sng" dirty="0">
                <a:solidFill>
                  <a:schemeClr val="accent2">
                    <a:lumMod val="75000"/>
                  </a:schemeClr>
                </a:solidFill>
              </a:rPr>
              <a:t> </a:t>
            </a:r>
            <a:r>
              <a:rPr kumimoji="1" lang="en-US" altLang="zh-CN" sz="1994" b="1" i="1" u="sng" dirty="0">
                <a:solidFill>
                  <a:schemeClr val="accent2">
                    <a:lumMod val="75000"/>
                  </a:schemeClr>
                </a:solidFill>
              </a:rPr>
              <a:t>frame</a:t>
            </a:r>
            <a:endParaRPr kumimoji="1" lang="zh-CN" altLang="en-US" sz="1994" b="1" i="1" u="sng" dirty="0">
              <a:solidFill>
                <a:schemeClr val="accent2">
                  <a:lumMod val="75000"/>
                </a:schemeClr>
              </a:solidFill>
            </a:endParaRPr>
          </a:p>
        </p:txBody>
      </p:sp>
      <p:sp>
        <p:nvSpPr>
          <p:cNvPr id="23" name="Rectangle 22">
            <a:extLst>
              <a:ext uri="{FF2B5EF4-FFF2-40B4-BE49-F238E27FC236}">
                <a16:creationId xmlns:a16="http://schemas.microsoft.com/office/drawing/2014/main" id="{E71821C7-BB95-8941-9B47-44340B9909E5}"/>
              </a:ext>
            </a:extLst>
          </p:cNvPr>
          <p:cNvSpPr/>
          <p:nvPr/>
        </p:nvSpPr>
        <p:spPr>
          <a:xfrm>
            <a:off x="4231247" y="2482169"/>
            <a:ext cx="1862051" cy="664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dirty="0"/>
              <a:t>Controller</a:t>
            </a:r>
          </a:p>
        </p:txBody>
      </p:sp>
      <p:cxnSp>
        <p:nvCxnSpPr>
          <p:cNvPr id="29" name="Elbow Connector 28">
            <a:extLst>
              <a:ext uri="{FF2B5EF4-FFF2-40B4-BE49-F238E27FC236}">
                <a16:creationId xmlns:a16="http://schemas.microsoft.com/office/drawing/2014/main" id="{018467FB-252C-0B44-8CEE-3201D11F133F}"/>
              </a:ext>
            </a:extLst>
          </p:cNvPr>
          <p:cNvCxnSpPr>
            <a:stCxn id="23" idx="1"/>
            <a:endCxn id="22" idx="0"/>
          </p:cNvCxnSpPr>
          <p:nvPr/>
        </p:nvCxnSpPr>
        <p:spPr>
          <a:xfrm rot="10800000" flipV="1">
            <a:off x="2264087" y="2814513"/>
            <a:ext cx="1967161" cy="1184374"/>
          </a:xfrm>
          <a:prstGeom prst="bentConnector2">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254C5301-5B85-9D45-B90A-B211ED67DC68}"/>
              </a:ext>
            </a:extLst>
          </p:cNvPr>
          <p:cNvCxnSpPr>
            <a:cxnSpLocks/>
            <a:stCxn id="23" idx="3"/>
            <a:endCxn id="12" idx="0"/>
          </p:cNvCxnSpPr>
          <p:nvPr/>
        </p:nvCxnSpPr>
        <p:spPr>
          <a:xfrm>
            <a:off x="6093298" y="2814513"/>
            <a:ext cx="2098253" cy="1217469"/>
          </a:xfrm>
          <a:prstGeom prst="bentConnector2">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E387E81-0B9D-B243-A86C-E6FC5DFE572A}"/>
              </a:ext>
            </a:extLst>
          </p:cNvPr>
          <p:cNvCxnSpPr>
            <a:stCxn id="23" idx="2"/>
            <a:endCxn id="9" idx="0"/>
          </p:cNvCxnSpPr>
          <p:nvPr/>
        </p:nvCxnSpPr>
        <p:spPr>
          <a:xfrm>
            <a:off x="5162273" y="3146857"/>
            <a:ext cx="12213" cy="94263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07DE678-80BF-D64F-9820-A8AA2EA1C436}"/>
              </a:ext>
            </a:extLst>
          </p:cNvPr>
          <p:cNvSpPr txBox="1"/>
          <p:nvPr/>
        </p:nvSpPr>
        <p:spPr>
          <a:xfrm>
            <a:off x="6200483" y="2461561"/>
            <a:ext cx="2855205" cy="646331"/>
          </a:xfrm>
          <a:prstGeom prst="rect">
            <a:avLst/>
          </a:prstGeom>
          <a:noFill/>
        </p:spPr>
        <p:txBody>
          <a:bodyPr wrap="none" rtlCol="0">
            <a:spAutoFit/>
          </a:bodyPr>
          <a:lstStyle/>
          <a:p>
            <a:pPr marL="285750" indent="-285750">
              <a:buFont typeface="Arial" panose="020B0604020202020204" pitchFamily="34" charset="0"/>
              <a:buChar char="•"/>
            </a:pPr>
            <a:r>
              <a:rPr lang="en-CN" dirty="0"/>
              <a:t>Determine the states </a:t>
            </a:r>
          </a:p>
          <a:p>
            <a:pPr marL="285750" indent="-285750">
              <a:buFont typeface="Arial" panose="020B0604020202020204" pitchFamily="34" charset="0"/>
              <a:buChar char="•"/>
            </a:pPr>
            <a:r>
              <a:rPr lang="en-US" dirty="0"/>
              <a:t>I</a:t>
            </a:r>
            <a:r>
              <a:rPr lang="en-CN" dirty="0"/>
              <a:t>ssue control commands  </a:t>
            </a:r>
          </a:p>
        </p:txBody>
      </p:sp>
      <p:sp>
        <p:nvSpPr>
          <p:cNvPr id="41" name="TextBox 40">
            <a:extLst>
              <a:ext uri="{FF2B5EF4-FFF2-40B4-BE49-F238E27FC236}">
                <a16:creationId xmlns:a16="http://schemas.microsoft.com/office/drawing/2014/main" id="{AA16AB2B-8D60-9442-9A71-F7F78F0E66F1}"/>
              </a:ext>
            </a:extLst>
          </p:cNvPr>
          <p:cNvSpPr txBox="1"/>
          <p:nvPr/>
        </p:nvSpPr>
        <p:spPr>
          <a:xfrm>
            <a:off x="4231246" y="2136982"/>
            <a:ext cx="1658980" cy="369332"/>
          </a:xfrm>
          <a:prstGeom prst="rect">
            <a:avLst/>
          </a:prstGeom>
          <a:noFill/>
        </p:spPr>
        <p:txBody>
          <a:bodyPr wrap="none" rtlCol="0">
            <a:spAutoFit/>
          </a:bodyPr>
          <a:lstStyle/>
          <a:p>
            <a:r>
              <a:rPr lang="en-US" dirty="0">
                <a:solidFill>
                  <a:schemeClr val="accent4">
                    <a:lumMod val="50000"/>
                  </a:schemeClr>
                </a:solidFill>
              </a:rPr>
              <a:t>D</a:t>
            </a:r>
            <a:r>
              <a:rPr lang="en-CN" dirty="0">
                <a:solidFill>
                  <a:schemeClr val="accent4">
                    <a:lumMod val="50000"/>
                  </a:schemeClr>
                </a:solidFill>
              </a:rPr>
              <a:t>elayed control</a:t>
            </a:r>
          </a:p>
        </p:txBody>
      </p:sp>
    </p:spTree>
    <p:extLst>
      <p:ext uri="{BB962C8B-B14F-4D97-AF65-F5344CB8AC3E}">
        <p14:creationId xmlns:p14="http://schemas.microsoft.com/office/powerpoint/2010/main" val="4115563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3CC1-9C3F-964F-AB96-E1C4F0D167E3}"/>
              </a:ext>
            </a:extLst>
          </p:cNvPr>
          <p:cNvSpPr>
            <a:spLocks noGrp="1"/>
          </p:cNvSpPr>
          <p:nvPr>
            <p:ph type="title"/>
          </p:nvPr>
        </p:nvSpPr>
        <p:spPr/>
        <p:txBody>
          <a:bodyPr/>
          <a:lstStyle/>
          <a:p>
            <a:r>
              <a:rPr lang="en-CN" dirty="0"/>
              <a:t>Existing work</a:t>
            </a:r>
            <a:r>
              <a:rPr lang="en-US" dirty="0"/>
              <a:t>…</a:t>
            </a:r>
            <a:endParaRPr lang="en-CN" dirty="0"/>
          </a:p>
        </p:txBody>
      </p:sp>
      <p:sp>
        <p:nvSpPr>
          <p:cNvPr id="4" name="Rectangle 3">
            <a:extLst>
              <a:ext uri="{FF2B5EF4-FFF2-40B4-BE49-F238E27FC236}">
                <a16:creationId xmlns:a16="http://schemas.microsoft.com/office/drawing/2014/main" id="{0191426A-02F7-B34D-84DF-E2C2D6C76BB9}"/>
              </a:ext>
            </a:extLst>
          </p:cNvPr>
          <p:cNvSpPr/>
          <p:nvPr/>
        </p:nvSpPr>
        <p:spPr>
          <a:xfrm>
            <a:off x="1573876" y="1828799"/>
            <a:ext cx="2249977" cy="131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dirty="0"/>
              <a:t>Enhancement on switches</a:t>
            </a:r>
          </a:p>
        </p:txBody>
      </p:sp>
      <p:sp>
        <p:nvSpPr>
          <p:cNvPr id="5" name="Rectangle 4">
            <a:extLst>
              <a:ext uri="{FF2B5EF4-FFF2-40B4-BE49-F238E27FC236}">
                <a16:creationId xmlns:a16="http://schemas.microsoft.com/office/drawing/2014/main" id="{CE6C54A0-9BFB-DE4F-B0D3-8C35EC2A6D2D}"/>
              </a:ext>
            </a:extLst>
          </p:cNvPr>
          <p:cNvSpPr/>
          <p:nvPr/>
        </p:nvSpPr>
        <p:spPr>
          <a:xfrm>
            <a:off x="4971012" y="1828799"/>
            <a:ext cx="2249978" cy="131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dirty="0"/>
              <a:t>Controller on local switch CPU</a:t>
            </a:r>
          </a:p>
        </p:txBody>
      </p:sp>
      <p:sp>
        <p:nvSpPr>
          <p:cNvPr id="6" name="Rectangle 5">
            <a:extLst>
              <a:ext uri="{FF2B5EF4-FFF2-40B4-BE49-F238E27FC236}">
                <a16:creationId xmlns:a16="http://schemas.microsoft.com/office/drawing/2014/main" id="{C9A25EB0-03EA-D141-B352-3E3C551F7E1D}"/>
              </a:ext>
            </a:extLst>
          </p:cNvPr>
          <p:cNvSpPr/>
          <p:nvPr/>
        </p:nvSpPr>
        <p:spPr>
          <a:xfrm>
            <a:off x="8368148" y="1828800"/>
            <a:ext cx="2249978" cy="131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dirty="0"/>
              <a:t>Detect events directly on data plane</a:t>
            </a:r>
          </a:p>
        </p:txBody>
      </p:sp>
      <p:sp>
        <p:nvSpPr>
          <p:cNvPr id="7" name="TextBox 6">
            <a:extLst>
              <a:ext uri="{FF2B5EF4-FFF2-40B4-BE49-F238E27FC236}">
                <a16:creationId xmlns:a16="http://schemas.microsoft.com/office/drawing/2014/main" id="{23FAD0BC-65C3-7C49-B980-8D5D86ED49C8}"/>
              </a:ext>
            </a:extLst>
          </p:cNvPr>
          <p:cNvSpPr txBox="1"/>
          <p:nvPr/>
        </p:nvSpPr>
        <p:spPr>
          <a:xfrm>
            <a:off x="1365080" y="3302609"/>
            <a:ext cx="2898999" cy="646331"/>
          </a:xfrm>
          <a:prstGeom prst="rect">
            <a:avLst/>
          </a:prstGeom>
          <a:noFill/>
        </p:spPr>
        <p:txBody>
          <a:bodyPr wrap="none" rtlCol="0">
            <a:spAutoFit/>
          </a:bodyPr>
          <a:lstStyle/>
          <a:p>
            <a:pPr marL="285750" indent="-285750">
              <a:buFont typeface="Arial" panose="020B0604020202020204" pitchFamily="34" charset="0"/>
              <a:buChar char="•"/>
            </a:pPr>
            <a:r>
              <a:rPr lang="en-CN" dirty="0"/>
              <a:t>No generality!</a:t>
            </a:r>
          </a:p>
          <a:p>
            <a:pPr marL="285750" indent="-285750">
              <a:buFont typeface="Arial" panose="020B0604020202020204" pitchFamily="34" charset="0"/>
              <a:buChar char="•"/>
            </a:pPr>
            <a:r>
              <a:rPr lang="en-CN" dirty="0"/>
              <a:t>Long ASIC redesign cycle! </a:t>
            </a:r>
          </a:p>
        </p:txBody>
      </p:sp>
      <p:sp>
        <p:nvSpPr>
          <p:cNvPr id="8" name="TextBox 7">
            <a:extLst>
              <a:ext uri="{FF2B5EF4-FFF2-40B4-BE49-F238E27FC236}">
                <a16:creationId xmlns:a16="http://schemas.microsoft.com/office/drawing/2014/main" id="{0E625470-9B20-744B-B75D-27C4BF68F197}"/>
              </a:ext>
            </a:extLst>
          </p:cNvPr>
          <p:cNvSpPr txBox="1"/>
          <p:nvPr/>
        </p:nvSpPr>
        <p:spPr>
          <a:xfrm>
            <a:off x="8205533" y="3321469"/>
            <a:ext cx="2992229" cy="369332"/>
          </a:xfrm>
          <a:prstGeom prst="rect">
            <a:avLst/>
          </a:prstGeom>
          <a:noFill/>
        </p:spPr>
        <p:txBody>
          <a:bodyPr wrap="none" rtlCol="0">
            <a:spAutoFit/>
          </a:bodyPr>
          <a:lstStyle/>
          <a:p>
            <a:pPr marL="285750" indent="-285750">
              <a:buFont typeface="Arial" panose="020B0604020202020204" pitchFamily="34" charset="0"/>
              <a:buChar char="•"/>
            </a:pPr>
            <a:r>
              <a:rPr lang="en-US" dirty="0"/>
              <a:t>E</a:t>
            </a:r>
            <a:r>
              <a:rPr lang="en-CN" dirty="0"/>
              <a:t>vents still need reporting!</a:t>
            </a:r>
          </a:p>
        </p:txBody>
      </p:sp>
      <p:sp>
        <p:nvSpPr>
          <p:cNvPr id="12" name="TextBox 11">
            <a:extLst>
              <a:ext uri="{FF2B5EF4-FFF2-40B4-BE49-F238E27FC236}">
                <a16:creationId xmlns:a16="http://schemas.microsoft.com/office/drawing/2014/main" id="{DCE03DDA-76AB-4B44-A0DB-3E328AB5EAA7}"/>
              </a:ext>
            </a:extLst>
          </p:cNvPr>
          <p:cNvSpPr txBox="1"/>
          <p:nvPr/>
        </p:nvSpPr>
        <p:spPr>
          <a:xfrm>
            <a:off x="4395386" y="3287987"/>
            <a:ext cx="4186540" cy="646331"/>
          </a:xfrm>
          <a:prstGeom prst="rect">
            <a:avLst/>
          </a:prstGeom>
          <a:noFill/>
        </p:spPr>
        <p:txBody>
          <a:bodyPr wrap="square" rtlCol="0">
            <a:spAutoFit/>
          </a:bodyPr>
          <a:lstStyle/>
          <a:p>
            <a:pPr marL="285750" indent="-285750">
              <a:buFont typeface="Arial" panose="020B0604020202020204" pitchFamily="34" charset="0"/>
              <a:buChar char="•"/>
            </a:pPr>
            <a:r>
              <a:rPr lang="en-CN" dirty="0"/>
              <a:t>C</a:t>
            </a:r>
            <a:r>
              <a:rPr lang="en-US" dirty="0"/>
              <a:t>o</a:t>
            </a:r>
            <a:r>
              <a:rPr lang="en-CN" dirty="0"/>
              <a:t>ntrol loop not eliminated!</a:t>
            </a:r>
          </a:p>
          <a:p>
            <a:pPr marL="285750" indent="-285750">
              <a:buFont typeface="Arial" panose="020B0604020202020204" pitchFamily="34" charset="0"/>
              <a:buChar char="•"/>
            </a:pPr>
            <a:r>
              <a:rPr lang="en-CN" dirty="0"/>
              <a:t>Only poll statistics at fixed intervals!</a:t>
            </a:r>
          </a:p>
        </p:txBody>
      </p:sp>
      <p:sp>
        <p:nvSpPr>
          <p:cNvPr id="13" name="Rectangle 14">
            <a:extLst>
              <a:ext uri="{FF2B5EF4-FFF2-40B4-BE49-F238E27FC236}">
                <a16:creationId xmlns:a16="http://schemas.microsoft.com/office/drawing/2014/main" id="{2AD3872A-B9F9-694F-9812-B592A2A368FD}"/>
              </a:ext>
            </a:extLst>
          </p:cNvPr>
          <p:cNvSpPr/>
          <p:nvPr/>
        </p:nvSpPr>
        <p:spPr>
          <a:xfrm>
            <a:off x="3327371" y="4406825"/>
            <a:ext cx="341345" cy="236309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43">
            <a:extLst>
              <a:ext uri="{FF2B5EF4-FFF2-40B4-BE49-F238E27FC236}">
                <a16:creationId xmlns:a16="http://schemas.microsoft.com/office/drawing/2014/main" id="{60995FF6-8FD2-7448-9D82-B9DAC39F7A16}"/>
              </a:ext>
            </a:extLst>
          </p:cNvPr>
          <p:cNvSpPr/>
          <p:nvPr/>
        </p:nvSpPr>
        <p:spPr>
          <a:xfrm>
            <a:off x="8395810" y="4389842"/>
            <a:ext cx="316985" cy="2454343"/>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5" name="Group 31">
            <a:extLst>
              <a:ext uri="{FF2B5EF4-FFF2-40B4-BE49-F238E27FC236}">
                <a16:creationId xmlns:a16="http://schemas.microsoft.com/office/drawing/2014/main" id="{02C78E3A-0CAF-0E44-9991-34894E19033C}"/>
              </a:ext>
            </a:extLst>
          </p:cNvPr>
          <p:cNvGrpSpPr/>
          <p:nvPr/>
        </p:nvGrpSpPr>
        <p:grpSpPr>
          <a:xfrm>
            <a:off x="3668715" y="4608376"/>
            <a:ext cx="4727096" cy="2097983"/>
            <a:chOff x="1423522" y="3359581"/>
            <a:chExt cx="5509265" cy="2051848"/>
          </a:xfrm>
        </p:grpSpPr>
        <p:grpSp>
          <p:nvGrpSpPr>
            <p:cNvPr id="16" name="Group 42">
              <a:extLst>
                <a:ext uri="{FF2B5EF4-FFF2-40B4-BE49-F238E27FC236}">
                  <a16:creationId xmlns:a16="http://schemas.microsoft.com/office/drawing/2014/main" id="{D03329FE-3F7A-504C-B289-A93190BD4CAE}"/>
                </a:ext>
              </a:extLst>
            </p:cNvPr>
            <p:cNvGrpSpPr/>
            <p:nvPr/>
          </p:nvGrpSpPr>
          <p:grpSpPr>
            <a:xfrm>
              <a:off x="1423522" y="3359581"/>
              <a:ext cx="5502819" cy="1191330"/>
              <a:chOff x="1707458" y="1778000"/>
              <a:chExt cx="5547033" cy="1191330"/>
            </a:xfrm>
          </p:grpSpPr>
          <p:cxnSp>
            <p:nvCxnSpPr>
              <p:cNvPr id="18" name="Straight Arrow Connector 16">
                <a:extLst>
                  <a:ext uri="{FF2B5EF4-FFF2-40B4-BE49-F238E27FC236}">
                    <a16:creationId xmlns:a16="http://schemas.microsoft.com/office/drawing/2014/main" id="{651B9F4D-3470-0B4E-84DA-4493F2459A30}"/>
                  </a:ext>
                </a:extLst>
              </p:cNvPr>
              <p:cNvCxnSpPr/>
              <p:nvPr/>
            </p:nvCxnSpPr>
            <p:spPr>
              <a:xfrm>
                <a:off x="1707458" y="1778000"/>
                <a:ext cx="5547033" cy="4096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7">
                <a:extLst>
                  <a:ext uri="{FF2B5EF4-FFF2-40B4-BE49-F238E27FC236}">
                    <a16:creationId xmlns:a16="http://schemas.microsoft.com/office/drawing/2014/main" id="{06C673B6-DB0F-4D4A-8055-F0E5AD08BD08}"/>
                  </a:ext>
                </a:extLst>
              </p:cNvPr>
              <p:cNvCxnSpPr/>
              <p:nvPr/>
            </p:nvCxnSpPr>
            <p:spPr>
              <a:xfrm>
                <a:off x="1707458" y="1916255"/>
                <a:ext cx="5547033" cy="4096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8">
                <a:extLst>
                  <a:ext uri="{FF2B5EF4-FFF2-40B4-BE49-F238E27FC236}">
                    <a16:creationId xmlns:a16="http://schemas.microsoft.com/office/drawing/2014/main" id="{D69EF4AC-FF27-D44C-B78A-EA9F56A44E27}"/>
                  </a:ext>
                </a:extLst>
              </p:cNvPr>
              <p:cNvCxnSpPr/>
              <p:nvPr/>
            </p:nvCxnSpPr>
            <p:spPr>
              <a:xfrm>
                <a:off x="1707458" y="2033637"/>
                <a:ext cx="5547033" cy="4096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19">
                <a:extLst>
                  <a:ext uri="{FF2B5EF4-FFF2-40B4-BE49-F238E27FC236}">
                    <a16:creationId xmlns:a16="http://schemas.microsoft.com/office/drawing/2014/main" id="{A6AF9865-F7F6-684F-97C9-1ABB82D502D1}"/>
                  </a:ext>
                </a:extLst>
              </p:cNvPr>
              <p:cNvCxnSpPr/>
              <p:nvPr/>
            </p:nvCxnSpPr>
            <p:spPr>
              <a:xfrm>
                <a:off x="1707458" y="2161454"/>
                <a:ext cx="5547033" cy="4096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0">
                <a:extLst>
                  <a:ext uri="{FF2B5EF4-FFF2-40B4-BE49-F238E27FC236}">
                    <a16:creationId xmlns:a16="http://schemas.microsoft.com/office/drawing/2014/main" id="{1A8D0035-7401-7C44-9E3C-BD053EB8DA9C}"/>
                  </a:ext>
                </a:extLst>
              </p:cNvPr>
              <p:cNvCxnSpPr/>
              <p:nvPr/>
            </p:nvCxnSpPr>
            <p:spPr>
              <a:xfrm>
                <a:off x="1707458" y="2289272"/>
                <a:ext cx="5547033" cy="4096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1">
                <a:extLst>
                  <a:ext uri="{FF2B5EF4-FFF2-40B4-BE49-F238E27FC236}">
                    <a16:creationId xmlns:a16="http://schemas.microsoft.com/office/drawing/2014/main" id="{003C03BB-3737-4542-8DC3-E09CF2DE9CF0}"/>
                  </a:ext>
                </a:extLst>
              </p:cNvPr>
              <p:cNvCxnSpPr/>
              <p:nvPr/>
            </p:nvCxnSpPr>
            <p:spPr>
              <a:xfrm>
                <a:off x="1707458" y="2417090"/>
                <a:ext cx="5547033" cy="4096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2">
                <a:extLst>
                  <a:ext uri="{FF2B5EF4-FFF2-40B4-BE49-F238E27FC236}">
                    <a16:creationId xmlns:a16="http://schemas.microsoft.com/office/drawing/2014/main" id="{AB951D12-AA56-F446-ADCB-AF6F94D5EF75}"/>
                  </a:ext>
                </a:extLst>
              </p:cNvPr>
              <p:cNvCxnSpPr/>
              <p:nvPr/>
            </p:nvCxnSpPr>
            <p:spPr>
              <a:xfrm>
                <a:off x="1707458" y="2544908"/>
                <a:ext cx="5547033" cy="4096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3">
                <a:extLst>
                  <a:ext uri="{FF2B5EF4-FFF2-40B4-BE49-F238E27FC236}">
                    <a16:creationId xmlns:a16="http://schemas.microsoft.com/office/drawing/2014/main" id="{E80013CF-99F0-034E-BED0-649B019F0889}"/>
                  </a:ext>
                </a:extLst>
              </p:cNvPr>
              <p:cNvCxnSpPr/>
              <p:nvPr/>
            </p:nvCxnSpPr>
            <p:spPr>
              <a:xfrm>
                <a:off x="1707458" y="2672726"/>
                <a:ext cx="5547033" cy="4096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4">
                <a:extLst>
                  <a:ext uri="{FF2B5EF4-FFF2-40B4-BE49-F238E27FC236}">
                    <a16:creationId xmlns:a16="http://schemas.microsoft.com/office/drawing/2014/main" id="{501CBF5E-9D9C-DC41-985E-F6EA7F365748}"/>
                  </a:ext>
                </a:extLst>
              </p:cNvPr>
              <p:cNvCxnSpPr/>
              <p:nvPr/>
            </p:nvCxnSpPr>
            <p:spPr>
              <a:xfrm>
                <a:off x="1707458" y="2800544"/>
                <a:ext cx="5547033" cy="4096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5">
                <a:extLst>
                  <a:ext uri="{FF2B5EF4-FFF2-40B4-BE49-F238E27FC236}">
                    <a16:creationId xmlns:a16="http://schemas.microsoft.com/office/drawing/2014/main" id="{2FFDFCAB-98DD-7B49-9FF3-0C5E9383E612}"/>
                  </a:ext>
                </a:extLst>
              </p:cNvPr>
              <p:cNvCxnSpPr/>
              <p:nvPr/>
            </p:nvCxnSpPr>
            <p:spPr>
              <a:xfrm>
                <a:off x="1707458" y="2928362"/>
                <a:ext cx="5547033" cy="4096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17" name="Straight Arrow Connector 54">
              <a:extLst>
                <a:ext uri="{FF2B5EF4-FFF2-40B4-BE49-F238E27FC236}">
                  <a16:creationId xmlns:a16="http://schemas.microsoft.com/office/drawing/2014/main" id="{AD0742BE-9445-7244-AD6B-1A0600FA6168}"/>
                </a:ext>
              </a:extLst>
            </p:cNvPr>
            <p:cNvCxnSpPr/>
            <p:nvPr/>
          </p:nvCxnSpPr>
          <p:spPr>
            <a:xfrm>
              <a:off x="1423522" y="5370461"/>
              <a:ext cx="5509265" cy="40968"/>
            </a:xfrm>
            <a:prstGeom prst="straightConnector1">
              <a:avLst/>
            </a:prstGeom>
            <a:ln w="31750" cmpd="sng">
              <a:tailEnd type="arrow"/>
            </a:ln>
          </p:spPr>
          <p:style>
            <a:lnRef idx="2">
              <a:schemeClr val="accent1"/>
            </a:lnRef>
            <a:fillRef idx="0">
              <a:schemeClr val="accent1"/>
            </a:fillRef>
            <a:effectRef idx="1">
              <a:schemeClr val="accent1"/>
            </a:effectRef>
            <a:fontRef idx="minor">
              <a:schemeClr val="tx1"/>
            </a:fontRef>
          </p:style>
        </p:cxnSp>
      </p:grpSp>
      <p:sp>
        <p:nvSpPr>
          <p:cNvPr id="28" name="TextBox 56">
            <a:extLst>
              <a:ext uri="{FF2B5EF4-FFF2-40B4-BE49-F238E27FC236}">
                <a16:creationId xmlns:a16="http://schemas.microsoft.com/office/drawing/2014/main" id="{AE5C424E-6D44-5F48-8728-7E4DC7DE3E22}"/>
              </a:ext>
            </a:extLst>
          </p:cNvPr>
          <p:cNvSpPr txBox="1"/>
          <p:nvPr/>
        </p:nvSpPr>
        <p:spPr>
          <a:xfrm rot="16200000">
            <a:off x="3066522" y="5228805"/>
            <a:ext cx="797013" cy="369332"/>
          </a:xfrm>
          <a:prstGeom prst="rect">
            <a:avLst/>
          </a:prstGeom>
          <a:noFill/>
        </p:spPr>
        <p:txBody>
          <a:bodyPr wrap="none" rtlCol="0">
            <a:spAutoFit/>
          </a:bodyPr>
          <a:lstStyle/>
          <a:p>
            <a:r>
              <a:rPr lang="en-US" altLang="zh-CN" b="1" i="1" dirty="0">
                <a:ea typeface="FangSong" charset="-122"/>
                <a:cs typeface="FangSong" charset="-122"/>
              </a:rPr>
              <a:t>parser</a:t>
            </a:r>
            <a:endParaRPr lang="en-US" b="1" i="1" dirty="0">
              <a:ea typeface="FangSong" charset="-122"/>
              <a:cs typeface="FangSong" charset="-122"/>
            </a:endParaRPr>
          </a:p>
        </p:txBody>
      </p:sp>
      <p:grpSp>
        <p:nvGrpSpPr>
          <p:cNvPr id="29" name="Group 65">
            <a:extLst>
              <a:ext uri="{FF2B5EF4-FFF2-40B4-BE49-F238E27FC236}">
                <a16:creationId xmlns:a16="http://schemas.microsoft.com/office/drawing/2014/main" id="{59EFAEE5-F0BE-124F-9834-3C69CB0926F4}"/>
              </a:ext>
            </a:extLst>
          </p:cNvPr>
          <p:cNvGrpSpPr/>
          <p:nvPr/>
        </p:nvGrpSpPr>
        <p:grpSpPr>
          <a:xfrm>
            <a:off x="8761804" y="5385725"/>
            <a:ext cx="497165" cy="296604"/>
            <a:chOff x="7660968" y="1751777"/>
            <a:chExt cx="1040580" cy="450645"/>
          </a:xfrm>
        </p:grpSpPr>
        <p:sp>
          <p:nvSpPr>
            <p:cNvPr id="30" name="Freeform 59">
              <a:extLst>
                <a:ext uri="{FF2B5EF4-FFF2-40B4-BE49-F238E27FC236}">
                  <a16:creationId xmlns:a16="http://schemas.microsoft.com/office/drawing/2014/main" id="{A6A07B9D-456D-6D4F-ADEC-3FC05157D15A}"/>
                </a:ext>
              </a:extLst>
            </p:cNvPr>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1" name="Straight Connector 61">
              <a:extLst>
                <a:ext uri="{FF2B5EF4-FFF2-40B4-BE49-F238E27FC236}">
                  <a16:creationId xmlns:a16="http://schemas.microsoft.com/office/drawing/2014/main" id="{6350A544-F21A-6F45-B824-FE0EC331329B}"/>
                </a:ext>
              </a:extLst>
            </p:cNvPr>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62">
              <a:extLst>
                <a:ext uri="{FF2B5EF4-FFF2-40B4-BE49-F238E27FC236}">
                  <a16:creationId xmlns:a16="http://schemas.microsoft.com/office/drawing/2014/main" id="{32F44E9A-D2E8-AB4B-83BF-C39D8BBD069E}"/>
                </a:ext>
              </a:extLst>
            </p:cNvPr>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 name="Group 70">
            <a:extLst>
              <a:ext uri="{FF2B5EF4-FFF2-40B4-BE49-F238E27FC236}">
                <a16:creationId xmlns:a16="http://schemas.microsoft.com/office/drawing/2014/main" id="{7D1F7F7B-CB29-B043-AB8A-9B214A16DC59}"/>
              </a:ext>
            </a:extLst>
          </p:cNvPr>
          <p:cNvGrpSpPr/>
          <p:nvPr/>
        </p:nvGrpSpPr>
        <p:grpSpPr>
          <a:xfrm>
            <a:off x="8762473" y="5987128"/>
            <a:ext cx="497165" cy="296604"/>
            <a:chOff x="7660968" y="1751777"/>
            <a:chExt cx="1040580" cy="450645"/>
          </a:xfrm>
        </p:grpSpPr>
        <p:sp>
          <p:nvSpPr>
            <p:cNvPr id="34" name="Freeform 71">
              <a:extLst>
                <a:ext uri="{FF2B5EF4-FFF2-40B4-BE49-F238E27FC236}">
                  <a16:creationId xmlns:a16="http://schemas.microsoft.com/office/drawing/2014/main" id="{DE40D4D4-62A2-8F48-AEFF-CDDDA419C04A}"/>
                </a:ext>
              </a:extLst>
            </p:cNvPr>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5" name="Straight Connector 72">
              <a:extLst>
                <a:ext uri="{FF2B5EF4-FFF2-40B4-BE49-F238E27FC236}">
                  <a16:creationId xmlns:a16="http://schemas.microsoft.com/office/drawing/2014/main" id="{C6C3D040-0205-004F-A37C-CC4D52989471}"/>
                </a:ext>
              </a:extLst>
            </p:cNvPr>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73">
              <a:extLst>
                <a:ext uri="{FF2B5EF4-FFF2-40B4-BE49-F238E27FC236}">
                  <a16:creationId xmlns:a16="http://schemas.microsoft.com/office/drawing/2014/main" id="{A3AF19BE-B634-D64A-A2FB-9FC4D3D5926C}"/>
                </a:ext>
              </a:extLst>
            </p:cNvPr>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0" name="Group 33">
            <a:extLst>
              <a:ext uri="{FF2B5EF4-FFF2-40B4-BE49-F238E27FC236}">
                <a16:creationId xmlns:a16="http://schemas.microsoft.com/office/drawing/2014/main" id="{D6BD8329-FA30-0B4F-BC40-F1890400255D}"/>
              </a:ext>
            </a:extLst>
          </p:cNvPr>
          <p:cNvGrpSpPr/>
          <p:nvPr/>
        </p:nvGrpSpPr>
        <p:grpSpPr>
          <a:xfrm>
            <a:off x="3859109" y="4406825"/>
            <a:ext cx="1013401" cy="1614130"/>
            <a:chOff x="1656349" y="3158022"/>
            <a:chExt cx="1239252" cy="1614130"/>
          </a:xfrm>
        </p:grpSpPr>
        <p:sp>
          <p:nvSpPr>
            <p:cNvPr id="41" name="Rectangle 6">
              <a:extLst>
                <a:ext uri="{FF2B5EF4-FFF2-40B4-BE49-F238E27FC236}">
                  <a16:creationId xmlns:a16="http://schemas.microsoft.com/office/drawing/2014/main" id="{B9F9DF3E-7051-784C-A6E4-B55166BEDBDA}"/>
                </a:ext>
              </a:extLst>
            </p:cNvPr>
            <p:cNvSpPr/>
            <p:nvPr/>
          </p:nvSpPr>
          <p:spPr>
            <a:xfrm>
              <a:off x="1656349" y="3158022"/>
              <a:ext cx="1239252" cy="1614130"/>
            </a:xfrm>
            <a:prstGeom prst="rect">
              <a:avLst/>
            </a:prstGeom>
            <a:solidFill>
              <a:srgbClr val="FFFFFF">
                <a:alpha val="7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5">
              <a:extLst>
                <a:ext uri="{FF2B5EF4-FFF2-40B4-BE49-F238E27FC236}">
                  <a16:creationId xmlns:a16="http://schemas.microsoft.com/office/drawing/2014/main" id="{7E5E781E-3ABA-CF42-B128-DB0A3935BDAA}"/>
                </a:ext>
              </a:extLst>
            </p:cNvPr>
            <p:cNvSpPr/>
            <p:nvPr/>
          </p:nvSpPr>
          <p:spPr>
            <a:xfrm rot="16200000">
              <a:off x="1951125" y="3814520"/>
              <a:ext cx="1353142" cy="28595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Action</a:t>
              </a:r>
            </a:p>
          </p:txBody>
        </p:sp>
        <p:sp>
          <p:nvSpPr>
            <p:cNvPr id="44" name="TextBox 32">
              <a:extLst>
                <a:ext uri="{FF2B5EF4-FFF2-40B4-BE49-F238E27FC236}">
                  <a16:creationId xmlns:a16="http://schemas.microsoft.com/office/drawing/2014/main" id="{756C0831-40EE-9645-9583-D87797DA63C0}"/>
                </a:ext>
              </a:extLst>
            </p:cNvPr>
            <p:cNvSpPr txBox="1"/>
            <p:nvPr/>
          </p:nvSpPr>
          <p:spPr>
            <a:xfrm rot="16200000">
              <a:off x="1296771" y="3772832"/>
              <a:ext cx="1353142" cy="369332"/>
            </a:xfrm>
            <a:prstGeom prst="rect">
              <a:avLst/>
            </a:prstGeom>
            <a:solidFill>
              <a:srgbClr val="FF0000"/>
            </a:solidFill>
            <a:ln>
              <a:solidFill>
                <a:schemeClr val="accent1"/>
              </a:solidFill>
            </a:ln>
          </p:spPr>
          <p:txBody>
            <a:bodyPr wrap="none" rtlCol="0">
              <a:spAutoFit/>
            </a:bodyPr>
            <a:lstStyle/>
            <a:p>
              <a:r>
                <a:rPr lang="en-US" dirty="0"/>
                <a:t>Match Table</a:t>
              </a:r>
            </a:p>
          </p:txBody>
        </p:sp>
        <p:sp>
          <p:nvSpPr>
            <p:cNvPr id="45" name="Right Arrow 4">
              <a:extLst>
                <a:ext uri="{FF2B5EF4-FFF2-40B4-BE49-F238E27FC236}">
                  <a16:creationId xmlns:a16="http://schemas.microsoft.com/office/drawing/2014/main" id="{F6FD814C-8DA5-E54E-B17D-3ADBFABFB071}"/>
                </a:ext>
              </a:extLst>
            </p:cNvPr>
            <p:cNvSpPr/>
            <p:nvPr/>
          </p:nvSpPr>
          <p:spPr>
            <a:xfrm>
              <a:off x="2122659" y="3838088"/>
              <a:ext cx="362059" cy="260523"/>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6" name="Group 75">
            <a:extLst>
              <a:ext uri="{FF2B5EF4-FFF2-40B4-BE49-F238E27FC236}">
                <a16:creationId xmlns:a16="http://schemas.microsoft.com/office/drawing/2014/main" id="{BC967151-B934-4942-8607-BB786C98D044}"/>
              </a:ext>
            </a:extLst>
          </p:cNvPr>
          <p:cNvGrpSpPr/>
          <p:nvPr/>
        </p:nvGrpSpPr>
        <p:grpSpPr>
          <a:xfrm>
            <a:off x="5172845" y="4406825"/>
            <a:ext cx="1013401" cy="1614130"/>
            <a:chOff x="1656349" y="3158022"/>
            <a:chExt cx="1239252" cy="1614130"/>
          </a:xfrm>
        </p:grpSpPr>
        <p:sp>
          <p:nvSpPr>
            <p:cNvPr id="47" name="Rectangle 81">
              <a:extLst>
                <a:ext uri="{FF2B5EF4-FFF2-40B4-BE49-F238E27FC236}">
                  <a16:creationId xmlns:a16="http://schemas.microsoft.com/office/drawing/2014/main" id="{50F91794-922D-B34E-AE0C-36F67C449EC2}"/>
                </a:ext>
              </a:extLst>
            </p:cNvPr>
            <p:cNvSpPr/>
            <p:nvPr/>
          </p:nvSpPr>
          <p:spPr>
            <a:xfrm>
              <a:off x="1656349" y="3158022"/>
              <a:ext cx="1239252" cy="1614130"/>
            </a:xfrm>
            <a:prstGeom prst="rect">
              <a:avLst/>
            </a:prstGeom>
            <a:solidFill>
              <a:srgbClr val="FFFFFF">
                <a:alpha val="7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91">
              <a:extLst>
                <a:ext uri="{FF2B5EF4-FFF2-40B4-BE49-F238E27FC236}">
                  <a16:creationId xmlns:a16="http://schemas.microsoft.com/office/drawing/2014/main" id="{D4559903-61E6-2248-A68B-624AAC8A4716}"/>
                </a:ext>
              </a:extLst>
            </p:cNvPr>
            <p:cNvSpPr/>
            <p:nvPr/>
          </p:nvSpPr>
          <p:spPr>
            <a:xfrm rot="16200000">
              <a:off x="1951125" y="3814520"/>
              <a:ext cx="1353142" cy="28595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Action</a:t>
              </a:r>
            </a:p>
          </p:txBody>
        </p:sp>
        <p:sp>
          <p:nvSpPr>
            <p:cNvPr id="50" name="TextBox 93">
              <a:extLst>
                <a:ext uri="{FF2B5EF4-FFF2-40B4-BE49-F238E27FC236}">
                  <a16:creationId xmlns:a16="http://schemas.microsoft.com/office/drawing/2014/main" id="{5B0E78FD-185D-A040-AD11-6788D5EFC1C6}"/>
                </a:ext>
              </a:extLst>
            </p:cNvPr>
            <p:cNvSpPr txBox="1"/>
            <p:nvPr/>
          </p:nvSpPr>
          <p:spPr>
            <a:xfrm rot="16200000">
              <a:off x="1296771" y="3772832"/>
              <a:ext cx="1353142" cy="369332"/>
            </a:xfrm>
            <a:prstGeom prst="rect">
              <a:avLst/>
            </a:prstGeom>
            <a:solidFill>
              <a:srgbClr val="FF0000"/>
            </a:solidFill>
            <a:ln>
              <a:solidFill>
                <a:schemeClr val="accent1"/>
              </a:solidFill>
            </a:ln>
          </p:spPr>
          <p:txBody>
            <a:bodyPr wrap="none" rtlCol="0">
              <a:spAutoFit/>
            </a:bodyPr>
            <a:lstStyle/>
            <a:p>
              <a:r>
                <a:rPr lang="en-US" dirty="0"/>
                <a:t>Match Table</a:t>
              </a:r>
            </a:p>
          </p:txBody>
        </p:sp>
        <p:sp>
          <p:nvSpPr>
            <p:cNvPr id="51" name="Right Arrow 94">
              <a:extLst>
                <a:ext uri="{FF2B5EF4-FFF2-40B4-BE49-F238E27FC236}">
                  <a16:creationId xmlns:a16="http://schemas.microsoft.com/office/drawing/2014/main" id="{DF187E5C-C4B0-CA47-A7ED-EA336558BD90}"/>
                </a:ext>
              </a:extLst>
            </p:cNvPr>
            <p:cNvSpPr/>
            <p:nvPr/>
          </p:nvSpPr>
          <p:spPr>
            <a:xfrm>
              <a:off x="2122659" y="3838088"/>
              <a:ext cx="362059" cy="260523"/>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2" name="TextBox 34">
            <a:extLst>
              <a:ext uri="{FF2B5EF4-FFF2-40B4-BE49-F238E27FC236}">
                <a16:creationId xmlns:a16="http://schemas.microsoft.com/office/drawing/2014/main" id="{CFF75F4B-0411-F64F-8256-43829D323D0C}"/>
              </a:ext>
            </a:extLst>
          </p:cNvPr>
          <p:cNvSpPr txBox="1"/>
          <p:nvPr/>
        </p:nvSpPr>
        <p:spPr>
          <a:xfrm>
            <a:off x="6411986" y="5987128"/>
            <a:ext cx="281339" cy="369332"/>
          </a:xfrm>
          <a:prstGeom prst="rect">
            <a:avLst/>
          </a:prstGeom>
          <a:noFill/>
        </p:spPr>
        <p:txBody>
          <a:bodyPr wrap="none" rtlCol="0">
            <a:spAutoFit/>
          </a:bodyPr>
          <a:lstStyle/>
          <a:p>
            <a:r>
              <a:rPr lang="en-US" dirty="0"/>
              <a:t>…</a:t>
            </a:r>
          </a:p>
        </p:txBody>
      </p:sp>
      <p:sp>
        <p:nvSpPr>
          <p:cNvPr id="53" name="TextBox 99">
            <a:extLst>
              <a:ext uri="{FF2B5EF4-FFF2-40B4-BE49-F238E27FC236}">
                <a16:creationId xmlns:a16="http://schemas.microsoft.com/office/drawing/2014/main" id="{5C25CD32-1BF7-8645-905D-07BEABA31DE3}"/>
              </a:ext>
            </a:extLst>
          </p:cNvPr>
          <p:cNvSpPr txBox="1"/>
          <p:nvPr/>
        </p:nvSpPr>
        <p:spPr>
          <a:xfrm>
            <a:off x="5678988" y="6339316"/>
            <a:ext cx="776110" cy="307777"/>
          </a:xfrm>
          <a:prstGeom prst="rect">
            <a:avLst/>
          </a:prstGeom>
          <a:noFill/>
        </p:spPr>
        <p:txBody>
          <a:bodyPr wrap="none" rtlCol="0">
            <a:spAutoFit/>
          </a:bodyPr>
          <a:lstStyle/>
          <a:p>
            <a:pPr algn="ctr"/>
            <a:r>
              <a:rPr lang="en-US" altLang="zh-CN" sz="1400" b="1" dirty="0"/>
              <a:t>payload</a:t>
            </a:r>
            <a:endParaRPr lang="en-US" sz="1400" b="1" dirty="0"/>
          </a:p>
        </p:txBody>
      </p:sp>
      <p:sp>
        <p:nvSpPr>
          <p:cNvPr id="54" name="Right Arrow 66">
            <a:extLst>
              <a:ext uri="{FF2B5EF4-FFF2-40B4-BE49-F238E27FC236}">
                <a16:creationId xmlns:a16="http://schemas.microsoft.com/office/drawing/2014/main" id="{45FC2A3A-2EA6-BC43-AA09-2A10FD86F108}"/>
              </a:ext>
            </a:extLst>
          </p:cNvPr>
          <p:cNvSpPr/>
          <p:nvPr/>
        </p:nvSpPr>
        <p:spPr>
          <a:xfrm>
            <a:off x="9469057" y="5649514"/>
            <a:ext cx="264407" cy="3714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6" name="Group 75">
            <a:extLst>
              <a:ext uri="{FF2B5EF4-FFF2-40B4-BE49-F238E27FC236}">
                <a16:creationId xmlns:a16="http://schemas.microsoft.com/office/drawing/2014/main" id="{5CB17E51-6B42-CC48-A332-DBEE9BACA2EC}"/>
              </a:ext>
            </a:extLst>
          </p:cNvPr>
          <p:cNvGrpSpPr/>
          <p:nvPr/>
        </p:nvGrpSpPr>
        <p:grpSpPr>
          <a:xfrm>
            <a:off x="6988329" y="4406825"/>
            <a:ext cx="1013400" cy="1614130"/>
            <a:chOff x="1656349" y="3158022"/>
            <a:chExt cx="1239252" cy="1614130"/>
          </a:xfrm>
        </p:grpSpPr>
        <p:sp>
          <p:nvSpPr>
            <p:cNvPr id="57" name="Rectangle 80">
              <a:extLst>
                <a:ext uri="{FF2B5EF4-FFF2-40B4-BE49-F238E27FC236}">
                  <a16:creationId xmlns:a16="http://schemas.microsoft.com/office/drawing/2014/main" id="{AA0B4560-D53C-7244-9391-3B9519A8332E}"/>
                </a:ext>
              </a:extLst>
            </p:cNvPr>
            <p:cNvSpPr/>
            <p:nvPr/>
          </p:nvSpPr>
          <p:spPr>
            <a:xfrm>
              <a:off x="1656349" y="3158022"/>
              <a:ext cx="1239252" cy="1614130"/>
            </a:xfrm>
            <a:prstGeom prst="rect">
              <a:avLst/>
            </a:prstGeom>
            <a:solidFill>
              <a:srgbClr val="FFFFFF">
                <a:alpha val="7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82">
              <a:extLst>
                <a:ext uri="{FF2B5EF4-FFF2-40B4-BE49-F238E27FC236}">
                  <a16:creationId xmlns:a16="http://schemas.microsoft.com/office/drawing/2014/main" id="{2BB1B5CF-6379-804D-BF88-94A04A2AF88A}"/>
                </a:ext>
              </a:extLst>
            </p:cNvPr>
            <p:cNvSpPr/>
            <p:nvPr/>
          </p:nvSpPr>
          <p:spPr>
            <a:xfrm rot="16200000">
              <a:off x="1951125" y="3814520"/>
              <a:ext cx="1353142" cy="28595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Action</a:t>
              </a:r>
            </a:p>
          </p:txBody>
        </p:sp>
        <p:sp>
          <p:nvSpPr>
            <p:cNvPr id="60" name="TextBox 95">
              <a:extLst>
                <a:ext uri="{FF2B5EF4-FFF2-40B4-BE49-F238E27FC236}">
                  <a16:creationId xmlns:a16="http://schemas.microsoft.com/office/drawing/2014/main" id="{EB0F4E34-F62B-0C4B-848C-7E626F4D5F54}"/>
                </a:ext>
              </a:extLst>
            </p:cNvPr>
            <p:cNvSpPr txBox="1"/>
            <p:nvPr/>
          </p:nvSpPr>
          <p:spPr>
            <a:xfrm rot="16200000">
              <a:off x="1296771" y="3772832"/>
              <a:ext cx="1353142" cy="369332"/>
            </a:xfrm>
            <a:prstGeom prst="rect">
              <a:avLst/>
            </a:prstGeom>
            <a:solidFill>
              <a:srgbClr val="FF0000"/>
            </a:solidFill>
            <a:ln>
              <a:solidFill>
                <a:schemeClr val="accent1"/>
              </a:solidFill>
            </a:ln>
          </p:spPr>
          <p:txBody>
            <a:bodyPr wrap="none" rtlCol="0">
              <a:spAutoFit/>
            </a:bodyPr>
            <a:lstStyle/>
            <a:p>
              <a:r>
                <a:rPr lang="en-US" dirty="0"/>
                <a:t>Match Table</a:t>
              </a:r>
            </a:p>
          </p:txBody>
        </p:sp>
        <p:sp>
          <p:nvSpPr>
            <p:cNvPr id="61" name="Right Arrow 96">
              <a:extLst>
                <a:ext uri="{FF2B5EF4-FFF2-40B4-BE49-F238E27FC236}">
                  <a16:creationId xmlns:a16="http://schemas.microsoft.com/office/drawing/2014/main" id="{7C3A2B67-E27D-B340-8DBB-A220692ACED6}"/>
                </a:ext>
              </a:extLst>
            </p:cNvPr>
            <p:cNvSpPr/>
            <p:nvPr/>
          </p:nvSpPr>
          <p:spPr>
            <a:xfrm>
              <a:off x="2122659" y="3838088"/>
              <a:ext cx="362059" cy="260523"/>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2" name="Rectangle 83">
            <a:extLst>
              <a:ext uri="{FF2B5EF4-FFF2-40B4-BE49-F238E27FC236}">
                <a16:creationId xmlns:a16="http://schemas.microsoft.com/office/drawing/2014/main" id="{D0191212-F5DF-C749-8F6F-0F98663E6BD9}"/>
              </a:ext>
            </a:extLst>
          </p:cNvPr>
          <p:cNvSpPr/>
          <p:nvPr/>
        </p:nvSpPr>
        <p:spPr>
          <a:xfrm>
            <a:off x="3858302" y="4389842"/>
            <a:ext cx="1007110" cy="1660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b="1" i="1" dirty="0">
                <a:solidFill>
                  <a:schemeClr val="tx1"/>
                </a:solidFill>
                <a:ea typeface="FangSong" charset="-122"/>
                <a:cs typeface="FangSong" charset="-122"/>
              </a:rPr>
              <a:t>Match-Action</a:t>
            </a:r>
          </a:p>
          <a:p>
            <a:pPr algn="ctr"/>
            <a:r>
              <a:rPr lang="en-US" b="1" i="1" dirty="0">
                <a:solidFill>
                  <a:schemeClr val="tx1"/>
                </a:solidFill>
                <a:ea typeface="FangSong" charset="-122"/>
                <a:cs typeface="FangSong" charset="-122"/>
              </a:rPr>
              <a:t>Unit</a:t>
            </a:r>
          </a:p>
        </p:txBody>
      </p:sp>
      <p:sp>
        <p:nvSpPr>
          <p:cNvPr id="63" name="Rectangle 85">
            <a:extLst>
              <a:ext uri="{FF2B5EF4-FFF2-40B4-BE49-F238E27FC236}">
                <a16:creationId xmlns:a16="http://schemas.microsoft.com/office/drawing/2014/main" id="{2C8844F6-E720-874F-A622-1D17F99E9A1C}"/>
              </a:ext>
            </a:extLst>
          </p:cNvPr>
          <p:cNvSpPr/>
          <p:nvPr/>
        </p:nvSpPr>
        <p:spPr>
          <a:xfrm>
            <a:off x="5175433" y="4385881"/>
            <a:ext cx="1007110" cy="1660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b="1" i="1" dirty="0">
                <a:solidFill>
                  <a:schemeClr val="tx1"/>
                </a:solidFill>
                <a:ea typeface="FangSong" charset="-122"/>
                <a:cs typeface="FangSong" charset="-122"/>
              </a:rPr>
              <a:t>Match-Action</a:t>
            </a:r>
          </a:p>
          <a:p>
            <a:pPr algn="ctr"/>
            <a:r>
              <a:rPr lang="en-US" b="1" i="1" dirty="0">
                <a:solidFill>
                  <a:schemeClr val="tx1"/>
                </a:solidFill>
                <a:ea typeface="FangSong" charset="-122"/>
                <a:cs typeface="FangSong" charset="-122"/>
              </a:rPr>
              <a:t>Unit</a:t>
            </a:r>
          </a:p>
        </p:txBody>
      </p:sp>
      <p:sp>
        <p:nvSpPr>
          <p:cNvPr id="64" name="Rectangle 86">
            <a:extLst>
              <a:ext uri="{FF2B5EF4-FFF2-40B4-BE49-F238E27FC236}">
                <a16:creationId xmlns:a16="http://schemas.microsoft.com/office/drawing/2014/main" id="{723BA507-4287-D14D-B90B-5ABFB2102880}"/>
              </a:ext>
            </a:extLst>
          </p:cNvPr>
          <p:cNvSpPr/>
          <p:nvPr/>
        </p:nvSpPr>
        <p:spPr>
          <a:xfrm>
            <a:off x="6979452" y="4385881"/>
            <a:ext cx="1007110" cy="1660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b="1" i="1" dirty="0">
                <a:solidFill>
                  <a:schemeClr val="tx1"/>
                </a:solidFill>
                <a:ea typeface="FangSong" charset="-122"/>
                <a:cs typeface="FangSong" charset="-122"/>
              </a:rPr>
              <a:t>Match-Action</a:t>
            </a:r>
          </a:p>
          <a:p>
            <a:pPr algn="ctr"/>
            <a:r>
              <a:rPr lang="en-US" b="1" i="1" dirty="0">
                <a:solidFill>
                  <a:schemeClr val="tx1"/>
                </a:solidFill>
                <a:ea typeface="FangSong" charset="-122"/>
                <a:cs typeface="FangSong" charset="-122"/>
              </a:rPr>
              <a:t>Unit</a:t>
            </a:r>
          </a:p>
        </p:txBody>
      </p:sp>
      <p:sp>
        <p:nvSpPr>
          <p:cNvPr id="65" name="矩形 59">
            <a:extLst>
              <a:ext uri="{FF2B5EF4-FFF2-40B4-BE49-F238E27FC236}">
                <a16:creationId xmlns:a16="http://schemas.microsoft.com/office/drawing/2014/main" id="{1EE8473D-9DCD-5542-95BC-7E24970D8BE2}"/>
              </a:ext>
            </a:extLst>
          </p:cNvPr>
          <p:cNvSpPr/>
          <p:nvPr/>
        </p:nvSpPr>
        <p:spPr>
          <a:xfrm>
            <a:off x="1892200" y="5658333"/>
            <a:ext cx="277091" cy="252558"/>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6" name="矩形 60">
            <a:extLst>
              <a:ext uri="{FF2B5EF4-FFF2-40B4-BE49-F238E27FC236}">
                <a16:creationId xmlns:a16="http://schemas.microsoft.com/office/drawing/2014/main" id="{03E1EF61-064F-D540-8F30-E1E2DF3F40F5}"/>
              </a:ext>
            </a:extLst>
          </p:cNvPr>
          <p:cNvSpPr/>
          <p:nvPr/>
        </p:nvSpPr>
        <p:spPr>
          <a:xfrm>
            <a:off x="2168817" y="5658333"/>
            <a:ext cx="779830" cy="2525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cxnSp>
        <p:nvCxnSpPr>
          <p:cNvPr id="67" name="肘形连接符 61">
            <a:extLst>
              <a:ext uri="{FF2B5EF4-FFF2-40B4-BE49-F238E27FC236}">
                <a16:creationId xmlns:a16="http://schemas.microsoft.com/office/drawing/2014/main" id="{05C89230-2FA2-9B4C-AE48-48FA60A3393F}"/>
              </a:ext>
            </a:extLst>
          </p:cNvPr>
          <p:cNvCxnSpPr>
            <a:stCxn id="25" idx="0"/>
          </p:cNvCxnSpPr>
          <p:nvPr/>
        </p:nvCxnSpPr>
        <p:spPr>
          <a:xfrm rot="5400000" flipH="1" flipV="1">
            <a:off x="2399542" y="4713139"/>
            <a:ext cx="576399" cy="1313991"/>
          </a:xfrm>
          <a:prstGeom prst="bentConnector2">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69" name="直线箭头连接符 63">
            <a:extLst>
              <a:ext uri="{FF2B5EF4-FFF2-40B4-BE49-F238E27FC236}">
                <a16:creationId xmlns:a16="http://schemas.microsoft.com/office/drawing/2014/main" id="{630B5B06-150D-F64D-B4DF-D794ACEC5E1E}"/>
              </a:ext>
            </a:extLst>
          </p:cNvPr>
          <p:cNvCxnSpPr/>
          <p:nvPr/>
        </p:nvCxnSpPr>
        <p:spPr>
          <a:xfrm>
            <a:off x="2003291" y="4608383"/>
            <a:ext cx="136137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70" name="文本框 64">
            <a:extLst>
              <a:ext uri="{FF2B5EF4-FFF2-40B4-BE49-F238E27FC236}">
                <a16:creationId xmlns:a16="http://schemas.microsoft.com/office/drawing/2014/main" id="{22BFEB1E-C46E-374A-81C8-2AC957186F27}"/>
              </a:ext>
            </a:extLst>
          </p:cNvPr>
          <p:cNvSpPr txBox="1"/>
          <p:nvPr/>
        </p:nvSpPr>
        <p:spPr>
          <a:xfrm>
            <a:off x="2301791" y="4787869"/>
            <a:ext cx="708848" cy="307777"/>
          </a:xfrm>
          <a:prstGeom prst="rect">
            <a:avLst/>
          </a:prstGeom>
          <a:noFill/>
        </p:spPr>
        <p:txBody>
          <a:bodyPr wrap="none" rtlCol="0">
            <a:spAutoFit/>
          </a:bodyPr>
          <a:lstStyle/>
          <a:p>
            <a:r>
              <a:rPr kumimoji="1" lang="en-US" altLang="zh-CN" sz="1400" b="1" dirty="0"/>
              <a:t>header</a:t>
            </a:r>
            <a:endParaRPr kumimoji="1" lang="zh-CN" altLang="en-US" sz="1400" b="1" dirty="0"/>
          </a:p>
        </p:txBody>
      </p:sp>
      <p:sp>
        <p:nvSpPr>
          <p:cNvPr id="71" name="文本框 65">
            <a:extLst>
              <a:ext uri="{FF2B5EF4-FFF2-40B4-BE49-F238E27FC236}">
                <a16:creationId xmlns:a16="http://schemas.microsoft.com/office/drawing/2014/main" id="{563C6E36-0D7D-9544-8E1B-490AF6AA48F1}"/>
              </a:ext>
            </a:extLst>
          </p:cNvPr>
          <p:cNvSpPr txBox="1"/>
          <p:nvPr/>
        </p:nvSpPr>
        <p:spPr>
          <a:xfrm>
            <a:off x="2182437" y="4223285"/>
            <a:ext cx="899670" cy="307777"/>
          </a:xfrm>
          <a:prstGeom prst="rect">
            <a:avLst/>
          </a:prstGeom>
          <a:noFill/>
        </p:spPr>
        <p:txBody>
          <a:bodyPr wrap="none" rtlCol="0">
            <a:spAutoFit/>
          </a:bodyPr>
          <a:lstStyle/>
          <a:p>
            <a:r>
              <a:rPr kumimoji="1" lang="en-US" altLang="zh-CN" sz="1400" b="1" dirty="0"/>
              <a:t>metadata</a:t>
            </a:r>
            <a:endParaRPr kumimoji="1" lang="zh-CN" altLang="en-US" sz="1400" b="1" dirty="0"/>
          </a:p>
        </p:txBody>
      </p:sp>
      <p:sp>
        <p:nvSpPr>
          <p:cNvPr id="72" name="Right Arrow 71">
            <a:extLst>
              <a:ext uri="{FF2B5EF4-FFF2-40B4-BE49-F238E27FC236}">
                <a16:creationId xmlns:a16="http://schemas.microsoft.com/office/drawing/2014/main" id="{C9451357-113F-9447-BFB8-B5C53E5FBAE1}"/>
              </a:ext>
            </a:extLst>
          </p:cNvPr>
          <p:cNvSpPr/>
          <p:nvPr/>
        </p:nvSpPr>
        <p:spPr>
          <a:xfrm>
            <a:off x="1582851" y="5617900"/>
            <a:ext cx="256935" cy="363147"/>
          </a:xfrm>
          <a:prstGeom prst="rightArrow">
            <a:avLst>
              <a:gd name="adj1" fmla="val 42307"/>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B1B3DA07-355A-BF40-83F2-C1D4FC887F66}"/>
              </a:ext>
            </a:extLst>
          </p:cNvPr>
          <p:cNvSpPr txBox="1"/>
          <p:nvPr/>
        </p:nvSpPr>
        <p:spPr>
          <a:xfrm>
            <a:off x="2112901" y="5337867"/>
            <a:ext cx="677045" cy="307777"/>
          </a:xfrm>
          <a:prstGeom prst="rect">
            <a:avLst/>
          </a:prstGeom>
          <a:noFill/>
        </p:spPr>
        <p:txBody>
          <a:bodyPr wrap="none" rtlCol="0">
            <a:spAutoFit/>
          </a:bodyPr>
          <a:lstStyle/>
          <a:p>
            <a:r>
              <a:rPr lang="en-CN" sz="1400" b="1" dirty="0"/>
              <a:t>packet</a:t>
            </a:r>
          </a:p>
        </p:txBody>
      </p:sp>
      <p:sp>
        <p:nvSpPr>
          <p:cNvPr id="74" name="TextBox 56">
            <a:extLst>
              <a:ext uri="{FF2B5EF4-FFF2-40B4-BE49-F238E27FC236}">
                <a16:creationId xmlns:a16="http://schemas.microsoft.com/office/drawing/2014/main" id="{61A372C3-43B1-7942-94FC-94A4A7F3DB13}"/>
              </a:ext>
            </a:extLst>
          </p:cNvPr>
          <p:cNvSpPr txBox="1"/>
          <p:nvPr/>
        </p:nvSpPr>
        <p:spPr>
          <a:xfrm rot="16200000">
            <a:off x="8011802" y="5277255"/>
            <a:ext cx="1032655" cy="369332"/>
          </a:xfrm>
          <a:prstGeom prst="rect">
            <a:avLst/>
          </a:prstGeom>
          <a:noFill/>
        </p:spPr>
        <p:txBody>
          <a:bodyPr wrap="none" rtlCol="0">
            <a:spAutoFit/>
          </a:bodyPr>
          <a:lstStyle/>
          <a:p>
            <a:r>
              <a:rPr lang="en-US" altLang="zh-CN" b="1" i="1" dirty="0" err="1">
                <a:ea typeface="FangSong" charset="-122"/>
                <a:cs typeface="FangSong" charset="-122"/>
              </a:rPr>
              <a:t>deparser</a:t>
            </a:r>
            <a:endParaRPr lang="en-US" b="1" i="1" dirty="0">
              <a:ea typeface="FangSong" charset="-122"/>
              <a:cs typeface="FangSong" charset="-122"/>
            </a:endParaRPr>
          </a:p>
        </p:txBody>
      </p:sp>
      <p:sp>
        <p:nvSpPr>
          <p:cNvPr id="75" name="TextBox 74">
            <a:extLst>
              <a:ext uri="{FF2B5EF4-FFF2-40B4-BE49-F238E27FC236}">
                <a16:creationId xmlns:a16="http://schemas.microsoft.com/office/drawing/2014/main" id="{7137EA76-02B7-8340-ACC8-5DCD1D04D64A}"/>
              </a:ext>
            </a:extLst>
          </p:cNvPr>
          <p:cNvSpPr txBox="1"/>
          <p:nvPr/>
        </p:nvSpPr>
        <p:spPr>
          <a:xfrm>
            <a:off x="8732066" y="5052411"/>
            <a:ext cx="1255472" cy="307777"/>
          </a:xfrm>
          <a:prstGeom prst="rect">
            <a:avLst/>
          </a:prstGeom>
          <a:noFill/>
        </p:spPr>
        <p:txBody>
          <a:bodyPr wrap="none" rtlCol="0">
            <a:spAutoFit/>
          </a:bodyPr>
          <a:lstStyle/>
          <a:p>
            <a:r>
              <a:rPr lang="en-US" sz="1400" b="1" dirty="0"/>
              <a:t>O</a:t>
            </a:r>
            <a:r>
              <a:rPr lang="en-CN" sz="1400" b="1" dirty="0"/>
              <a:t>utput Queue</a:t>
            </a:r>
          </a:p>
        </p:txBody>
      </p:sp>
      <p:cxnSp>
        <p:nvCxnSpPr>
          <p:cNvPr id="76" name="直线连接符 4">
            <a:extLst>
              <a:ext uri="{FF2B5EF4-FFF2-40B4-BE49-F238E27FC236}">
                <a16:creationId xmlns:a16="http://schemas.microsoft.com/office/drawing/2014/main" id="{A1399490-3848-B946-B7C7-8BF2ED018613}"/>
              </a:ext>
            </a:extLst>
          </p:cNvPr>
          <p:cNvCxnSpPr>
            <a:cxnSpLocks/>
          </p:cNvCxnSpPr>
          <p:nvPr/>
        </p:nvCxnSpPr>
        <p:spPr>
          <a:xfrm>
            <a:off x="2016839" y="1729622"/>
            <a:ext cx="1391379" cy="1556297"/>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直线连接符 7">
            <a:extLst>
              <a:ext uri="{FF2B5EF4-FFF2-40B4-BE49-F238E27FC236}">
                <a16:creationId xmlns:a16="http://schemas.microsoft.com/office/drawing/2014/main" id="{31CAE4C7-08FA-9448-BBC1-22BBA868E2D6}"/>
              </a:ext>
            </a:extLst>
          </p:cNvPr>
          <p:cNvCxnSpPr>
            <a:cxnSpLocks/>
          </p:cNvCxnSpPr>
          <p:nvPr/>
        </p:nvCxnSpPr>
        <p:spPr>
          <a:xfrm flipH="1">
            <a:off x="2028305" y="1731371"/>
            <a:ext cx="1401699" cy="159128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线连接符 4">
            <a:extLst>
              <a:ext uri="{FF2B5EF4-FFF2-40B4-BE49-F238E27FC236}">
                <a16:creationId xmlns:a16="http://schemas.microsoft.com/office/drawing/2014/main" id="{C68E4026-3B48-B04D-BE4E-B99FAC3B9AF4}"/>
              </a:ext>
            </a:extLst>
          </p:cNvPr>
          <p:cNvCxnSpPr>
            <a:cxnSpLocks/>
          </p:cNvCxnSpPr>
          <p:nvPr/>
        </p:nvCxnSpPr>
        <p:spPr>
          <a:xfrm>
            <a:off x="5503642" y="1731690"/>
            <a:ext cx="1391379" cy="1556297"/>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线连接符 7">
            <a:extLst>
              <a:ext uri="{FF2B5EF4-FFF2-40B4-BE49-F238E27FC236}">
                <a16:creationId xmlns:a16="http://schemas.microsoft.com/office/drawing/2014/main" id="{DD891A08-3028-0149-9488-48A61B742633}"/>
              </a:ext>
            </a:extLst>
          </p:cNvPr>
          <p:cNvCxnSpPr>
            <a:cxnSpLocks/>
          </p:cNvCxnSpPr>
          <p:nvPr/>
        </p:nvCxnSpPr>
        <p:spPr>
          <a:xfrm flipH="1">
            <a:off x="5515108" y="1733439"/>
            <a:ext cx="1401699" cy="159128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直线连接符 4">
            <a:extLst>
              <a:ext uri="{FF2B5EF4-FFF2-40B4-BE49-F238E27FC236}">
                <a16:creationId xmlns:a16="http://schemas.microsoft.com/office/drawing/2014/main" id="{12801922-9750-7042-98C3-6817438BCC02}"/>
              </a:ext>
            </a:extLst>
          </p:cNvPr>
          <p:cNvCxnSpPr>
            <a:cxnSpLocks/>
          </p:cNvCxnSpPr>
          <p:nvPr/>
        </p:nvCxnSpPr>
        <p:spPr>
          <a:xfrm>
            <a:off x="8783782" y="1715516"/>
            <a:ext cx="1391379" cy="1556297"/>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直线连接符 7">
            <a:extLst>
              <a:ext uri="{FF2B5EF4-FFF2-40B4-BE49-F238E27FC236}">
                <a16:creationId xmlns:a16="http://schemas.microsoft.com/office/drawing/2014/main" id="{616333E9-4975-0B48-A2A0-693BA3332EFA}"/>
              </a:ext>
            </a:extLst>
          </p:cNvPr>
          <p:cNvCxnSpPr>
            <a:cxnSpLocks/>
          </p:cNvCxnSpPr>
          <p:nvPr/>
        </p:nvCxnSpPr>
        <p:spPr>
          <a:xfrm flipH="1">
            <a:off x="8795248" y="1717265"/>
            <a:ext cx="1401699" cy="159128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肘形连接符 62">
            <a:extLst>
              <a:ext uri="{FF2B5EF4-FFF2-40B4-BE49-F238E27FC236}">
                <a16:creationId xmlns:a16="http://schemas.microsoft.com/office/drawing/2014/main" id="{629FF71E-8247-E446-9EF5-FE64DC2A2E9C}"/>
              </a:ext>
            </a:extLst>
          </p:cNvPr>
          <p:cNvCxnSpPr/>
          <p:nvPr/>
        </p:nvCxnSpPr>
        <p:spPr>
          <a:xfrm rot="16200000" flipH="1">
            <a:off x="2535838" y="5896579"/>
            <a:ext cx="752432" cy="786005"/>
          </a:xfrm>
          <a:prstGeom prst="bentConnector2">
            <a:avLst/>
          </a:prstGeom>
          <a:ln w="31750">
            <a:tailEnd type="triangle"/>
          </a:ln>
        </p:spPr>
        <p:style>
          <a:lnRef idx="2">
            <a:schemeClr val="accent1"/>
          </a:lnRef>
          <a:fillRef idx="0">
            <a:schemeClr val="accent1"/>
          </a:fillRef>
          <a:effectRef idx="1">
            <a:schemeClr val="accent1"/>
          </a:effectRef>
          <a:fontRef idx="minor">
            <a:schemeClr val="tx1"/>
          </a:fontRef>
        </p:style>
      </p:cxnSp>
      <p:sp>
        <p:nvSpPr>
          <p:cNvPr id="96" name="Rectangle 95">
            <a:extLst>
              <a:ext uri="{FF2B5EF4-FFF2-40B4-BE49-F238E27FC236}">
                <a16:creationId xmlns:a16="http://schemas.microsoft.com/office/drawing/2014/main" id="{F964FCAD-424B-4145-A0C9-7D9523993B83}"/>
              </a:ext>
            </a:extLst>
          </p:cNvPr>
          <p:cNvSpPr/>
          <p:nvPr/>
        </p:nvSpPr>
        <p:spPr>
          <a:xfrm>
            <a:off x="1421474" y="4067999"/>
            <a:ext cx="9522973" cy="2776186"/>
          </a:xfrm>
          <a:prstGeom prst="rect">
            <a:avLst/>
          </a:prstGeom>
          <a:solidFill>
            <a:schemeClr val="accent5">
              <a:lumMod val="60000"/>
              <a:lumOff val="4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97" name="TextBox 96">
            <a:extLst>
              <a:ext uri="{FF2B5EF4-FFF2-40B4-BE49-F238E27FC236}">
                <a16:creationId xmlns:a16="http://schemas.microsoft.com/office/drawing/2014/main" id="{2A4F6EE3-80F3-A04A-B61C-1CBF1C616D4C}"/>
              </a:ext>
            </a:extLst>
          </p:cNvPr>
          <p:cNvSpPr txBox="1"/>
          <p:nvPr/>
        </p:nvSpPr>
        <p:spPr>
          <a:xfrm>
            <a:off x="9131900" y="4224623"/>
            <a:ext cx="1812547" cy="707886"/>
          </a:xfrm>
          <a:prstGeom prst="rect">
            <a:avLst/>
          </a:prstGeom>
          <a:noFill/>
        </p:spPr>
        <p:txBody>
          <a:bodyPr wrap="none" rtlCol="0">
            <a:spAutoFit/>
          </a:bodyPr>
          <a:lstStyle/>
          <a:p>
            <a:pPr algn="ctr"/>
            <a:r>
              <a:rPr lang="en-CN" sz="2000" b="1" dirty="0"/>
              <a:t>Programmable </a:t>
            </a:r>
          </a:p>
          <a:p>
            <a:pPr algn="ctr"/>
            <a:r>
              <a:rPr lang="en-CN" sz="2000" b="1" dirty="0"/>
              <a:t>Switch</a:t>
            </a:r>
          </a:p>
        </p:txBody>
      </p:sp>
      <p:sp>
        <p:nvSpPr>
          <p:cNvPr id="98" name="Rounded Rectangle 97">
            <a:extLst>
              <a:ext uri="{FF2B5EF4-FFF2-40B4-BE49-F238E27FC236}">
                <a16:creationId xmlns:a16="http://schemas.microsoft.com/office/drawing/2014/main" id="{5431B508-6C39-3445-8C0D-A60705861E2E}"/>
              </a:ext>
            </a:extLst>
          </p:cNvPr>
          <p:cNvSpPr/>
          <p:nvPr/>
        </p:nvSpPr>
        <p:spPr>
          <a:xfrm>
            <a:off x="4905508" y="1097108"/>
            <a:ext cx="1862108" cy="1137871"/>
          </a:xfrm>
          <a:prstGeom prst="roundRect">
            <a:avLst/>
          </a:prstGeom>
          <a:solidFill>
            <a:schemeClr val="accent3">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99" name="Rounded Rectangle 98">
            <a:extLst>
              <a:ext uri="{FF2B5EF4-FFF2-40B4-BE49-F238E27FC236}">
                <a16:creationId xmlns:a16="http://schemas.microsoft.com/office/drawing/2014/main" id="{189A7DC9-98B5-6C45-9BA8-CF14C75D42C4}"/>
              </a:ext>
            </a:extLst>
          </p:cNvPr>
          <p:cNvSpPr/>
          <p:nvPr/>
        </p:nvSpPr>
        <p:spPr>
          <a:xfrm>
            <a:off x="5057908" y="1249508"/>
            <a:ext cx="1862108" cy="1137871"/>
          </a:xfrm>
          <a:prstGeom prst="roundRect">
            <a:avLst/>
          </a:prstGeom>
          <a:solidFill>
            <a:schemeClr val="accent3">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100" name="Rounded Rectangle 99">
            <a:extLst>
              <a:ext uri="{FF2B5EF4-FFF2-40B4-BE49-F238E27FC236}">
                <a16:creationId xmlns:a16="http://schemas.microsoft.com/office/drawing/2014/main" id="{CE072A5D-8BD3-4141-A19D-14B680E04433}"/>
              </a:ext>
            </a:extLst>
          </p:cNvPr>
          <p:cNvSpPr/>
          <p:nvPr/>
        </p:nvSpPr>
        <p:spPr>
          <a:xfrm>
            <a:off x="5210308" y="1401908"/>
            <a:ext cx="1862108" cy="1137871"/>
          </a:xfrm>
          <a:prstGeom prst="roundRect">
            <a:avLst/>
          </a:prstGeom>
          <a:solidFill>
            <a:schemeClr val="accent3">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101" name="Rounded Rectangle 100">
            <a:extLst>
              <a:ext uri="{FF2B5EF4-FFF2-40B4-BE49-F238E27FC236}">
                <a16:creationId xmlns:a16="http://schemas.microsoft.com/office/drawing/2014/main" id="{C46E826C-7726-DF48-BB50-B8A70964C923}"/>
              </a:ext>
            </a:extLst>
          </p:cNvPr>
          <p:cNvSpPr/>
          <p:nvPr/>
        </p:nvSpPr>
        <p:spPr>
          <a:xfrm>
            <a:off x="5362708" y="1554308"/>
            <a:ext cx="1862108" cy="1137871"/>
          </a:xfrm>
          <a:prstGeom prst="roundRect">
            <a:avLst/>
          </a:prstGeom>
          <a:solidFill>
            <a:schemeClr val="accent3">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102" name="Rounded Rectangle 101">
            <a:extLst>
              <a:ext uri="{FF2B5EF4-FFF2-40B4-BE49-F238E27FC236}">
                <a16:creationId xmlns:a16="http://schemas.microsoft.com/office/drawing/2014/main" id="{9DA3FA2E-83E5-9F47-B13B-0BFD8F54DBA9}"/>
              </a:ext>
            </a:extLst>
          </p:cNvPr>
          <p:cNvSpPr/>
          <p:nvPr/>
        </p:nvSpPr>
        <p:spPr>
          <a:xfrm>
            <a:off x="5515108" y="1706708"/>
            <a:ext cx="1862108" cy="1137871"/>
          </a:xfrm>
          <a:prstGeom prst="roundRect">
            <a:avLst/>
          </a:prstGeom>
          <a:solidFill>
            <a:schemeClr val="accent3">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dirty="0"/>
              <a:t>Decision</a:t>
            </a:r>
          </a:p>
        </p:txBody>
      </p:sp>
      <p:sp>
        <p:nvSpPr>
          <p:cNvPr id="103" name="Rounded Rectangle 102">
            <a:extLst>
              <a:ext uri="{FF2B5EF4-FFF2-40B4-BE49-F238E27FC236}">
                <a16:creationId xmlns:a16="http://schemas.microsoft.com/office/drawing/2014/main" id="{C8C13F85-131B-284E-B426-BB6AB6E1EACC}"/>
              </a:ext>
            </a:extLst>
          </p:cNvPr>
          <p:cNvSpPr/>
          <p:nvPr/>
        </p:nvSpPr>
        <p:spPr>
          <a:xfrm>
            <a:off x="1421474" y="1111173"/>
            <a:ext cx="1862108" cy="1137871"/>
          </a:xfrm>
          <a:prstGeom prst="roundRect">
            <a:avLst/>
          </a:prstGeom>
          <a:solidFill>
            <a:schemeClr val="accent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104" name="Rounded Rectangle 103">
            <a:extLst>
              <a:ext uri="{FF2B5EF4-FFF2-40B4-BE49-F238E27FC236}">
                <a16:creationId xmlns:a16="http://schemas.microsoft.com/office/drawing/2014/main" id="{FA097818-3BFA-E848-AD7F-9150BB8D42A1}"/>
              </a:ext>
            </a:extLst>
          </p:cNvPr>
          <p:cNvSpPr/>
          <p:nvPr/>
        </p:nvSpPr>
        <p:spPr>
          <a:xfrm>
            <a:off x="1573874" y="1263573"/>
            <a:ext cx="1862108" cy="1137871"/>
          </a:xfrm>
          <a:prstGeom prst="roundRect">
            <a:avLst/>
          </a:prstGeom>
          <a:solidFill>
            <a:schemeClr val="accent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105" name="Rounded Rectangle 104">
            <a:extLst>
              <a:ext uri="{FF2B5EF4-FFF2-40B4-BE49-F238E27FC236}">
                <a16:creationId xmlns:a16="http://schemas.microsoft.com/office/drawing/2014/main" id="{EE77A2CD-4577-DC4D-8054-6602C8F2A70C}"/>
              </a:ext>
            </a:extLst>
          </p:cNvPr>
          <p:cNvSpPr/>
          <p:nvPr/>
        </p:nvSpPr>
        <p:spPr>
          <a:xfrm>
            <a:off x="1726274" y="1415973"/>
            <a:ext cx="1862108" cy="1137871"/>
          </a:xfrm>
          <a:prstGeom prst="roundRect">
            <a:avLst/>
          </a:prstGeom>
          <a:solidFill>
            <a:schemeClr val="accent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106" name="Rounded Rectangle 105">
            <a:extLst>
              <a:ext uri="{FF2B5EF4-FFF2-40B4-BE49-F238E27FC236}">
                <a16:creationId xmlns:a16="http://schemas.microsoft.com/office/drawing/2014/main" id="{DCC01495-3263-BB42-A53D-9442C6488F5B}"/>
              </a:ext>
            </a:extLst>
          </p:cNvPr>
          <p:cNvSpPr/>
          <p:nvPr/>
        </p:nvSpPr>
        <p:spPr>
          <a:xfrm>
            <a:off x="1878674" y="1568373"/>
            <a:ext cx="1862108" cy="1137871"/>
          </a:xfrm>
          <a:prstGeom prst="roundRect">
            <a:avLst/>
          </a:prstGeom>
          <a:solidFill>
            <a:schemeClr val="accent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107" name="Rounded Rectangle 106">
            <a:extLst>
              <a:ext uri="{FF2B5EF4-FFF2-40B4-BE49-F238E27FC236}">
                <a16:creationId xmlns:a16="http://schemas.microsoft.com/office/drawing/2014/main" id="{4902270D-6E15-F946-BAD4-E689E784B2B5}"/>
              </a:ext>
            </a:extLst>
          </p:cNvPr>
          <p:cNvSpPr/>
          <p:nvPr/>
        </p:nvSpPr>
        <p:spPr>
          <a:xfrm>
            <a:off x="2031074" y="1720773"/>
            <a:ext cx="1862108" cy="1137871"/>
          </a:xfrm>
          <a:prstGeom prst="roundRect">
            <a:avLst/>
          </a:prstGeom>
          <a:solidFill>
            <a:schemeClr val="accent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dirty="0"/>
              <a:t>Measurement</a:t>
            </a:r>
          </a:p>
        </p:txBody>
      </p:sp>
      <p:sp>
        <p:nvSpPr>
          <p:cNvPr id="108" name="Rounded Rectangle 107">
            <a:extLst>
              <a:ext uri="{FF2B5EF4-FFF2-40B4-BE49-F238E27FC236}">
                <a16:creationId xmlns:a16="http://schemas.microsoft.com/office/drawing/2014/main" id="{B3A2E04B-61C7-484C-9AA4-69479C0D0CEC}"/>
              </a:ext>
            </a:extLst>
          </p:cNvPr>
          <p:cNvSpPr/>
          <p:nvPr/>
        </p:nvSpPr>
        <p:spPr>
          <a:xfrm>
            <a:off x="8336660" y="1052529"/>
            <a:ext cx="1862108" cy="1137871"/>
          </a:xfrm>
          <a:prstGeom prst="roundRect">
            <a:avLst/>
          </a:prstGeom>
          <a:solidFill>
            <a:schemeClr val="accent1">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109" name="Rounded Rectangle 108">
            <a:extLst>
              <a:ext uri="{FF2B5EF4-FFF2-40B4-BE49-F238E27FC236}">
                <a16:creationId xmlns:a16="http://schemas.microsoft.com/office/drawing/2014/main" id="{4256C837-2D5B-954D-AD77-E060714F0247}"/>
              </a:ext>
            </a:extLst>
          </p:cNvPr>
          <p:cNvSpPr/>
          <p:nvPr/>
        </p:nvSpPr>
        <p:spPr>
          <a:xfrm>
            <a:off x="8489060" y="1204929"/>
            <a:ext cx="1862108" cy="1137871"/>
          </a:xfrm>
          <a:prstGeom prst="roundRect">
            <a:avLst/>
          </a:prstGeom>
          <a:solidFill>
            <a:schemeClr val="accent1">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110" name="Rounded Rectangle 109">
            <a:extLst>
              <a:ext uri="{FF2B5EF4-FFF2-40B4-BE49-F238E27FC236}">
                <a16:creationId xmlns:a16="http://schemas.microsoft.com/office/drawing/2014/main" id="{B4CC5508-0920-9D4A-8DA9-F7114A39F8CA}"/>
              </a:ext>
            </a:extLst>
          </p:cNvPr>
          <p:cNvSpPr/>
          <p:nvPr/>
        </p:nvSpPr>
        <p:spPr>
          <a:xfrm>
            <a:off x="8641460" y="1357329"/>
            <a:ext cx="1862108" cy="1137871"/>
          </a:xfrm>
          <a:prstGeom prst="roundRect">
            <a:avLst/>
          </a:prstGeom>
          <a:solidFill>
            <a:schemeClr val="accent1">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111" name="Rounded Rectangle 110">
            <a:extLst>
              <a:ext uri="{FF2B5EF4-FFF2-40B4-BE49-F238E27FC236}">
                <a16:creationId xmlns:a16="http://schemas.microsoft.com/office/drawing/2014/main" id="{048D0737-71F0-5F4D-B2A1-DEEE74CBD317}"/>
              </a:ext>
            </a:extLst>
          </p:cNvPr>
          <p:cNvSpPr/>
          <p:nvPr/>
        </p:nvSpPr>
        <p:spPr>
          <a:xfrm>
            <a:off x="8793860" y="1509729"/>
            <a:ext cx="1862108" cy="1137871"/>
          </a:xfrm>
          <a:prstGeom prst="roundRect">
            <a:avLst/>
          </a:prstGeom>
          <a:solidFill>
            <a:schemeClr val="accent1">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112" name="Rounded Rectangle 111">
            <a:extLst>
              <a:ext uri="{FF2B5EF4-FFF2-40B4-BE49-F238E27FC236}">
                <a16:creationId xmlns:a16="http://schemas.microsoft.com/office/drawing/2014/main" id="{F09FDAAA-A8E1-4F4F-8064-9526FF75F463}"/>
              </a:ext>
            </a:extLst>
          </p:cNvPr>
          <p:cNvSpPr/>
          <p:nvPr/>
        </p:nvSpPr>
        <p:spPr>
          <a:xfrm>
            <a:off x="8946260" y="1662129"/>
            <a:ext cx="1862108" cy="1137871"/>
          </a:xfrm>
          <a:prstGeom prst="roundRect">
            <a:avLst/>
          </a:prstGeom>
          <a:solidFill>
            <a:schemeClr val="accent1">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dirty="0"/>
              <a:t>Control</a:t>
            </a:r>
          </a:p>
        </p:txBody>
      </p:sp>
      <p:sp>
        <p:nvSpPr>
          <p:cNvPr id="3" name="TextBox 2">
            <a:extLst>
              <a:ext uri="{FF2B5EF4-FFF2-40B4-BE49-F238E27FC236}">
                <a16:creationId xmlns:a16="http://schemas.microsoft.com/office/drawing/2014/main" id="{A34ED8B9-0FA7-2244-837A-92EF1D4D2E6F}"/>
              </a:ext>
            </a:extLst>
          </p:cNvPr>
          <p:cNvSpPr txBox="1"/>
          <p:nvPr/>
        </p:nvSpPr>
        <p:spPr>
          <a:xfrm>
            <a:off x="1297463" y="4547017"/>
            <a:ext cx="9892004" cy="1877437"/>
          </a:xfrm>
          <a:prstGeom prst="rect">
            <a:avLst/>
          </a:prstGeom>
          <a:noFill/>
        </p:spPr>
        <p:txBody>
          <a:bodyPr wrap="square" rtlCol="0">
            <a:spAutoFit/>
          </a:bodyPr>
          <a:lstStyle/>
          <a:p>
            <a:r>
              <a:rPr lang="en-CN" sz="2400" b="1" dirty="0"/>
              <a:t>Main problem: the controller is still in need to do decisions generally, so the loop cannot be eliminated</a:t>
            </a:r>
          </a:p>
          <a:p>
            <a:r>
              <a:rPr lang="en-CN" sz="2400" b="1" dirty="0"/>
              <a:t>Key Observation: </a:t>
            </a:r>
            <a:r>
              <a:rPr lang="en-US" sz="2400" b="1" dirty="0"/>
              <a:t>a large portion of tasks require only </a:t>
            </a:r>
            <a:r>
              <a:rPr lang="en-US" sz="2400" b="1" i="1" dirty="0"/>
              <a:t>local </a:t>
            </a:r>
            <a:r>
              <a:rPr lang="en-US" sz="2400" b="1" dirty="0"/>
              <a:t>measurement results in a switch for decision </a:t>
            </a:r>
          </a:p>
          <a:p>
            <a:endParaRPr lang="en-CN" sz="2000" b="1" dirty="0"/>
          </a:p>
        </p:txBody>
      </p:sp>
      <p:sp>
        <p:nvSpPr>
          <p:cNvPr id="9" name="TextBox 8">
            <a:extLst>
              <a:ext uri="{FF2B5EF4-FFF2-40B4-BE49-F238E27FC236}">
                <a16:creationId xmlns:a16="http://schemas.microsoft.com/office/drawing/2014/main" id="{21DA2B12-4E80-7544-9F88-38395C28968F}"/>
              </a:ext>
            </a:extLst>
          </p:cNvPr>
          <p:cNvSpPr txBox="1"/>
          <p:nvPr/>
        </p:nvSpPr>
        <p:spPr>
          <a:xfrm>
            <a:off x="-1524000" y="4656667"/>
            <a:ext cx="184731" cy="369332"/>
          </a:xfrm>
          <a:prstGeom prst="rect">
            <a:avLst/>
          </a:prstGeom>
          <a:noFill/>
        </p:spPr>
        <p:txBody>
          <a:bodyPr wrap="none" rtlCol="0">
            <a:spAutoFit/>
          </a:bodyPr>
          <a:lstStyle/>
          <a:p>
            <a:endParaRPr lang="en-CN"/>
          </a:p>
        </p:txBody>
      </p:sp>
    </p:spTree>
    <p:extLst>
      <p:ext uri="{BB962C8B-B14F-4D97-AF65-F5344CB8AC3E}">
        <p14:creationId xmlns:p14="http://schemas.microsoft.com/office/powerpoint/2010/main" val="143649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7"/>
                                        </p:tgtEl>
                                        <p:attrNameLst>
                                          <p:attrName>style.visibility</p:attrName>
                                        </p:attrNameLst>
                                      </p:cBhvr>
                                      <p:to>
                                        <p:strVal val="visible"/>
                                      </p:to>
                                    </p:set>
                                  </p:childTnLst>
                                </p:cTn>
                              </p:par>
                              <p:par>
                                <p:cTn id="89" presetID="1" presetClass="exit" presetSubtype="0" fill="hold" grpId="0" nodeType="withEffect">
                                  <p:stCondLst>
                                    <p:cond delay="0"/>
                                  </p:stCondLst>
                                  <p:childTnLst>
                                    <p:set>
                                      <p:cBhvr>
                                        <p:cTn id="90" dur="1" fill="hold">
                                          <p:stCondLst>
                                            <p:cond delay="0"/>
                                          </p:stCondLst>
                                        </p:cTn>
                                        <p:tgtEl>
                                          <p:spTgt spid="4"/>
                                        </p:tgtEl>
                                        <p:attrNameLst>
                                          <p:attrName>style.visibility</p:attrName>
                                        </p:attrNameLst>
                                      </p:cBhvr>
                                      <p:to>
                                        <p:strVal val="hidden"/>
                                      </p:to>
                                    </p:set>
                                  </p:childTnLst>
                                </p:cTn>
                              </p:par>
                              <p:par>
                                <p:cTn id="91" presetID="1" presetClass="exit" presetSubtype="0" fill="hold" grpId="0" nodeType="withEffect">
                                  <p:stCondLst>
                                    <p:cond delay="0"/>
                                  </p:stCondLst>
                                  <p:childTnLst>
                                    <p:set>
                                      <p:cBhvr>
                                        <p:cTn id="92" dur="1" fill="hold">
                                          <p:stCondLst>
                                            <p:cond delay="0"/>
                                          </p:stCondLst>
                                        </p:cTn>
                                        <p:tgtEl>
                                          <p:spTgt spid="5"/>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6"/>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7"/>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8"/>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12"/>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76"/>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77"/>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88"/>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89"/>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90"/>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91"/>
                                        </p:tgtEl>
                                        <p:attrNameLst>
                                          <p:attrName>style.visibility</p:attrName>
                                        </p:attrNameLst>
                                      </p:cBhvr>
                                      <p:to>
                                        <p:strVal val="hidden"/>
                                      </p:to>
                                    </p:set>
                                  </p:childTnLst>
                                </p:cTn>
                              </p:par>
                              <p:par>
                                <p:cTn id="113" presetID="1" presetClass="exit" presetSubtype="0" fill="hold" grpId="0" nodeType="withEffect">
                                  <p:stCondLst>
                                    <p:cond delay="0"/>
                                  </p:stCondLst>
                                  <p:childTnLst>
                                    <p:set>
                                      <p:cBhvr>
                                        <p:cTn id="114" dur="1" fill="hold">
                                          <p:stCondLst>
                                            <p:cond delay="0"/>
                                          </p:stCondLst>
                                        </p:cTn>
                                        <p:tgtEl>
                                          <p:spTgt spid="2"/>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3"/>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9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9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00"/>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01"/>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02"/>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0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09"/>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10"/>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11"/>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12"/>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03"/>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04"/>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05"/>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06"/>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07"/>
                                        </p:tgtEl>
                                        <p:attrNameLst>
                                          <p:attrName>style.visibility</p:attrName>
                                        </p:attrNameLst>
                                      </p:cBhvr>
                                      <p:to>
                                        <p:strVal val="visible"/>
                                      </p:to>
                                    </p:set>
                                  </p:childTnLst>
                                </p:cTn>
                              </p:par>
                            </p:childTnLst>
                          </p:cTn>
                        </p:par>
                        <p:par>
                          <p:cTn id="149" fill="hold">
                            <p:stCondLst>
                              <p:cond delay="0"/>
                            </p:stCondLst>
                            <p:childTnLst>
                              <p:par>
                                <p:cTn id="150" presetID="0" presetClass="path" presetSubtype="0" accel="50000" decel="50000" fill="hold" grpId="1" nodeType="afterEffect">
                                  <p:stCondLst>
                                    <p:cond delay="0"/>
                                  </p:stCondLst>
                                  <p:childTnLst>
                                    <p:animMotion origin="layout" path="M 0 0 L 0 0.45162 " pathEditMode="relative" ptsTypes="AA">
                                      <p:cBhvr>
                                        <p:cTn id="151" dur="2000" fill="hold"/>
                                        <p:tgtEl>
                                          <p:spTgt spid="98"/>
                                        </p:tgtEl>
                                        <p:attrNameLst>
                                          <p:attrName>ppt_x</p:attrName>
                                          <p:attrName>ppt_y</p:attrName>
                                        </p:attrNameLst>
                                      </p:cBhvr>
                                    </p:animMotion>
                                  </p:childTnLst>
                                </p:cTn>
                              </p:par>
                              <p:par>
                                <p:cTn id="152" presetID="0" presetClass="path" presetSubtype="0" accel="50000" decel="50000" fill="hold" grpId="1" nodeType="withEffect">
                                  <p:stCondLst>
                                    <p:cond delay="0"/>
                                  </p:stCondLst>
                                  <p:childTnLst>
                                    <p:animMotion origin="layout" path="M 0 0 L 0 0.45162 " pathEditMode="relative" ptsTypes="AA">
                                      <p:cBhvr>
                                        <p:cTn id="153" dur="2000" fill="hold"/>
                                        <p:tgtEl>
                                          <p:spTgt spid="99"/>
                                        </p:tgtEl>
                                        <p:attrNameLst>
                                          <p:attrName>ppt_x</p:attrName>
                                          <p:attrName>ppt_y</p:attrName>
                                        </p:attrNameLst>
                                      </p:cBhvr>
                                    </p:animMotion>
                                  </p:childTnLst>
                                </p:cTn>
                              </p:par>
                              <p:par>
                                <p:cTn id="154" presetID="0" presetClass="path" presetSubtype="0" accel="50000" decel="50000" fill="hold" grpId="1" nodeType="withEffect">
                                  <p:stCondLst>
                                    <p:cond delay="0"/>
                                  </p:stCondLst>
                                  <p:childTnLst>
                                    <p:animMotion origin="layout" path="M 0 0 L 0 0.45162 " pathEditMode="relative" ptsTypes="AA">
                                      <p:cBhvr>
                                        <p:cTn id="155" dur="2000" fill="hold"/>
                                        <p:tgtEl>
                                          <p:spTgt spid="100"/>
                                        </p:tgtEl>
                                        <p:attrNameLst>
                                          <p:attrName>ppt_x</p:attrName>
                                          <p:attrName>ppt_y</p:attrName>
                                        </p:attrNameLst>
                                      </p:cBhvr>
                                    </p:animMotion>
                                  </p:childTnLst>
                                </p:cTn>
                              </p:par>
                              <p:par>
                                <p:cTn id="156" presetID="0" presetClass="path" presetSubtype="0" accel="50000" decel="50000" fill="hold" grpId="1" nodeType="withEffect">
                                  <p:stCondLst>
                                    <p:cond delay="0"/>
                                  </p:stCondLst>
                                  <p:childTnLst>
                                    <p:animMotion origin="layout" path="M 0 0 L 0 0.45162 " pathEditMode="relative" ptsTypes="AA">
                                      <p:cBhvr>
                                        <p:cTn id="157" dur="2000" fill="hold"/>
                                        <p:tgtEl>
                                          <p:spTgt spid="101"/>
                                        </p:tgtEl>
                                        <p:attrNameLst>
                                          <p:attrName>ppt_x</p:attrName>
                                          <p:attrName>ppt_y</p:attrName>
                                        </p:attrNameLst>
                                      </p:cBhvr>
                                    </p:animMotion>
                                  </p:childTnLst>
                                </p:cTn>
                              </p:par>
                              <p:par>
                                <p:cTn id="158" presetID="0" presetClass="path" presetSubtype="0" accel="50000" decel="50000" fill="hold" grpId="1" nodeType="withEffect">
                                  <p:stCondLst>
                                    <p:cond delay="0"/>
                                  </p:stCondLst>
                                  <p:childTnLst>
                                    <p:animMotion origin="layout" path="M 0 0 L 0 0.45162 " pathEditMode="relative" ptsTypes="AA">
                                      <p:cBhvr>
                                        <p:cTn id="159" dur="2000" fill="hold"/>
                                        <p:tgtEl>
                                          <p:spTgt spid="102"/>
                                        </p:tgtEl>
                                        <p:attrNameLst>
                                          <p:attrName>ppt_x</p:attrName>
                                          <p:attrName>ppt_y</p:attrName>
                                        </p:attrNameLst>
                                      </p:cBhvr>
                                    </p:animMotion>
                                  </p:childTnLst>
                                </p:cTn>
                              </p:par>
                              <p:par>
                                <p:cTn id="160" presetID="0" presetClass="path" presetSubtype="0" accel="50000" decel="50000" fill="hold" grpId="1" nodeType="withEffect">
                                  <p:stCondLst>
                                    <p:cond delay="0"/>
                                  </p:stCondLst>
                                  <p:childTnLst>
                                    <p:animMotion origin="layout" path="M 0 0 L 0 0.45162 " pathEditMode="relative" ptsTypes="AA">
                                      <p:cBhvr>
                                        <p:cTn id="161" dur="2000" fill="hold"/>
                                        <p:tgtEl>
                                          <p:spTgt spid="103"/>
                                        </p:tgtEl>
                                        <p:attrNameLst>
                                          <p:attrName>ppt_x</p:attrName>
                                          <p:attrName>ppt_y</p:attrName>
                                        </p:attrNameLst>
                                      </p:cBhvr>
                                    </p:animMotion>
                                  </p:childTnLst>
                                </p:cTn>
                              </p:par>
                              <p:par>
                                <p:cTn id="162" presetID="0" presetClass="path" presetSubtype="0" accel="50000" decel="50000" fill="hold" grpId="1" nodeType="withEffect">
                                  <p:stCondLst>
                                    <p:cond delay="0"/>
                                  </p:stCondLst>
                                  <p:childTnLst>
                                    <p:animMotion origin="layout" path="M 0 0 L 0 0.45162 " pathEditMode="relative" ptsTypes="AA">
                                      <p:cBhvr>
                                        <p:cTn id="163" dur="2000" fill="hold"/>
                                        <p:tgtEl>
                                          <p:spTgt spid="104"/>
                                        </p:tgtEl>
                                        <p:attrNameLst>
                                          <p:attrName>ppt_x</p:attrName>
                                          <p:attrName>ppt_y</p:attrName>
                                        </p:attrNameLst>
                                      </p:cBhvr>
                                    </p:animMotion>
                                  </p:childTnLst>
                                </p:cTn>
                              </p:par>
                              <p:par>
                                <p:cTn id="164" presetID="0" presetClass="path" presetSubtype="0" accel="50000" decel="50000" fill="hold" grpId="1" nodeType="withEffect">
                                  <p:stCondLst>
                                    <p:cond delay="0"/>
                                  </p:stCondLst>
                                  <p:childTnLst>
                                    <p:animMotion origin="layout" path="M 0 0 L 0 0.45162 " pathEditMode="relative" ptsTypes="AA">
                                      <p:cBhvr>
                                        <p:cTn id="165" dur="2000" fill="hold"/>
                                        <p:tgtEl>
                                          <p:spTgt spid="105"/>
                                        </p:tgtEl>
                                        <p:attrNameLst>
                                          <p:attrName>ppt_x</p:attrName>
                                          <p:attrName>ppt_y</p:attrName>
                                        </p:attrNameLst>
                                      </p:cBhvr>
                                    </p:animMotion>
                                  </p:childTnLst>
                                </p:cTn>
                              </p:par>
                              <p:par>
                                <p:cTn id="166" presetID="0" presetClass="path" presetSubtype="0" accel="50000" decel="50000" fill="hold" grpId="1" nodeType="withEffect">
                                  <p:stCondLst>
                                    <p:cond delay="0"/>
                                  </p:stCondLst>
                                  <p:childTnLst>
                                    <p:animMotion origin="layout" path="M 0 0 L 0 0.45162 " pathEditMode="relative" ptsTypes="AA">
                                      <p:cBhvr>
                                        <p:cTn id="167" dur="2000" fill="hold"/>
                                        <p:tgtEl>
                                          <p:spTgt spid="106"/>
                                        </p:tgtEl>
                                        <p:attrNameLst>
                                          <p:attrName>ppt_x</p:attrName>
                                          <p:attrName>ppt_y</p:attrName>
                                        </p:attrNameLst>
                                      </p:cBhvr>
                                    </p:animMotion>
                                  </p:childTnLst>
                                </p:cTn>
                              </p:par>
                              <p:par>
                                <p:cTn id="168" presetID="0" presetClass="path" presetSubtype="0" accel="50000" decel="50000" fill="hold" grpId="1" nodeType="withEffect">
                                  <p:stCondLst>
                                    <p:cond delay="0"/>
                                  </p:stCondLst>
                                  <p:childTnLst>
                                    <p:animMotion origin="layout" path="M 0 0 L 0 0.45162 " pathEditMode="relative" ptsTypes="AA">
                                      <p:cBhvr>
                                        <p:cTn id="169" dur="2000" fill="hold"/>
                                        <p:tgtEl>
                                          <p:spTgt spid="107"/>
                                        </p:tgtEl>
                                        <p:attrNameLst>
                                          <p:attrName>ppt_x</p:attrName>
                                          <p:attrName>ppt_y</p:attrName>
                                        </p:attrNameLst>
                                      </p:cBhvr>
                                    </p:animMotion>
                                  </p:childTnLst>
                                </p:cTn>
                              </p:par>
                              <p:par>
                                <p:cTn id="170" presetID="0" presetClass="path" presetSubtype="0" accel="50000" decel="50000" fill="hold" grpId="1" nodeType="withEffect">
                                  <p:stCondLst>
                                    <p:cond delay="0"/>
                                  </p:stCondLst>
                                  <p:childTnLst>
                                    <p:animMotion origin="layout" path="M 0 0 L 0 0.45162 " pathEditMode="relative" ptsTypes="AA">
                                      <p:cBhvr>
                                        <p:cTn id="171" dur="2000" fill="hold"/>
                                        <p:tgtEl>
                                          <p:spTgt spid="108"/>
                                        </p:tgtEl>
                                        <p:attrNameLst>
                                          <p:attrName>ppt_x</p:attrName>
                                          <p:attrName>ppt_y</p:attrName>
                                        </p:attrNameLst>
                                      </p:cBhvr>
                                    </p:animMotion>
                                  </p:childTnLst>
                                </p:cTn>
                              </p:par>
                              <p:par>
                                <p:cTn id="172" presetID="0" presetClass="path" presetSubtype="0" accel="50000" decel="50000" fill="hold" grpId="1" nodeType="withEffect">
                                  <p:stCondLst>
                                    <p:cond delay="0"/>
                                  </p:stCondLst>
                                  <p:childTnLst>
                                    <p:animMotion origin="layout" path="M 0 0 L 0 0.45162 " pathEditMode="relative" ptsTypes="AA">
                                      <p:cBhvr>
                                        <p:cTn id="173" dur="2000" fill="hold"/>
                                        <p:tgtEl>
                                          <p:spTgt spid="109"/>
                                        </p:tgtEl>
                                        <p:attrNameLst>
                                          <p:attrName>ppt_x</p:attrName>
                                          <p:attrName>ppt_y</p:attrName>
                                        </p:attrNameLst>
                                      </p:cBhvr>
                                    </p:animMotion>
                                  </p:childTnLst>
                                </p:cTn>
                              </p:par>
                              <p:par>
                                <p:cTn id="174" presetID="0" presetClass="path" presetSubtype="0" accel="50000" decel="50000" fill="hold" grpId="1" nodeType="withEffect">
                                  <p:stCondLst>
                                    <p:cond delay="0"/>
                                  </p:stCondLst>
                                  <p:childTnLst>
                                    <p:animMotion origin="layout" path="M 0 0 L 0 0.45162 " pathEditMode="relative" ptsTypes="AA">
                                      <p:cBhvr>
                                        <p:cTn id="175" dur="2000" fill="hold"/>
                                        <p:tgtEl>
                                          <p:spTgt spid="110"/>
                                        </p:tgtEl>
                                        <p:attrNameLst>
                                          <p:attrName>ppt_x</p:attrName>
                                          <p:attrName>ppt_y</p:attrName>
                                        </p:attrNameLst>
                                      </p:cBhvr>
                                    </p:animMotion>
                                  </p:childTnLst>
                                </p:cTn>
                              </p:par>
                              <p:par>
                                <p:cTn id="176" presetID="0" presetClass="path" presetSubtype="0" accel="50000" decel="50000" fill="hold" grpId="1" nodeType="withEffect">
                                  <p:stCondLst>
                                    <p:cond delay="0"/>
                                  </p:stCondLst>
                                  <p:childTnLst>
                                    <p:animMotion origin="layout" path="M 0 0 L 0 0.45162 " pathEditMode="relative" ptsTypes="AA">
                                      <p:cBhvr>
                                        <p:cTn id="177" dur="2000" fill="hold"/>
                                        <p:tgtEl>
                                          <p:spTgt spid="111"/>
                                        </p:tgtEl>
                                        <p:attrNameLst>
                                          <p:attrName>ppt_x</p:attrName>
                                          <p:attrName>ppt_y</p:attrName>
                                        </p:attrNameLst>
                                      </p:cBhvr>
                                    </p:animMotion>
                                  </p:childTnLst>
                                </p:cTn>
                              </p:par>
                              <p:par>
                                <p:cTn id="178" presetID="0" presetClass="path" presetSubtype="0" accel="50000" decel="50000" fill="hold" grpId="1" nodeType="withEffect">
                                  <p:stCondLst>
                                    <p:cond delay="0"/>
                                  </p:stCondLst>
                                  <p:childTnLst>
                                    <p:animMotion origin="layout" path="M 0 0 L 0 0.45162 " pathEditMode="relative" ptsTypes="AA">
                                      <p:cBhvr>
                                        <p:cTn id="179" dur="2000" fill="hold"/>
                                        <p:tgtEl>
                                          <p:spTgt spid="1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p:bldP spid="7" grpId="1"/>
      <p:bldP spid="8" grpId="0"/>
      <p:bldP spid="8" grpId="1"/>
      <p:bldP spid="12" grpId="0"/>
      <p:bldP spid="12" grpId="1"/>
      <p:bldP spid="13" grpId="0" animBg="1"/>
      <p:bldP spid="14" grpId="0" animBg="1"/>
      <p:bldP spid="28" grpId="0"/>
      <p:bldP spid="52" grpId="0"/>
      <p:bldP spid="53" grpId="0"/>
      <p:bldP spid="54" grpId="0" animBg="1"/>
      <p:bldP spid="62" grpId="0" animBg="1"/>
      <p:bldP spid="63" grpId="0" animBg="1"/>
      <p:bldP spid="64" grpId="0" animBg="1"/>
      <p:bldP spid="65" grpId="0" animBg="1"/>
      <p:bldP spid="66" grpId="0" animBg="1"/>
      <p:bldP spid="70" grpId="0"/>
      <p:bldP spid="71" grpId="0"/>
      <p:bldP spid="72" grpId="0" animBg="1"/>
      <p:bldP spid="73" grpId="0"/>
      <p:bldP spid="74" grpId="0"/>
      <p:bldP spid="75" grpId="0"/>
      <p:bldP spid="96" grpId="0" animBg="1"/>
      <p:bldP spid="97" grpId="0"/>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3522D-B973-2E49-8928-C31D4AC46DE3}"/>
              </a:ext>
            </a:extLst>
          </p:cNvPr>
          <p:cNvSpPr>
            <a:spLocks noGrp="1"/>
          </p:cNvSpPr>
          <p:nvPr>
            <p:ph type="title"/>
          </p:nvPr>
        </p:nvSpPr>
        <p:spPr/>
        <p:txBody>
          <a:bodyPr/>
          <a:lstStyle/>
          <a:p>
            <a:r>
              <a:rPr lang="en-US" dirty="0"/>
              <a:t>Martini Overview</a:t>
            </a:r>
            <a:endParaRPr lang="en-CN" dirty="0"/>
          </a:p>
        </p:txBody>
      </p:sp>
      <p:sp>
        <p:nvSpPr>
          <p:cNvPr id="4" name="圆角矩形 3">
            <a:extLst>
              <a:ext uri="{FF2B5EF4-FFF2-40B4-BE49-F238E27FC236}">
                <a16:creationId xmlns:a16="http://schemas.microsoft.com/office/drawing/2014/main" id="{5951862D-CD07-3C4C-9B38-4BF6DD321DF1}"/>
              </a:ext>
            </a:extLst>
          </p:cNvPr>
          <p:cNvSpPr/>
          <p:nvPr/>
        </p:nvSpPr>
        <p:spPr>
          <a:xfrm>
            <a:off x="3513205" y="4213636"/>
            <a:ext cx="5436524" cy="139591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zh-CN" altLang="en-US" sz="1994" b="1" i="1" dirty="0"/>
              <a:t> </a:t>
            </a:r>
            <a:r>
              <a:rPr lang="en-US" altLang="zh-CN" sz="1994" b="1" i="1" dirty="0"/>
              <a:t>Switch Pipeline</a:t>
            </a:r>
            <a:endParaRPr lang="zh-CN" altLang="en-US" sz="1994" b="1" i="1" dirty="0"/>
          </a:p>
        </p:txBody>
      </p:sp>
      <p:cxnSp>
        <p:nvCxnSpPr>
          <p:cNvPr id="5" name="直接箭头连接符 4">
            <a:extLst>
              <a:ext uri="{FF2B5EF4-FFF2-40B4-BE49-F238E27FC236}">
                <a16:creationId xmlns:a16="http://schemas.microsoft.com/office/drawing/2014/main" id="{ACD2679F-2DE8-554F-89F5-DAB05E67CE27}"/>
              </a:ext>
            </a:extLst>
          </p:cNvPr>
          <p:cNvCxnSpPr/>
          <p:nvPr/>
        </p:nvCxnSpPr>
        <p:spPr>
          <a:xfrm>
            <a:off x="3155758" y="4892010"/>
            <a:ext cx="6143105"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6" name="文本框 5">
            <a:extLst>
              <a:ext uri="{FF2B5EF4-FFF2-40B4-BE49-F238E27FC236}">
                <a16:creationId xmlns:a16="http://schemas.microsoft.com/office/drawing/2014/main" id="{BC72793A-F17E-5642-A37A-C09470584D59}"/>
              </a:ext>
            </a:extLst>
          </p:cNvPr>
          <p:cNvSpPr txBox="1"/>
          <p:nvPr/>
        </p:nvSpPr>
        <p:spPr>
          <a:xfrm>
            <a:off x="2335535" y="4692404"/>
            <a:ext cx="858825" cy="399212"/>
          </a:xfrm>
          <a:prstGeom prst="rect">
            <a:avLst/>
          </a:prstGeom>
          <a:noFill/>
        </p:spPr>
        <p:txBody>
          <a:bodyPr wrap="none" rtlCol="0">
            <a:spAutoFit/>
          </a:bodyPr>
          <a:lstStyle/>
          <a:p>
            <a:r>
              <a:rPr lang="en-US" altLang="zh-CN" sz="1994" dirty="0"/>
              <a:t>Packet</a:t>
            </a:r>
            <a:endParaRPr lang="zh-CN" altLang="en-US" sz="1994" dirty="0"/>
          </a:p>
        </p:txBody>
      </p:sp>
      <p:sp>
        <p:nvSpPr>
          <p:cNvPr id="7" name="矩形 6">
            <a:extLst>
              <a:ext uri="{FF2B5EF4-FFF2-40B4-BE49-F238E27FC236}">
                <a16:creationId xmlns:a16="http://schemas.microsoft.com/office/drawing/2014/main" id="{BD997AE0-E9EB-DC4F-BC65-8D353CCBE5BE}"/>
              </a:ext>
            </a:extLst>
          </p:cNvPr>
          <p:cNvSpPr/>
          <p:nvPr/>
        </p:nvSpPr>
        <p:spPr>
          <a:xfrm>
            <a:off x="3631327" y="4676010"/>
            <a:ext cx="1650811" cy="432000"/>
          </a:xfrm>
          <a:prstGeom prst="rect">
            <a:avLst/>
          </a:prstGeom>
          <a:solidFill>
            <a:schemeClr val="accent2">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994" dirty="0"/>
              <a:t>Measurement</a:t>
            </a:r>
            <a:endParaRPr lang="zh-CN" altLang="en-US" sz="1994" dirty="0"/>
          </a:p>
        </p:txBody>
      </p:sp>
      <p:sp>
        <p:nvSpPr>
          <p:cNvPr id="8" name="矩形 7">
            <a:extLst>
              <a:ext uri="{FF2B5EF4-FFF2-40B4-BE49-F238E27FC236}">
                <a16:creationId xmlns:a16="http://schemas.microsoft.com/office/drawing/2014/main" id="{E3296631-34AE-7049-A236-55DAC7A6467F}"/>
              </a:ext>
            </a:extLst>
          </p:cNvPr>
          <p:cNvSpPr/>
          <p:nvPr/>
        </p:nvSpPr>
        <p:spPr>
          <a:xfrm>
            <a:off x="5371478" y="4676010"/>
            <a:ext cx="1711663" cy="432000"/>
          </a:xfrm>
          <a:prstGeom prst="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994" dirty="0"/>
              <a:t>Local</a:t>
            </a:r>
            <a:r>
              <a:rPr lang="zh-CN" altLang="en-US" sz="1994" dirty="0"/>
              <a:t> </a:t>
            </a:r>
            <a:r>
              <a:rPr lang="en-US" altLang="zh-CN" sz="1994" dirty="0"/>
              <a:t>Decision</a:t>
            </a:r>
            <a:endParaRPr lang="zh-CN" altLang="en-US" sz="1994" dirty="0"/>
          </a:p>
        </p:txBody>
      </p:sp>
      <p:sp>
        <p:nvSpPr>
          <p:cNvPr id="9" name="矩形 8">
            <a:extLst>
              <a:ext uri="{FF2B5EF4-FFF2-40B4-BE49-F238E27FC236}">
                <a16:creationId xmlns:a16="http://schemas.microsoft.com/office/drawing/2014/main" id="{15480390-09C7-C84F-8E21-797CBEFE5080}"/>
              </a:ext>
            </a:extLst>
          </p:cNvPr>
          <p:cNvSpPr/>
          <p:nvPr/>
        </p:nvSpPr>
        <p:spPr>
          <a:xfrm>
            <a:off x="7172481" y="4676010"/>
            <a:ext cx="1691416" cy="432000"/>
          </a:xfrm>
          <a:prstGeom prst="rect">
            <a:avLst/>
          </a:prstGeom>
          <a:solidFill>
            <a:schemeClr val="accent1">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994" dirty="0"/>
              <a:t>Timely</a:t>
            </a:r>
            <a:r>
              <a:rPr lang="zh-CN" altLang="en-US" sz="1994" dirty="0"/>
              <a:t> </a:t>
            </a:r>
            <a:r>
              <a:rPr lang="en-US" altLang="zh-CN" sz="1994" dirty="0"/>
              <a:t>Control</a:t>
            </a:r>
            <a:endParaRPr lang="zh-CN" altLang="en-US" sz="1994" dirty="0"/>
          </a:p>
        </p:txBody>
      </p:sp>
      <p:sp>
        <p:nvSpPr>
          <p:cNvPr id="10" name="矩形 9">
            <a:extLst>
              <a:ext uri="{FF2B5EF4-FFF2-40B4-BE49-F238E27FC236}">
                <a16:creationId xmlns:a16="http://schemas.microsoft.com/office/drawing/2014/main" id="{E23384F5-B96D-FC49-8A5C-254DAA8F92BC}"/>
              </a:ext>
            </a:extLst>
          </p:cNvPr>
          <p:cNvSpPr/>
          <p:nvPr/>
        </p:nvSpPr>
        <p:spPr>
          <a:xfrm>
            <a:off x="4903967" y="5082713"/>
            <a:ext cx="2522294" cy="399212"/>
          </a:xfrm>
          <a:prstGeom prst="rect">
            <a:avLst/>
          </a:prstGeom>
        </p:spPr>
        <p:txBody>
          <a:bodyPr wrap="none">
            <a:spAutoFit/>
          </a:bodyPr>
          <a:lstStyle/>
          <a:p>
            <a:r>
              <a:rPr lang="en-US" altLang="zh-CN" sz="1994" i="1" dirty="0">
                <a:solidFill>
                  <a:srgbClr val="FF0000"/>
                </a:solidFill>
              </a:rPr>
              <a:t>Negligible</a:t>
            </a:r>
            <a:r>
              <a:rPr lang="zh-CN" altLang="en-US" sz="1994" i="1" dirty="0">
                <a:solidFill>
                  <a:srgbClr val="FF0000"/>
                </a:solidFill>
              </a:rPr>
              <a:t> </a:t>
            </a:r>
            <a:r>
              <a:rPr lang="en-US" altLang="zh-CN" sz="1994" i="1" dirty="0">
                <a:solidFill>
                  <a:srgbClr val="FF0000"/>
                </a:solidFill>
              </a:rPr>
              <a:t>control</a:t>
            </a:r>
            <a:r>
              <a:rPr lang="zh-CN" altLang="en-US" sz="1994" i="1" dirty="0">
                <a:solidFill>
                  <a:srgbClr val="FF0000"/>
                </a:solidFill>
              </a:rPr>
              <a:t> </a:t>
            </a:r>
            <a:r>
              <a:rPr lang="en-US" altLang="zh-CN" sz="1994" i="1" dirty="0">
                <a:solidFill>
                  <a:srgbClr val="FF0000"/>
                </a:solidFill>
              </a:rPr>
              <a:t>loop</a:t>
            </a:r>
            <a:endParaRPr lang="zh-CN" altLang="en-US" sz="1994" dirty="0"/>
          </a:p>
        </p:txBody>
      </p:sp>
      <p:sp>
        <p:nvSpPr>
          <p:cNvPr id="11" name="圆角矩形 10">
            <a:extLst>
              <a:ext uri="{FF2B5EF4-FFF2-40B4-BE49-F238E27FC236}">
                <a16:creationId xmlns:a16="http://schemas.microsoft.com/office/drawing/2014/main" id="{3C86E6C8-E2E8-6A42-8335-EB2FA16353F3}"/>
              </a:ext>
            </a:extLst>
          </p:cNvPr>
          <p:cNvSpPr/>
          <p:nvPr/>
        </p:nvSpPr>
        <p:spPr>
          <a:xfrm>
            <a:off x="4568164" y="2486047"/>
            <a:ext cx="3326606" cy="106017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US" altLang="zh-CN" sz="1994" b="1" i="1" dirty="0"/>
              <a:t>Controller</a:t>
            </a:r>
            <a:endParaRPr lang="zh-CN" altLang="en-US" sz="1994" b="1" i="1" dirty="0"/>
          </a:p>
        </p:txBody>
      </p:sp>
      <p:sp>
        <p:nvSpPr>
          <p:cNvPr id="12" name="矩形 11">
            <a:extLst>
              <a:ext uri="{FF2B5EF4-FFF2-40B4-BE49-F238E27FC236}">
                <a16:creationId xmlns:a16="http://schemas.microsoft.com/office/drawing/2014/main" id="{9869EFE2-A3AF-2043-960C-AFD7A0A40DF6}"/>
              </a:ext>
            </a:extLst>
          </p:cNvPr>
          <p:cNvSpPr/>
          <p:nvPr/>
        </p:nvSpPr>
        <p:spPr>
          <a:xfrm>
            <a:off x="4716212" y="2964133"/>
            <a:ext cx="3030500" cy="432000"/>
          </a:xfrm>
          <a:prstGeom prst="rect">
            <a:avLst/>
          </a:prstGeom>
          <a:solidFill>
            <a:schemeClr val="bg1">
              <a:lumMod val="8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994" dirty="0"/>
              <a:t>Network-wide Placement</a:t>
            </a:r>
            <a:endParaRPr lang="zh-CN" altLang="en-US" sz="1994" dirty="0"/>
          </a:p>
        </p:txBody>
      </p:sp>
      <p:sp>
        <p:nvSpPr>
          <p:cNvPr id="13" name="下箭头 12">
            <a:extLst>
              <a:ext uri="{FF2B5EF4-FFF2-40B4-BE49-F238E27FC236}">
                <a16:creationId xmlns:a16="http://schemas.microsoft.com/office/drawing/2014/main" id="{9815FCE1-6416-6B4A-AC08-7802B960FE60}"/>
              </a:ext>
            </a:extLst>
          </p:cNvPr>
          <p:cNvSpPr/>
          <p:nvPr/>
        </p:nvSpPr>
        <p:spPr>
          <a:xfrm>
            <a:off x="5731176" y="3396879"/>
            <a:ext cx="925830" cy="816757"/>
          </a:xfrm>
          <a:prstGeom prst="downArrow">
            <a:avLst>
              <a:gd name="adj1" fmla="val 50000"/>
              <a:gd name="adj2" fmla="val 5787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994"/>
          </a:p>
        </p:txBody>
      </p:sp>
      <p:sp>
        <p:nvSpPr>
          <p:cNvPr id="14" name="圆角矩形 13">
            <a:extLst>
              <a:ext uri="{FF2B5EF4-FFF2-40B4-BE49-F238E27FC236}">
                <a16:creationId xmlns:a16="http://schemas.microsoft.com/office/drawing/2014/main" id="{963E96C6-CB7A-E844-B032-A8913ED20A04}"/>
              </a:ext>
            </a:extLst>
          </p:cNvPr>
          <p:cNvSpPr/>
          <p:nvPr/>
        </p:nvSpPr>
        <p:spPr>
          <a:xfrm>
            <a:off x="4568164" y="1690688"/>
            <a:ext cx="3326606" cy="432000"/>
          </a:xfrm>
          <a:prstGeom prst="roundRect">
            <a:avLst>
              <a:gd name="adj" fmla="val 0"/>
            </a:avLst>
          </a:prstGeom>
          <a:solidFill>
            <a:schemeClr val="bg1">
              <a:lumMod val="8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994" dirty="0"/>
              <a:t>Management</a:t>
            </a:r>
            <a:r>
              <a:rPr lang="zh-CN" altLang="en-US" sz="1994" dirty="0"/>
              <a:t> </a:t>
            </a:r>
            <a:r>
              <a:rPr lang="en-US" altLang="zh-CN" sz="1994" dirty="0"/>
              <a:t>Task</a:t>
            </a:r>
            <a:r>
              <a:rPr lang="zh-CN" altLang="en-US" sz="1994" dirty="0"/>
              <a:t> </a:t>
            </a:r>
            <a:r>
              <a:rPr lang="en-US" altLang="zh-CN" sz="1994" dirty="0"/>
              <a:t>Description</a:t>
            </a:r>
            <a:endParaRPr lang="zh-CN" altLang="en-US" sz="1994" dirty="0"/>
          </a:p>
        </p:txBody>
      </p:sp>
      <p:sp>
        <p:nvSpPr>
          <p:cNvPr id="15" name="下箭头 14">
            <a:extLst>
              <a:ext uri="{FF2B5EF4-FFF2-40B4-BE49-F238E27FC236}">
                <a16:creationId xmlns:a16="http://schemas.microsoft.com/office/drawing/2014/main" id="{CA5C9FB4-098C-2D4F-9F19-0A4968662267}"/>
              </a:ext>
            </a:extLst>
          </p:cNvPr>
          <p:cNvSpPr/>
          <p:nvPr/>
        </p:nvSpPr>
        <p:spPr>
          <a:xfrm>
            <a:off x="5731176" y="2121594"/>
            <a:ext cx="925830" cy="358156"/>
          </a:xfrm>
          <a:prstGeom prst="downArrow">
            <a:avLst>
              <a:gd name="adj1" fmla="val 50000"/>
              <a:gd name="adj2" fmla="val 5787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994"/>
          </a:p>
        </p:txBody>
      </p:sp>
      <p:cxnSp>
        <p:nvCxnSpPr>
          <p:cNvPr id="16" name="直线连接符 28">
            <a:extLst>
              <a:ext uri="{FF2B5EF4-FFF2-40B4-BE49-F238E27FC236}">
                <a16:creationId xmlns:a16="http://schemas.microsoft.com/office/drawing/2014/main" id="{7FD139D6-BF21-6B41-ACDF-B89C5968A074}"/>
              </a:ext>
            </a:extLst>
          </p:cNvPr>
          <p:cNvCxnSpPr>
            <a:endCxn id="14" idx="1"/>
          </p:cNvCxnSpPr>
          <p:nvPr/>
        </p:nvCxnSpPr>
        <p:spPr>
          <a:xfrm>
            <a:off x="4009496" y="1897943"/>
            <a:ext cx="558668" cy="0"/>
          </a:xfrm>
          <a:prstGeom prst="line">
            <a:avLst/>
          </a:prstGeom>
          <a:ln w="38100">
            <a:solidFill>
              <a:schemeClr val="bg1">
                <a:lumMod val="65000"/>
              </a:schemeClr>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17" name="Picture 14" descr="User.png">
            <a:extLst>
              <a:ext uri="{FF2B5EF4-FFF2-40B4-BE49-F238E27FC236}">
                <a16:creationId xmlns:a16="http://schemas.microsoft.com/office/drawing/2014/main" id="{07004599-797B-F744-906A-43D5D800A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8734" y="1498931"/>
            <a:ext cx="660762" cy="731520"/>
          </a:xfrm>
          <a:prstGeom prst="rect">
            <a:avLst/>
          </a:prstGeom>
        </p:spPr>
      </p:pic>
      <p:cxnSp>
        <p:nvCxnSpPr>
          <p:cNvPr id="18" name="肘形连接符 17">
            <a:extLst>
              <a:ext uri="{FF2B5EF4-FFF2-40B4-BE49-F238E27FC236}">
                <a16:creationId xmlns:a16="http://schemas.microsoft.com/office/drawing/2014/main" id="{B1E7B115-2A71-8E4A-BEB9-FD4C6CBB5B2B}"/>
              </a:ext>
            </a:extLst>
          </p:cNvPr>
          <p:cNvCxnSpPr>
            <a:stCxn id="7" idx="2"/>
            <a:endCxn id="9" idx="2"/>
          </p:cNvCxnSpPr>
          <p:nvPr/>
        </p:nvCxnSpPr>
        <p:spPr>
          <a:xfrm rot="16200000" flipH="1">
            <a:off x="6237461" y="3327282"/>
            <a:ext cx="12700" cy="3561456"/>
          </a:xfrm>
          <a:prstGeom prst="bentConnector3">
            <a:avLst>
              <a:gd name="adj1" fmla="val 3043638"/>
            </a:avLst>
          </a:prstGeom>
          <a:ln w="28575">
            <a:solidFill>
              <a:srgbClr val="FF0000"/>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9" name="圆角矩形 13">
            <a:extLst>
              <a:ext uri="{FF2B5EF4-FFF2-40B4-BE49-F238E27FC236}">
                <a16:creationId xmlns:a16="http://schemas.microsoft.com/office/drawing/2014/main" id="{5B2B59A4-1502-2B4A-A5B4-ABF6D7A796C4}"/>
              </a:ext>
            </a:extLst>
          </p:cNvPr>
          <p:cNvSpPr/>
          <p:nvPr/>
        </p:nvSpPr>
        <p:spPr>
          <a:xfrm>
            <a:off x="4539182" y="6009480"/>
            <a:ext cx="3326606" cy="432000"/>
          </a:xfrm>
          <a:prstGeom prst="roundRect">
            <a:avLst>
              <a:gd name="adj" fmla="val 0"/>
            </a:avLst>
          </a:prstGeom>
          <a:solidFill>
            <a:schemeClr val="bg1">
              <a:lumMod val="8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994" dirty="0"/>
              <a:t>Component Library</a:t>
            </a:r>
            <a:endParaRPr lang="zh-CN" altLang="en-US" sz="1994" dirty="0"/>
          </a:p>
        </p:txBody>
      </p:sp>
      <p:sp>
        <p:nvSpPr>
          <p:cNvPr id="20" name="下箭头 12">
            <a:extLst>
              <a:ext uri="{FF2B5EF4-FFF2-40B4-BE49-F238E27FC236}">
                <a16:creationId xmlns:a16="http://schemas.microsoft.com/office/drawing/2014/main" id="{159C2932-75A9-C345-892F-231088344375}"/>
              </a:ext>
            </a:extLst>
          </p:cNvPr>
          <p:cNvSpPr/>
          <p:nvPr/>
        </p:nvSpPr>
        <p:spPr>
          <a:xfrm flipV="1">
            <a:off x="5702199" y="5627250"/>
            <a:ext cx="925830" cy="382230"/>
          </a:xfrm>
          <a:prstGeom prst="downArrow">
            <a:avLst>
              <a:gd name="adj1" fmla="val 50000"/>
              <a:gd name="adj2" fmla="val 5787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994"/>
          </a:p>
        </p:txBody>
      </p:sp>
      <p:sp>
        <p:nvSpPr>
          <p:cNvPr id="21" name="圆角矩形 13">
            <a:extLst>
              <a:ext uri="{FF2B5EF4-FFF2-40B4-BE49-F238E27FC236}">
                <a16:creationId xmlns:a16="http://schemas.microsoft.com/office/drawing/2014/main" id="{51999004-97F7-AA47-89F9-6F9FC7399868}"/>
              </a:ext>
            </a:extLst>
          </p:cNvPr>
          <p:cNvSpPr/>
          <p:nvPr/>
        </p:nvSpPr>
        <p:spPr>
          <a:xfrm>
            <a:off x="6657006" y="3646968"/>
            <a:ext cx="1302818" cy="432000"/>
          </a:xfrm>
          <a:prstGeom prst="roundRect">
            <a:avLst>
              <a:gd name="adj" fmla="val 0"/>
            </a:avLst>
          </a:prstGeom>
          <a:solidFill>
            <a:schemeClr val="bg1">
              <a:lumMod val="8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994" dirty="0"/>
              <a:t>Compiler</a:t>
            </a:r>
            <a:endParaRPr lang="zh-CN" altLang="en-US" sz="1994" dirty="0"/>
          </a:p>
        </p:txBody>
      </p:sp>
    </p:spTree>
    <p:extLst>
      <p:ext uri="{BB962C8B-B14F-4D97-AF65-F5344CB8AC3E}">
        <p14:creationId xmlns:p14="http://schemas.microsoft.com/office/powerpoint/2010/main" val="4072175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2AF85-3845-6941-B0B4-5646027B3D81}"/>
              </a:ext>
            </a:extLst>
          </p:cNvPr>
          <p:cNvSpPr>
            <a:spLocks noGrp="1"/>
          </p:cNvSpPr>
          <p:nvPr>
            <p:ph type="title"/>
          </p:nvPr>
        </p:nvSpPr>
        <p:spPr/>
        <p:txBody>
          <a:bodyPr/>
          <a:lstStyle/>
          <a:p>
            <a:r>
              <a:rPr lang="en-CN" dirty="0"/>
              <a:t>Management task description</a:t>
            </a:r>
          </a:p>
        </p:txBody>
      </p:sp>
      <p:sp>
        <p:nvSpPr>
          <p:cNvPr id="3" name="Content Placeholder 2">
            <a:extLst>
              <a:ext uri="{FF2B5EF4-FFF2-40B4-BE49-F238E27FC236}">
                <a16:creationId xmlns:a16="http://schemas.microsoft.com/office/drawing/2014/main" id="{604A8214-2077-DB48-A3D2-2B39DC16F0AB}"/>
              </a:ext>
            </a:extLst>
          </p:cNvPr>
          <p:cNvSpPr>
            <a:spLocks noGrp="1"/>
          </p:cNvSpPr>
          <p:nvPr>
            <p:ph idx="1"/>
          </p:nvPr>
        </p:nvSpPr>
        <p:spPr/>
        <p:txBody>
          <a:bodyPr/>
          <a:lstStyle/>
          <a:p>
            <a:r>
              <a:rPr lang="en-CN" dirty="0"/>
              <a:t>Challenge: </a:t>
            </a:r>
            <a:r>
              <a:rPr lang="en-US" dirty="0"/>
              <a:t>give descriptions for the contents and connections of all phases in one management task. </a:t>
            </a:r>
          </a:p>
          <a:p>
            <a:r>
              <a:rPr lang="en-CN" dirty="0"/>
              <a:t> Key idea: Modular primitives for reusability and extensibility</a:t>
            </a:r>
          </a:p>
        </p:txBody>
      </p:sp>
      <p:pic>
        <p:nvPicPr>
          <p:cNvPr id="5" name="Picture 4">
            <a:extLst>
              <a:ext uri="{FF2B5EF4-FFF2-40B4-BE49-F238E27FC236}">
                <a16:creationId xmlns:a16="http://schemas.microsoft.com/office/drawing/2014/main" id="{39914B66-89A5-AA43-8741-D179A0CCDA31}"/>
              </a:ext>
            </a:extLst>
          </p:cNvPr>
          <p:cNvPicPr>
            <a:picLocks noChangeAspect="1"/>
          </p:cNvPicPr>
          <p:nvPr/>
        </p:nvPicPr>
        <p:blipFill>
          <a:blip r:embed="rId3"/>
          <a:stretch>
            <a:fillRect/>
          </a:stretch>
        </p:blipFill>
        <p:spPr>
          <a:xfrm>
            <a:off x="2280166" y="2486605"/>
            <a:ext cx="1841500" cy="2641600"/>
          </a:xfrm>
          <a:prstGeom prst="rect">
            <a:avLst/>
          </a:prstGeom>
        </p:spPr>
      </p:pic>
      <p:pic>
        <p:nvPicPr>
          <p:cNvPr id="7" name="Picture 6">
            <a:extLst>
              <a:ext uri="{FF2B5EF4-FFF2-40B4-BE49-F238E27FC236}">
                <a16:creationId xmlns:a16="http://schemas.microsoft.com/office/drawing/2014/main" id="{0A6F6918-7FA4-994F-9C58-53C1EF679C7C}"/>
              </a:ext>
            </a:extLst>
          </p:cNvPr>
          <p:cNvPicPr>
            <a:picLocks noChangeAspect="1"/>
          </p:cNvPicPr>
          <p:nvPr/>
        </p:nvPicPr>
        <p:blipFill>
          <a:blip r:embed="rId4"/>
          <a:stretch>
            <a:fillRect/>
          </a:stretch>
        </p:blipFill>
        <p:spPr>
          <a:xfrm>
            <a:off x="7813146" y="270215"/>
            <a:ext cx="2311400" cy="5003800"/>
          </a:xfrm>
          <a:prstGeom prst="rect">
            <a:avLst/>
          </a:prstGeom>
        </p:spPr>
      </p:pic>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5908561D-9AA0-7543-BF4D-B8078F97BEA8}"/>
                  </a:ext>
                </a:extLst>
              </p:cNvPr>
              <p:cNvSpPr/>
              <p:nvPr/>
            </p:nvSpPr>
            <p:spPr>
              <a:xfrm>
                <a:off x="4466988" y="4205444"/>
                <a:ext cx="3080667" cy="761999"/>
              </a:xfrm>
              <a:prstGeom prst="rect">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defRPr/>
                </a:pPr>
                <a14:m>
                  <m:oMathPara xmlns:m="http://schemas.openxmlformats.org/officeDocument/2006/math">
                    <m:oMathParaPr>
                      <m:jc m:val="centerGroup"/>
                    </m:oMathParaPr>
                    <m:oMath xmlns:m="http://schemas.openxmlformats.org/officeDocument/2006/math">
                      <m:r>
                        <a:rPr lang="zh-CN" altLang="en-US" sz="1600" i="1">
                          <a:latin typeface="Cambria Math" charset="0"/>
                        </a:rPr>
                        <m:t>𝑓</m:t>
                      </m:r>
                      <m:d>
                        <m:dPr>
                          <m:ctrlPr>
                            <a:rPr lang="zh-CN" altLang="en-US" sz="1600" i="1">
                              <a:latin typeface="Cambria Math" panose="02040503050406030204" pitchFamily="18" charset="0"/>
                            </a:rPr>
                          </m:ctrlPr>
                        </m:dPr>
                        <m:e>
                          <m:r>
                            <a:rPr lang="zh-CN" altLang="en-US" sz="1600" i="1">
                              <a:latin typeface="Cambria Math" charset="0"/>
                            </a:rPr>
                            <m:t>𝑠𝑡𝑎𝑡𝑠</m:t>
                          </m:r>
                          <m:r>
                            <a:rPr lang="zh-CN" altLang="en-US" sz="1600">
                              <a:latin typeface="Cambria Math" charset="0"/>
                            </a:rPr>
                            <m:t>,</m:t>
                          </m:r>
                          <m:r>
                            <a:rPr lang="zh-CN" altLang="en-US" sz="1600" i="1">
                              <a:latin typeface="Cambria Math" charset="0"/>
                            </a:rPr>
                            <m:t>𝑠𝑤𝑖𝑡𝑐h</m:t>
                          </m:r>
                        </m:e>
                      </m:d>
                      <m:r>
                        <a:rPr lang="zh-CN" altLang="en-US" sz="1600">
                          <a:latin typeface="Cambria Math" charset="0"/>
                        </a:rPr>
                        <m:t>&gt;</m:t>
                      </m:r>
                      <m:r>
                        <a:rPr lang="zh-CN" altLang="en-US" sz="1600" i="1">
                          <a:latin typeface="Cambria Math" charset="0"/>
                        </a:rPr>
                        <m:t>𝑡h𝑟𝑒𝑠h𝑜𝑙𝑑</m:t>
                      </m:r>
                      <m:r>
                        <a:rPr lang="zh-CN" altLang="en-US" sz="1600">
                          <a:latin typeface="Cambria Math" charset="0"/>
                        </a:rPr>
                        <m:t> </m:t>
                      </m:r>
                      <m:r>
                        <a:rPr lang="zh-CN" altLang="en-US" sz="1600" i="1">
                          <a:latin typeface="Cambria Math" charset="0"/>
                        </a:rPr>
                        <m:t>𝑜𝑟</m:t>
                      </m:r>
                      <m:r>
                        <a:rPr lang="zh-CN" altLang="en-US" sz="1600" b="1" i="1">
                          <a:latin typeface="Cambria Math" charset="0"/>
                        </a:rPr>
                        <m:t> </m:t>
                      </m:r>
                    </m:oMath>
                  </m:oMathPara>
                </a14:m>
                <a:endParaRPr lang="en-US" altLang="zh-CN" sz="1600" b="1" i="1" dirty="0">
                  <a:latin typeface="Cambria Math" charset="0"/>
                </a:endParaRPr>
              </a:p>
              <a:p>
                <a:pPr algn="ctr">
                  <a:lnSpc>
                    <a:spcPts val="2000"/>
                  </a:lnSpc>
                  <a:defRPr/>
                </a:pPr>
                <a14:m>
                  <m:oMathPara xmlns:m="http://schemas.openxmlformats.org/officeDocument/2006/math">
                    <m:oMathParaPr>
                      <m:jc m:val="centerGroup"/>
                    </m:oMathParaPr>
                    <m:oMath xmlns:m="http://schemas.openxmlformats.org/officeDocument/2006/math">
                      <m:r>
                        <a:rPr lang="zh-CN" altLang="en-US" sz="1600" i="1">
                          <a:latin typeface="Cambria Math" charset="0"/>
                        </a:rPr>
                        <m:t>𝑓</m:t>
                      </m:r>
                      <m:d>
                        <m:dPr>
                          <m:ctrlPr>
                            <a:rPr lang="zh-CN" altLang="en-US" sz="1600" i="1">
                              <a:latin typeface="Cambria Math" panose="02040503050406030204" pitchFamily="18" charset="0"/>
                            </a:rPr>
                          </m:ctrlPr>
                        </m:dPr>
                        <m:e>
                          <m:r>
                            <a:rPr lang="zh-CN" altLang="en-US" sz="1600" i="1">
                              <a:latin typeface="Cambria Math" charset="0"/>
                            </a:rPr>
                            <m:t>𝑠𝑡𝑎𝑡𝑠</m:t>
                          </m:r>
                          <m:r>
                            <a:rPr lang="zh-CN" altLang="en-US" sz="1600">
                              <a:latin typeface="Cambria Math" charset="0"/>
                            </a:rPr>
                            <m:t>,</m:t>
                          </m:r>
                          <m:r>
                            <a:rPr lang="zh-CN" altLang="en-US" sz="1600" i="1">
                              <a:latin typeface="Cambria Math" charset="0"/>
                            </a:rPr>
                            <m:t>𝑠𝑤𝑖𝑡𝑐h</m:t>
                          </m:r>
                        </m:e>
                      </m:d>
                      <m:r>
                        <a:rPr lang="zh-CN" altLang="en-US" sz="1600">
                          <a:latin typeface="Cambria Math" charset="0"/>
                        </a:rPr>
                        <m:t> </m:t>
                      </m:r>
                      <m:r>
                        <a:rPr lang="zh-CN" altLang="en-US" sz="1600" i="1">
                          <a:latin typeface="Cambria Math" charset="0"/>
                        </a:rPr>
                        <m:t>𝑖𝑠</m:t>
                      </m:r>
                      <m:r>
                        <a:rPr lang="zh-CN" altLang="en-US" sz="1600">
                          <a:latin typeface="Cambria Math" charset="0"/>
                        </a:rPr>
                        <m:t> </m:t>
                      </m:r>
                      <m:d>
                        <m:dPr>
                          <m:ctrlPr>
                            <a:rPr lang="zh-CN" altLang="en-US" sz="1600" i="1">
                              <a:latin typeface="Cambria Math" panose="02040503050406030204" pitchFamily="18" charset="0"/>
                            </a:rPr>
                          </m:ctrlPr>
                        </m:dPr>
                        <m:e>
                          <m:r>
                            <m:rPr>
                              <m:sty m:val="p"/>
                            </m:rPr>
                            <a:rPr lang="zh-CN" altLang="en-US" sz="1600">
                              <a:latin typeface="Cambria Math" charset="0"/>
                            </a:rPr>
                            <m:t>not</m:t>
                          </m:r>
                        </m:e>
                      </m:d>
                      <m:r>
                        <a:rPr lang="zh-CN" altLang="en-US" sz="1600">
                          <a:latin typeface="Cambria Math" charset="0"/>
                        </a:rPr>
                        <m:t> </m:t>
                      </m:r>
                      <m:r>
                        <a:rPr lang="zh-CN" altLang="en-US" sz="1600" i="1">
                          <a:latin typeface="Cambria Math" charset="0"/>
                        </a:rPr>
                        <m:t>𝑡𝑟𝑢𝑒</m:t>
                      </m:r>
                    </m:oMath>
                  </m:oMathPara>
                </a14:m>
                <a:endParaRPr lang="zh-CN" altLang="en-US" sz="1600" dirty="0"/>
              </a:p>
            </p:txBody>
          </p:sp>
        </mc:Choice>
        <mc:Fallback>
          <p:sp>
            <p:nvSpPr>
              <p:cNvPr id="8" name="Rectangle 7">
                <a:extLst>
                  <a:ext uri="{FF2B5EF4-FFF2-40B4-BE49-F238E27FC236}">
                    <a16:creationId xmlns:a16="http://schemas.microsoft.com/office/drawing/2014/main" id="{5908561D-9AA0-7543-BF4D-B8078F97BEA8}"/>
                  </a:ext>
                </a:extLst>
              </p:cNvPr>
              <p:cNvSpPr>
                <a:spLocks noRot="1" noChangeAspect="1" noMove="1" noResize="1" noEditPoints="1" noAdjustHandles="1" noChangeArrowheads="1" noChangeShapeType="1" noTextEdit="1"/>
              </p:cNvSpPr>
              <p:nvPr/>
            </p:nvSpPr>
            <p:spPr>
              <a:xfrm>
                <a:off x="4466988" y="4205444"/>
                <a:ext cx="3080667" cy="761999"/>
              </a:xfrm>
              <a:prstGeom prst="rect">
                <a:avLst/>
              </a:prstGeom>
              <a:blipFill>
                <a:blip r:embed="rId5"/>
                <a:stretch>
                  <a:fillRect l="-412"/>
                </a:stretch>
              </a:blipFill>
            </p:spPr>
            <p:txBody>
              <a:bodyPr/>
              <a:lstStyle/>
              <a:p>
                <a:r>
                  <a:rPr lang="en-CN">
                    <a:noFill/>
                  </a:rPr>
                  <a:t> </a:t>
                </a:r>
              </a:p>
            </p:txBody>
          </p:sp>
        </mc:Fallback>
      </mc:AlternateContent>
      <p:sp>
        <p:nvSpPr>
          <p:cNvPr id="9" name="矩形 3">
            <a:extLst>
              <a:ext uri="{FF2B5EF4-FFF2-40B4-BE49-F238E27FC236}">
                <a16:creationId xmlns:a16="http://schemas.microsoft.com/office/drawing/2014/main" id="{82823FD2-EE11-D347-ADC4-E1E266823490}"/>
              </a:ext>
            </a:extLst>
          </p:cNvPr>
          <p:cNvSpPr/>
          <p:nvPr/>
        </p:nvSpPr>
        <p:spPr>
          <a:xfrm>
            <a:off x="2559883" y="5415911"/>
            <a:ext cx="3080666" cy="1100952"/>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zh-CN" sz="2000" i="1" dirty="0">
                <a:solidFill>
                  <a:schemeClr val="tx1"/>
                </a:solidFill>
              </a:rPr>
              <a:t>Measurement</a:t>
            </a:r>
            <a:endParaRPr kumimoji="1" lang="zh-CN" altLang="en-US" sz="2000" i="1" dirty="0">
              <a:solidFill>
                <a:schemeClr val="tx1"/>
              </a:solidFill>
            </a:endParaRPr>
          </a:p>
        </p:txBody>
      </p:sp>
      <p:sp>
        <p:nvSpPr>
          <p:cNvPr id="10" name="矩形 4">
            <a:extLst>
              <a:ext uri="{FF2B5EF4-FFF2-40B4-BE49-F238E27FC236}">
                <a16:creationId xmlns:a16="http://schemas.microsoft.com/office/drawing/2014/main" id="{A421DE86-C3E3-D644-83F7-A6A6423EFDB2}"/>
              </a:ext>
            </a:extLst>
          </p:cNvPr>
          <p:cNvSpPr/>
          <p:nvPr/>
        </p:nvSpPr>
        <p:spPr>
          <a:xfrm>
            <a:off x="7319662" y="5415911"/>
            <a:ext cx="1649184" cy="1100952"/>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zh-CN" sz="2000" i="1" dirty="0">
                <a:solidFill>
                  <a:schemeClr val="tx1"/>
                </a:solidFill>
              </a:rPr>
              <a:t>Control</a:t>
            </a:r>
            <a:endParaRPr kumimoji="1" lang="zh-CN" altLang="en-US" sz="2000" i="1" dirty="0">
              <a:solidFill>
                <a:schemeClr val="tx1"/>
              </a:solidFill>
            </a:endParaRPr>
          </a:p>
        </p:txBody>
      </p:sp>
      <p:sp>
        <p:nvSpPr>
          <p:cNvPr id="11" name="矩形 5">
            <a:extLst>
              <a:ext uri="{FF2B5EF4-FFF2-40B4-BE49-F238E27FC236}">
                <a16:creationId xmlns:a16="http://schemas.microsoft.com/office/drawing/2014/main" id="{6B607E63-CB85-5D40-A283-338F3FF062A7}"/>
              </a:ext>
            </a:extLst>
          </p:cNvPr>
          <p:cNvSpPr/>
          <p:nvPr/>
        </p:nvSpPr>
        <p:spPr>
          <a:xfrm>
            <a:off x="2669820" y="5814353"/>
            <a:ext cx="2854896" cy="56333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000" dirty="0"/>
              <a:t>Update + Query </a:t>
            </a:r>
            <a:r>
              <a:rPr lang="en-US" altLang="zh-CN" sz="2000" i="1" dirty="0"/>
              <a:t>or</a:t>
            </a:r>
            <a:r>
              <a:rPr lang="en-US" altLang="zh-CN" sz="2000" dirty="0"/>
              <a:t> Group</a:t>
            </a:r>
            <a:endParaRPr lang="zh-CN" altLang="en-US" sz="2000" dirty="0"/>
          </a:p>
        </p:txBody>
      </p:sp>
      <p:sp>
        <p:nvSpPr>
          <p:cNvPr id="12" name="矩形 7">
            <a:extLst>
              <a:ext uri="{FF2B5EF4-FFF2-40B4-BE49-F238E27FC236}">
                <a16:creationId xmlns:a16="http://schemas.microsoft.com/office/drawing/2014/main" id="{F7DBB05A-C0EE-9540-854A-B584A54768F7}"/>
              </a:ext>
            </a:extLst>
          </p:cNvPr>
          <p:cNvSpPr/>
          <p:nvPr/>
        </p:nvSpPr>
        <p:spPr>
          <a:xfrm>
            <a:off x="5898471" y="5811631"/>
            <a:ext cx="1167493" cy="56333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000" dirty="0"/>
              <a:t>Decision</a:t>
            </a:r>
            <a:endParaRPr lang="zh-CN" altLang="en-US" sz="2000" dirty="0"/>
          </a:p>
        </p:txBody>
      </p:sp>
      <p:sp>
        <p:nvSpPr>
          <p:cNvPr id="13" name="矩形 8">
            <a:extLst>
              <a:ext uri="{FF2B5EF4-FFF2-40B4-BE49-F238E27FC236}">
                <a16:creationId xmlns:a16="http://schemas.microsoft.com/office/drawing/2014/main" id="{DF250BCA-73BC-0541-ADEE-3598F9DB2FB4}"/>
              </a:ext>
            </a:extLst>
          </p:cNvPr>
          <p:cNvSpPr/>
          <p:nvPr/>
        </p:nvSpPr>
        <p:spPr>
          <a:xfrm>
            <a:off x="7547655" y="5811631"/>
            <a:ext cx="1167493" cy="56333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000" dirty="0"/>
              <a:t>Control</a:t>
            </a:r>
            <a:endParaRPr lang="zh-CN" altLang="en-US" sz="2000" dirty="0"/>
          </a:p>
        </p:txBody>
      </p:sp>
      <p:sp>
        <p:nvSpPr>
          <p:cNvPr id="18" name="文本框 49">
            <a:extLst>
              <a:ext uri="{FF2B5EF4-FFF2-40B4-BE49-F238E27FC236}">
                <a16:creationId xmlns:a16="http://schemas.microsoft.com/office/drawing/2014/main" id="{A6E41E1D-616F-654A-9D04-84E62E8DC327}"/>
              </a:ext>
            </a:extLst>
          </p:cNvPr>
          <p:cNvSpPr txBox="1"/>
          <p:nvPr/>
        </p:nvSpPr>
        <p:spPr>
          <a:xfrm>
            <a:off x="1337563" y="5893244"/>
            <a:ext cx="966868" cy="400110"/>
          </a:xfrm>
          <a:prstGeom prst="rect">
            <a:avLst/>
          </a:prstGeom>
          <a:noFill/>
        </p:spPr>
        <p:txBody>
          <a:bodyPr wrap="none" rtlCol="0">
            <a:spAutoFit/>
          </a:bodyPr>
          <a:lstStyle/>
          <a:p>
            <a:r>
              <a:rPr lang="en-US" altLang="zh-CN" sz="2000" i="1" dirty="0"/>
              <a:t>Packets</a:t>
            </a:r>
            <a:endParaRPr lang="zh-CN" altLang="en-US" sz="2000" i="1" dirty="0"/>
          </a:p>
        </p:txBody>
      </p:sp>
      <p:sp>
        <p:nvSpPr>
          <p:cNvPr id="19" name="矩形 42">
            <a:extLst>
              <a:ext uri="{FF2B5EF4-FFF2-40B4-BE49-F238E27FC236}">
                <a16:creationId xmlns:a16="http://schemas.microsoft.com/office/drawing/2014/main" id="{9140C5A4-ACC8-BF4D-B378-A5BDAFDE7CC4}"/>
              </a:ext>
            </a:extLst>
          </p:cNvPr>
          <p:cNvSpPr/>
          <p:nvPr/>
        </p:nvSpPr>
        <p:spPr>
          <a:xfrm>
            <a:off x="5770101" y="5411788"/>
            <a:ext cx="1423303" cy="1100952"/>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zh-CN" sz="2000" i="1" dirty="0">
                <a:solidFill>
                  <a:schemeClr val="tx1"/>
                </a:solidFill>
              </a:rPr>
              <a:t>Decision</a:t>
            </a:r>
            <a:endParaRPr kumimoji="1" lang="zh-CN" altLang="en-US" sz="2000" i="1" dirty="0">
              <a:solidFill>
                <a:schemeClr val="tx1"/>
              </a:solidFill>
            </a:endParaRPr>
          </a:p>
        </p:txBody>
      </p:sp>
      <p:cxnSp>
        <p:nvCxnSpPr>
          <p:cNvPr id="20" name="直接箭头连接符 10">
            <a:extLst>
              <a:ext uri="{FF2B5EF4-FFF2-40B4-BE49-F238E27FC236}">
                <a16:creationId xmlns:a16="http://schemas.microsoft.com/office/drawing/2014/main" id="{A06AC1E7-8554-CE41-AA9D-8FFBE145B83F}"/>
              </a:ext>
            </a:extLst>
          </p:cNvPr>
          <p:cNvCxnSpPr>
            <a:cxnSpLocks/>
            <a:endCxn id="11" idx="1"/>
          </p:cNvCxnSpPr>
          <p:nvPr/>
        </p:nvCxnSpPr>
        <p:spPr>
          <a:xfrm>
            <a:off x="2366163" y="6093299"/>
            <a:ext cx="303657" cy="2722"/>
          </a:xfrm>
          <a:prstGeom prst="straightConnector1">
            <a:avLst/>
          </a:prstGeom>
          <a:ln w="38100">
            <a:solidFill>
              <a:srgbClr val="0070C0"/>
            </a:solidFill>
            <a:tailEnd type="triangle" w="lg" len="med"/>
          </a:ln>
        </p:spPr>
        <p:style>
          <a:lnRef idx="1">
            <a:schemeClr val="dk1"/>
          </a:lnRef>
          <a:fillRef idx="0">
            <a:schemeClr val="dk1"/>
          </a:fillRef>
          <a:effectRef idx="0">
            <a:schemeClr val="dk1"/>
          </a:effectRef>
          <a:fontRef idx="minor">
            <a:schemeClr val="tx1"/>
          </a:fontRef>
        </p:style>
      </p:cxnSp>
      <p:cxnSp>
        <p:nvCxnSpPr>
          <p:cNvPr id="21" name="直接箭头连接符 14">
            <a:extLst>
              <a:ext uri="{FF2B5EF4-FFF2-40B4-BE49-F238E27FC236}">
                <a16:creationId xmlns:a16="http://schemas.microsoft.com/office/drawing/2014/main" id="{BBEB409A-9A87-3841-8840-15333E919B2D}"/>
              </a:ext>
            </a:extLst>
          </p:cNvPr>
          <p:cNvCxnSpPr>
            <a:stCxn id="11" idx="3"/>
            <a:endCxn id="12" idx="1"/>
          </p:cNvCxnSpPr>
          <p:nvPr/>
        </p:nvCxnSpPr>
        <p:spPr>
          <a:xfrm flipV="1">
            <a:off x="5524716" y="6093299"/>
            <a:ext cx="373755" cy="2722"/>
          </a:xfrm>
          <a:prstGeom prst="straightConnector1">
            <a:avLst/>
          </a:prstGeom>
          <a:ln w="38100">
            <a:solidFill>
              <a:srgbClr val="0070C0"/>
            </a:solidFill>
            <a:tailEnd type="triangle" w="lg" len="med"/>
          </a:ln>
        </p:spPr>
        <p:style>
          <a:lnRef idx="1">
            <a:schemeClr val="dk1"/>
          </a:lnRef>
          <a:fillRef idx="0">
            <a:schemeClr val="dk1"/>
          </a:fillRef>
          <a:effectRef idx="0">
            <a:schemeClr val="dk1"/>
          </a:effectRef>
          <a:fontRef idx="minor">
            <a:schemeClr val="tx1"/>
          </a:fontRef>
        </p:style>
      </p:cxnSp>
      <p:cxnSp>
        <p:nvCxnSpPr>
          <p:cNvPr id="22" name="直接箭头连接符 19">
            <a:extLst>
              <a:ext uri="{FF2B5EF4-FFF2-40B4-BE49-F238E27FC236}">
                <a16:creationId xmlns:a16="http://schemas.microsoft.com/office/drawing/2014/main" id="{2D2B9B53-85F8-5A48-B18B-4C4C5274B7E6}"/>
              </a:ext>
            </a:extLst>
          </p:cNvPr>
          <p:cNvCxnSpPr>
            <a:stCxn id="12" idx="3"/>
            <a:endCxn id="13" idx="1"/>
          </p:cNvCxnSpPr>
          <p:nvPr/>
        </p:nvCxnSpPr>
        <p:spPr>
          <a:xfrm>
            <a:off x="7065964" y="6093299"/>
            <a:ext cx="481691" cy="0"/>
          </a:xfrm>
          <a:prstGeom prst="straightConnector1">
            <a:avLst/>
          </a:prstGeom>
          <a:ln w="38100">
            <a:solidFill>
              <a:srgbClr val="0070C0"/>
            </a:solidFill>
            <a:tailEnd type="triangle" w="lg" len="med"/>
          </a:ln>
        </p:spPr>
        <p:style>
          <a:lnRef idx="1">
            <a:schemeClr val="dk1"/>
          </a:lnRef>
          <a:fillRef idx="0">
            <a:schemeClr val="dk1"/>
          </a:fillRef>
          <a:effectRef idx="0">
            <a:schemeClr val="dk1"/>
          </a:effectRef>
          <a:fontRef idx="minor">
            <a:schemeClr val="tx1"/>
          </a:fontRef>
        </p:style>
      </p:cxnSp>
      <p:cxnSp>
        <p:nvCxnSpPr>
          <p:cNvPr id="23" name="直接箭头连接符 22">
            <a:extLst>
              <a:ext uri="{FF2B5EF4-FFF2-40B4-BE49-F238E27FC236}">
                <a16:creationId xmlns:a16="http://schemas.microsoft.com/office/drawing/2014/main" id="{B9ED025E-FDD9-B54F-8931-C021696A06B5}"/>
              </a:ext>
            </a:extLst>
          </p:cNvPr>
          <p:cNvCxnSpPr>
            <a:stCxn id="13" idx="3"/>
          </p:cNvCxnSpPr>
          <p:nvPr/>
        </p:nvCxnSpPr>
        <p:spPr>
          <a:xfrm>
            <a:off x="8715148" y="6093299"/>
            <a:ext cx="650421" cy="0"/>
          </a:xfrm>
          <a:prstGeom prst="straightConnector1">
            <a:avLst/>
          </a:prstGeom>
          <a:ln w="38100">
            <a:solidFill>
              <a:srgbClr val="0070C0"/>
            </a:solidFill>
            <a:tailEnd type="triangle" w="lg" len="med"/>
          </a:ln>
        </p:spPr>
        <p:style>
          <a:lnRef idx="1">
            <a:schemeClr val="dk1"/>
          </a:lnRef>
          <a:fillRef idx="0">
            <a:schemeClr val="dk1"/>
          </a:fillRef>
          <a:effectRef idx="0">
            <a:schemeClr val="dk1"/>
          </a:effectRef>
          <a:fontRef idx="minor">
            <a:schemeClr val="tx1"/>
          </a:fontRef>
        </p:style>
      </p:cxnSp>
      <p:sp>
        <p:nvSpPr>
          <p:cNvPr id="24" name="矩形 3">
            <a:extLst>
              <a:ext uri="{FF2B5EF4-FFF2-40B4-BE49-F238E27FC236}">
                <a16:creationId xmlns:a16="http://schemas.microsoft.com/office/drawing/2014/main" id="{08826F72-83C4-AB4D-8E96-EF436DB5B0D1}"/>
              </a:ext>
            </a:extLst>
          </p:cNvPr>
          <p:cNvSpPr/>
          <p:nvPr/>
        </p:nvSpPr>
        <p:spPr>
          <a:xfrm>
            <a:off x="2556220" y="3480339"/>
            <a:ext cx="3065861" cy="1641011"/>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kumimoji="1" lang="en-US" altLang="zh-CN" sz="2000" i="1" dirty="0">
                <a:solidFill>
                  <a:schemeClr val="tx1"/>
                </a:solidFill>
              </a:rPr>
              <a:t>Measurement</a:t>
            </a:r>
            <a:endParaRPr kumimoji="1" lang="zh-CN" altLang="en-US" sz="2000" i="1" dirty="0">
              <a:solidFill>
                <a:schemeClr val="tx1"/>
              </a:solidFill>
            </a:endParaRPr>
          </a:p>
        </p:txBody>
      </p:sp>
      <p:sp>
        <p:nvSpPr>
          <p:cNvPr id="25" name="矩形 4">
            <a:extLst>
              <a:ext uri="{FF2B5EF4-FFF2-40B4-BE49-F238E27FC236}">
                <a16:creationId xmlns:a16="http://schemas.microsoft.com/office/drawing/2014/main" id="{5937D1C5-833F-DA4D-A2AE-510CC00C49BD}"/>
              </a:ext>
            </a:extLst>
          </p:cNvPr>
          <p:cNvSpPr/>
          <p:nvPr/>
        </p:nvSpPr>
        <p:spPr>
          <a:xfrm>
            <a:off x="7316000" y="3480339"/>
            <a:ext cx="1649184" cy="1641011"/>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zh-CN" sz="2000" i="1" dirty="0">
                <a:solidFill>
                  <a:schemeClr val="tx1"/>
                </a:solidFill>
              </a:rPr>
              <a:t>Control</a:t>
            </a:r>
            <a:endParaRPr kumimoji="1" lang="zh-CN" altLang="en-US" sz="2000" i="1" dirty="0">
              <a:solidFill>
                <a:schemeClr val="tx1"/>
              </a:solidFill>
            </a:endParaRPr>
          </a:p>
        </p:txBody>
      </p:sp>
      <p:sp>
        <p:nvSpPr>
          <p:cNvPr id="26" name="矩形 5">
            <a:extLst>
              <a:ext uri="{FF2B5EF4-FFF2-40B4-BE49-F238E27FC236}">
                <a16:creationId xmlns:a16="http://schemas.microsoft.com/office/drawing/2014/main" id="{523B7440-D39D-684A-808B-3360D5D3CD2C}"/>
              </a:ext>
            </a:extLst>
          </p:cNvPr>
          <p:cNvSpPr/>
          <p:nvPr/>
        </p:nvSpPr>
        <p:spPr>
          <a:xfrm>
            <a:off x="2818655" y="3687191"/>
            <a:ext cx="1167493" cy="56333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000" dirty="0"/>
              <a:t>Update</a:t>
            </a:r>
            <a:endParaRPr lang="zh-CN" altLang="en-US" sz="2000" dirty="0"/>
          </a:p>
        </p:txBody>
      </p:sp>
      <p:sp>
        <p:nvSpPr>
          <p:cNvPr id="27" name="矩形 6">
            <a:extLst>
              <a:ext uri="{FF2B5EF4-FFF2-40B4-BE49-F238E27FC236}">
                <a16:creationId xmlns:a16="http://schemas.microsoft.com/office/drawing/2014/main" id="{C9A25D36-6C98-3F45-A2B1-260EE308F2A0}"/>
              </a:ext>
            </a:extLst>
          </p:cNvPr>
          <p:cNvSpPr/>
          <p:nvPr/>
        </p:nvSpPr>
        <p:spPr>
          <a:xfrm>
            <a:off x="4209465" y="4392962"/>
            <a:ext cx="1167493" cy="56333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000" dirty="0"/>
              <a:t>Query</a:t>
            </a:r>
          </a:p>
          <a:p>
            <a:pPr algn="ctr"/>
            <a:r>
              <a:rPr lang="en-US" altLang="zh-CN" sz="2000" i="1" dirty="0"/>
              <a:t>or</a:t>
            </a:r>
            <a:r>
              <a:rPr lang="en-US" altLang="zh-CN" sz="2000" dirty="0"/>
              <a:t> Group</a:t>
            </a:r>
            <a:endParaRPr lang="zh-CN" altLang="en-US" sz="2000" dirty="0"/>
          </a:p>
        </p:txBody>
      </p:sp>
      <p:sp>
        <p:nvSpPr>
          <p:cNvPr id="28" name="矩形 7">
            <a:extLst>
              <a:ext uri="{FF2B5EF4-FFF2-40B4-BE49-F238E27FC236}">
                <a16:creationId xmlns:a16="http://schemas.microsoft.com/office/drawing/2014/main" id="{962FED22-6321-C140-971F-F74DBEED360F}"/>
              </a:ext>
            </a:extLst>
          </p:cNvPr>
          <p:cNvSpPr/>
          <p:nvPr/>
        </p:nvSpPr>
        <p:spPr>
          <a:xfrm>
            <a:off x="5862710" y="4392962"/>
            <a:ext cx="1167493" cy="56333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000" dirty="0"/>
              <a:t>Decision</a:t>
            </a:r>
            <a:endParaRPr lang="zh-CN" altLang="en-US" sz="2000" dirty="0"/>
          </a:p>
        </p:txBody>
      </p:sp>
      <p:sp>
        <p:nvSpPr>
          <p:cNvPr id="29" name="矩形 8">
            <a:extLst>
              <a:ext uri="{FF2B5EF4-FFF2-40B4-BE49-F238E27FC236}">
                <a16:creationId xmlns:a16="http://schemas.microsoft.com/office/drawing/2014/main" id="{12EB7A3C-52A7-6E40-8DC0-004721A334FE}"/>
              </a:ext>
            </a:extLst>
          </p:cNvPr>
          <p:cNvSpPr/>
          <p:nvPr/>
        </p:nvSpPr>
        <p:spPr>
          <a:xfrm>
            <a:off x="7547655" y="4392962"/>
            <a:ext cx="1167493" cy="56333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000" dirty="0"/>
              <a:t>Control</a:t>
            </a:r>
            <a:endParaRPr lang="zh-CN" altLang="en-US" sz="2000" dirty="0"/>
          </a:p>
        </p:txBody>
      </p:sp>
      <p:cxnSp>
        <p:nvCxnSpPr>
          <p:cNvPr id="30" name="直接箭头连接符 11">
            <a:extLst>
              <a:ext uri="{FF2B5EF4-FFF2-40B4-BE49-F238E27FC236}">
                <a16:creationId xmlns:a16="http://schemas.microsoft.com/office/drawing/2014/main" id="{85D384BC-80D2-2848-96DA-257660B80ED0}"/>
              </a:ext>
            </a:extLst>
          </p:cNvPr>
          <p:cNvCxnSpPr/>
          <p:nvPr/>
        </p:nvCxnSpPr>
        <p:spPr>
          <a:xfrm flipV="1">
            <a:off x="8715148" y="4672996"/>
            <a:ext cx="650421" cy="3269"/>
          </a:xfrm>
          <a:prstGeom prst="straightConnector1">
            <a:avLst/>
          </a:prstGeom>
          <a:ln w="38100">
            <a:solidFill>
              <a:schemeClr val="accent2"/>
            </a:solidFill>
            <a:tailEnd type="triangle" w="lg" len="med"/>
          </a:ln>
        </p:spPr>
        <p:style>
          <a:lnRef idx="1">
            <a:schemeClr val="dk1"/>
          </a:lnRef>
          <a:fillRef idx="0">
            <a:schemeClr val="dk1"/>
          </a:fillRef>
          <a:effectRef idx="0">
            <a:schemeClr val="dk1"/>
          </a:effectRef>
          <a:fontRef idx="minor">
            <a:schemeClr val="tx1"/>
          </a:fontRef>
        </p:style>
      </p:cxnSp>
      <p:grpSp>
        <p:nvGrpSpPr>
          <p:cNvPr id="31" name="组合 12">
            <a:extLst>
              <a:ext uri="{FF2B5EF4-FFF2-40B4-BE49-F238E27FC236}">
                <a16:creationId xmlns:a16="http://schemas.microsoft.com/office/drawing/2014/main" id="{1E339F40-D0C7-A941-A769-FDC2A83189B7}"/>
              </a:ext>
            </a:extLst>
          </p:cNvPr>
          <p:cNvGrpSpPr/>
          <p:nvPr/>
        </p:nvGrpSpPr>
        <p:grpSpPr>
          <a:xfrm>
            <a:off x="1388726" y="3968717"/>
            <a:ext cx="971663" cy="689468"/>
            <a:chOff x="1241780" y="4740670"/>
            <a:chExt cx="1361412" cy="689468"/>
          </a:xfrm>
        </p:grpSpPr>
        <p:sp>
          <p:nvSpPr>
            <p:cNvPr id="32" name="菱形 13">
              <a:extLst>
                <a:ext uri="{FF2B5EF4-FFF2-40B4-BE49-F238E27FC236}">
                  <a16:creationId xmlns:a16="http://schemas.microsoft.com/office/drawing/2014/main" id="{202EB593-7C4C-D241-AF9B-C6220D332EB9}"/>
                </a:ext>
              </a:extLst>
            </p:cNvPr>
            <p:cNvSpPr/>
            <p:nvPr/>
          </p:nvSpPr>
          <p:spPr>
            <a:xfrm>
              <a:off x="1241780" y="4740670"/>
              <a:ext cx="1361412" cy="689468"/>
            </a:xfrm>
            <a:prstGeom prst="diamond">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文本框 14">
              <a:extLst>
                <a:ext uri="{FF2B5EF4-FFF2-40B4-BE49-F238E27FC236}">
                  <a16:creationId xmlns:a16="http://schemas.microsoft.com/office/drawing/2014/main" id="{9C89C85E-3415-DA4E-8642-904B28158BC9}"/>
                </a:ext>
              </a:extLst>
            </p:cNvPr>
            <p:cNvSpPr txBox="1"/>
            <p:nvPr/>
          </p:nvSpPr>
          <p:spPr>
            <a:xfrm>
              <a:off x="1406810" y="4872858"/>
              <a:ext cx="1002791" cy="400110"/>
            </a:xfrm>
            <a:prstGeom prst="rect">
              <a:avLst/>
            </a:prstGeom>
            <a:noFill/>
          </p:spPr>
          <p:txBody>
            <a:bodyPr wrap="none" rtlCol="0">
              <a:spAutoFit/>
            </a:bodyPr>
            <a:lstStyle/>
            <a:p>
              <a:r>
                <a:rPr lang="en-US" altLang="zh-CN" sz="2000" i="1" dirty="0"/>
                <a:t>Filter</a:t>
              </a:r>
              <a:endParaRPr lang="zh-CN" altLang="en-US" sz="2000" i="1" dirty="0"/>
            </a:p>
          </p:txBody>
        </p:sp>
      </p:grpSp>
      <p:cxnSp>
        <p:nvCxnSpPr>
          <p:cNvPr id="34" name="直接箭头连接符 15">
            <a:extLst>
              <a:ext uri="{FF2B5EF4-FFF2-40B4-BE49-F238E27FC236}">
                <a16:creationId xmlns:a16="http://schemas.microsoft.com/office/drawing/2014/main" id="{0C637090-2EBB-094E-85AC-9AD765FAC5C2}"/>
              </a:ext>
            </a:extLst>
          </p:cNvPr>
          <p:cNvCxnSpPr/>
          <p:nvPr/>
        </p:nvCxnSpPr>
        <p:spPr>
          <a:xfrm>
            <a:off x="928351" y="4310729"/>
            <a:ext cx="458265" cy="2722"/>
          </a:xfrm>
          <a:prstGeom prst="straightConnector1">
            <a:avLst/>
          </a:prstGeom>
          <a:ln w="38100">
            <a:solidFill>
              <a:srgbClr val="0070C0"/>
            </a:solidFill>
            <a:tailEnd type="triangle" w="lg" len="med"/>
          </a:ln>
        </p:spPr>
        <p:style>
          <a:lnRef idx="1">
            <a:schemeClr val="dk1"/>
          </a:lnRef>
          <a:fillRef idx="0">
            <a:schemeClr val="dk1"/>
          </a:fillRef>
          <a:effectRef idx="0">
            <a:schemeClr val="dk1"/>
          </a:effectRef>
          <a:fontRef idx="minor">
            <a:schemeClr val="tx1"/>
          </a:fontRef>
        </p:style>
      </p:cxnSp>
      <p:sp>
        <p:nvSpPr>
          <p:cNvPr id="35" name="文本框 16">
            <a:extLst>
              <a:ext uri="{FF2B5EF4-FFF2-40B4-BE49-F238E27FC236}">
                <a16:creationId xmlns:a16="http://schemas.microsoft.com/office/drawing/2014/main" id="{FADBA2A7-1F4D-DE45-A74D-81BFF7130BCA}"/>
              </a:ext>
            </a:extLst>
          </p:cNvPr>
          <p:cNvSpPr txBox="1"/>
          <p:nvPr/>
        </p:nvSpPr>
        <p:spPr>
          <a:xfrm>
            <a:off x="389284" y="4376749"/>
            <a:ext cx="966868" cy="400110"/>
          </a:xfrm>
          <a:prstGeom prst="rect">
            <a:avLst/>
          </a:prstGeom>
          <a:noFill/>
        </p:spPr>
        <p:txBody>
          <a:bodyPr wrap="none" rtlCol="0">
            <a:spAutoFit/>
          </a:bodyPr>
          <a:lstStyle/>
          <a:p>
            <a:r>
              <a:rPr lang="en-US" altLang="zh-CN" sz="2000" i="1" dirty="0"/>
              <a:t>Packets</a:t>
            </a:r>
            <a:endParaRPr lang="zh-CN" altLang="en-US" sz="2000" i="1" dirty="0"/>
          </a:p>
        </p:txBody>
      </p:sp>
      <p:cxnSp>
        <p:nvCxnSpPr>
          <p:cNvPr id="36" name="肘形连接符 17">
            <a:extLst>
              <a:ext uri="{FF2B5EF4-FFF2-40B4-BE49-F238E27FC236}">
                <a16:creationId xmlns:a16="http://schemas.microsoft.com/office/drawing/2014/main" id="{5D174BF6-14E7-4E4F-9D50-4EA347B319A3}"/>
              </a:ext>
            </a:extLst>
          </p:cNvPr>
          <p:cNvCxnSpPr>
            <a:stCxn id="32" idx="3"/>
            <a:endCxn id="26" idx="1"/>
          </p:cNvCxnSpPr>
          <p:nvPr/>
        </p:nvCxnSpPr>
        <p:spPr>
          <a:xfrm flipV="1">
            <a:off x="2360389" y="3968859"/>
            <a:ext cx="458266" cy="344592"/>
          </a:xfrm>
          <a:prstGeom prst="bentConnector3">
            <a:avLst>
              <a:gd name="adj1" fmla="val 42874"/>
            </a:avLst>
          </a:prstGeom>
          <a:ln w="38100">
            <a:solidFill>
              <a:srgbClr val="0070C0"/>
            </a:solidFill>
            <a:tailEnd type="triangle" w="lg" len="med"/>
          </a:ln>
        </p:spPr>
        <p:style>
          <a:lnRef idx="1">
            <a:schemeClr val="dk1"/>
          </a:lnRef>
          <a:fillRef idx="0">
            <a:schemeClr val="dk1"/>
          </a:fillRef>
          <a:effectRef idx="0">
            <a:schemeClr val="dk1"/>
          </a:effectRef>
          <a:fontRef idx="minor">
            <a:schemeClr val="tx1"/>
          </a:fontRef>
        </p:style>
      </p:cxnSp>
      <p:cxnSp>
        <p:nvCxnSpPr>
          <p:cNvPr id="37" name="肘形连接符 18">
            <a:extLst>
              <a:ext uri="{FF2B5EF4-FFF2-40B4-BE49-F238E27FC236}">
                <a16:creationId xmlns:a16="http://schemas.microsoft.com/office/drawing/2014/main" id="{DAE2DB5F-10A3-C544-B8AC-DF4FA0A0D94F}"/>
              </a:ext>
            </a:extLst>
          </p:cNvPr>
          <p:cNvCxnSpPr>
            <a:stCxn id="32" idx="3"/>
            <a:endCxn id="27" idx="1"/>
          </p:cNvCxnSpPr>
          <p:nvPr/>
        </p:nvCxnSpPr>
        <p:spPr>
          <a:xfrm>
            <a:off x="2360389" y="4313451"/>
            <a:ext cx="1849076" cy="361179"/>
          </a:xfrm>
          <a:prstGeom prst="bentConnector3">
            <a:avLst>
              <a:gd name="adj1" fmla="val 10780"/>
            </a:avLst>
          </a:prstGeom>
          <a:ln w="38100">
            <a:solidFill>
              <a:schemeClr val="accent2"/>
            </a:solidFill>
            <a:tailEnd type="triangle" w="lg" len="med"/>
          </a:ln>
        </p:spPr>
        <p:style>
          <a:lnRef idx="1">
            <a:schemeClr val="dk1"/>
          </a:lnRef>
          <a:fillRef idx="0">
            <a:schemeClr val="dk1"/>
          </a:fillRef>
          <a:effectRef idx="0">
            <a:schemeClr val="dk1"/>
          </a:effectRef>
          <a:fontRef idx="minor">
            <a:schemeClr val="tx1"/>
          </a:fontRef>
        </p:style>
      </p:cxnSp>
      <p:cxnSp>
        <p:nvCxnSpPr>
          <p:cNvPr id="38" name="肘形连接符 19">
            <a:extLst>
              <a:ext uri="{FF2B5EF4-FFF2-40B4-BE49-F238E27FC236}">
                <a16:creationId xmlns:a16="http://schemas.microsoft.com/office/drawing/2014/main" id="{E909D78F-1161-3141-8362-514229ECDE40}"/>
              </a:ext>
            </a:extLst>
          </p:cNvPr>
          <p:cNvCxnSpPr>
            <a:stCxn id="26" idx="3"/>
          </p:cNvCxnSpPr>
          <p:nvPr/>
        </p:nvCxnSpPr>
        <p:spPr>
          <a:xfrm>
            <a:off x="3986148" y="3968859"/>
            <a:ext cx="4979036" cy="704137"/>
          </a:xfrm>
          <a:prstGeom prst="bentConnector3">
            <a:avLst>
              <a:gd name="adj1" fmla="val 100002"/>
            </a:avLst>
          </a:prstGeom>
          <a:ln w="38100">
            <a:solidFill>
              <a:srgbClr val="0070C0"/>
            </a:solidFill>
            <a:tailEnd type="triangle" w="lg" len="med"/>
          </a:ln>
        </p:spPr>
        <p:style>
          <a:lnRef idx="1">
            <a:schemeClr val="dk1"/>
          </a:lnRef>
          <a:fillRef idx="0">
            <a:schemeClr val="dk1"/>
          </a:fillRef>
          <a:effectRef idx="0">
            <a:schemeClr val="dk1"/>
          </a:effectRef>
          <a:fontRef idx="minor">
            <a:schemeClr val="tx1"/>
          </a:fontRef>
        </p:style>
      </p:cxnSp>
      <p:sp>
        <p:nvSpPr>
          <p:cNvPr id="39" name="文本框 20">
            <a:extLst>
              <a:ext uri="{FF2B5EF4-FFF2-40B4-BE49-F238E27FC236}">
                <a16:creationId xmlns:a16="http://schemas.microsoft.com/office/drawing/2014/main" id="{350A0D43-59A2-8E4D-98A0-95AA01FA4ADC}"/>
              </a:ext>
            </a:extLst>
          </p:cNvPr>
          <p:cNvSpPr txBox="1"/>
          <p:nvPr/>
        </p:nvSpPr>
        <p:spPr>
          <a:xfrm>
            <a:off x="2199094" y="3784369"/>
            <a:ext cx="415498" cy="369332"/>
          </a:xfrm>
          <a:prstGeom prst="rect">
            <a:avLst/>
          </a:prstGeom>
          <a:noFill/>
        </p:spPr>
        <p:txBody>
          <a:bodyPr wrap="none" rtlCol="0">
            <a:spAutoFit/>
          </a:bodyPr>
          <a:lstStyle/>
          <a:p>
            <a:r>
              <a:rPr lang="zh-CN" altLang="en-US" dirty="0"/>
              <a:t>①</a:t>
            </a:r>
          </a:p>
        </p:txBody>
      </p:sp>
      <p:sp>
        <p:nvSpPr>
          <p:cNvPr id="40" name="文本框 21">
            <a:extLst>
              <a:ext uri="{FF2B5EF4-FFF2-40B4-BE49-F238E27FC236}">
                <a16:creationId xmlns:a16="http://schemas.microsoft.com/office/drawing/2014/main" id="{D94DB966-93F2-A44D-A4F8-3BA57D863E88}"/>
              </a:ext>
            </a:extLst>
          </p:cNvPr>
          <p:cNvSpPr txBox="1"/>
          <p:nvPr/>
        </p:nvSpPr>
        <p:spPr>
          <a:xfrm>
            <a:off x="2171172" y="4450686"/>
            <a:ext cx="415498" cy="369332"/>
          </a:xfrm>
          <a:prstGeom prst="rect">
            <a:avLst/>
          </a:prstGeom>
          <a:noFill/>
        </p:spPr>
        <p:txBody>
          <a:bodyPr wrap="none" rtlCol="0">
            <a:spAutoFit/>
          </a:bodyPr>
          <a:lstStyle/>
          <a:p>
            <a:r>
              <a:rPr lang="zh-CN" altLang="en-US" dirty="0"/>
              <a:t>②</a:t>
            </a:r>
          </a:p>
        </p:txBody>
      </p:sp>
      <p:sp>
        <p:nvSpPr>
          <p:cNvPr id="41" name="矩形 22">
            <a:extLst>
              <a:ext uri="{FF2B5EF4-FFF2-40B4-BE49-F238E27FC236}">
                <a16:creationId xmlns:a16="http://schemas.microsoft.com/office/drawing/2014/main" id="{C14FCC06-645E-2046-9FDD-A7C580282EEB}"/>
              </a:ext>
            </a:extLst>
          </p:cNvPr>
          <p:cNvSpPr/>
          <p:nvPr/>
        </p:nvSpPr>
        <p:spPr>
          <a:xfrm>
            <a:off x="5771569" y="3480339"/>
            <a:ext cx="1423303" cy="1641011"/>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zh-CN" sz="2000" i="1" dirty="0">
                <a:solidFill>
                  <a:schemeClr val="tx1"/>
                </a:solidFill>
              </a:rPr>
              <a:t>Decision</a:t>
            </a:r>
            <a:endParaRPr kumimoji="1" lang="zh-CN" altLang="en-US" sz="2000" i="1" dirty="0">
              <a:solidFill>
                <a:schemeClr val="tx1"/>
              </a:solidFill>
            </a:endParaRPr>
          </a:p>
        </p:txBody>
      </p:sp>
      <p:cxnSp>
        <p:nvCxnSpPr>
          <p:cNvPr id="42" name="直接箭头连接符 9">
            <a:extLst>
              <a:ext uri="{FF2B5EF4-FFF2-40B4-BE49-F238E27FC236}">
                <a16:creationId xmlns:a16="http://schemas.microsoft.com/office/drawing/2014/main" id="{952D985D-6290-C445-BF06-CDEC1169C481}"/>
              </a:ext>
            </a:extLst>
          </p:cNvPr>
          <p:cNvCxnSpPr/>
          <p:nvPr/>
        </p:nvCxnSpPr>
        <p:spPr>
          <a:xfrm>
            <a:off x="5376958" y="4674630"/>
            <a:ext cx="485752" cy="0"/>
          </a:xfrm>
          <a:prstGeom prst="straightConnector1">
            <a:avLst/>
          </a:prstGeom>
          <a:ln w="38100">
            <a:solidFill>
              <a:schemeClr val="accent2"/>
            </a:solidFill>
            <a:tailEnd type="triangle" w="lg" len="med"/>
          </a:ln>
        </p:spPr>
        <p:style>
          <a:lnRef idx="1">
            <a:schemeClr val="dk1"/>
          </a:lnRef>
          <a:fillRef idx="0">
            <a:schemeClr val="dk1"/>
          </a:fillRef>
          <a:effectRef idx="0">
            <a:schemeClr val="dk1"/>
          </a:effectRef>
          <a:fontRef idx="minor">
            <a:schemeClr val="tx1"/>
          </a:fontRef>
        </p:style>
      </p:cxnSp>
      <p:cxnSp>
        <p:nvCxnSpPr>
          <p:cNvPr id="43" name="直接箭头连接符 10">
            <a:extLst>
              <a:ext uri="{FF2B5EF4-FFF2-40B4-BE49-F238E27FC236}">
                <a16:creationId xmlns:a16="http://schemas.microsoft.com/office/drawing/2014/main" id="{952A8ACB-1B95-C14B-9EFE-A757F91B1B38}"/>
              </a:ext>
            </a:extLst>
          </p:cNvPr>
          <p:cNvCxnSpPr/>
          <p:nvPr/>
        </p:nvCxnSpPr>
        <p:spPr>
          <a:xfrm>
            <a:off x="7030203" y="4674630"/>
            <a:ext cx="517452" cy="0"/>
          </a:xfrm>
          <a:prstGeom prst="straightConnector1">
            <a:avLst/>
          </a:prstGeom>
          <a:ln w="38100">
            <a:solidFill>
              <a:schemeClr val="accent2"/>
            </a:solidFill>
            <a:tailEnd type="triangle" w="lg" len="med"/>
          </a:ln>
        </p:spPr>
        <p:style>
          <a:lnRef idx="1">
            <a:schemeClr val="dk1"/>
          </a:lnRef>
          <a:fillRef idx="0">
            <a:schemeClr val="dk1"/>
          </a:fillRef>
          <a:effectRef idx="0">
            <a:schemeClr val="dk1"/>
          </a:effectRef>
          <a:fontRef idx="minor">
            <a:schemeClr val="tx1"/>
          </a:fontRef>
        </p:style>
      </p:cxnSp>
      <p:sp>
        <p:nvSpPr>
          <p:cNvPr id="44" name="Up Arrow 43">
            <a:extLst>
              <a:ext uri="{FF2B5EF4-FFF2-40B4-BE49-F238E27FC236}">
                <a16:creationId xmlns:a16="http://schemas.microsoft.com/office/drawing/2014/main" id="{BE82EB05-76E5-2C49-B512-E6A5F34A29C3}"/>
              </a:ext>
            </a:extLst>
          </p:cNvPr>
          <p:cNvSpPr/>
          <p:nvPr/>
        </p:nvSpPr>
        <p:spPr>
          <a:xfrm>
            <a:off x="1528274" y="4906957"/>
            <a:ext cx="406570" cy="73411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Tree>
    <p:extLst>
      <p:ext uri="{BB962C8B-B14F-4D97-AF65-F5344CB8AC3E}">
        <p14:creationId xmlns:p14="http://schemas.microsoft.com/office/powerpoint/2010/main" val="8192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5"/>
                                        </p:tgtEl>
                                        <p:attrNameLst>
                                          <p:attrName>style.visibility</p:attrName>
                                        </p:attrNameLst>
                                      </p:cBhvr>
                                      <p:to>
                                        <p:strVal val="hidden"/>
                                      </p:to>
                                    </p:set>
                                  </p:childTnLst>
                                </p:cTn>
                              </p:par>
                              <p:par>
                                <p:cTn id="47" presetID="12" presetClass="entr" presetSubtype="4"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additive="base">
                                        <p:cTn id="49" dur="500"/>
                                        <p:tgtEl>
                                          <p:spTgt spid="44"/>
                                        </p:tgtEl>
                                        <p:attrNameLst>
                                          <p:attrName>ppt_y</p:attrName>
                                        </p:attrNameLst>
                                      </p:cBhvr>
                                      <p:tavLst>
                                        <p:tav tm="0">
                                          <p:val>
                                            <p:strVal val="#ppt_y+#ppt_h*1.125000"/>
                                          </p:val>
                                        </p:tav>
                                        <p:tav tm="100000">
                                          <p:val>
                                            <p:strVal val="#ppt_y"/>
                                          </p:val>
                                        </p:tav>
                                      </p:tavLst>
                                    </p:anim>
                                    <p:animEffect transition="in" filter="wipe(up)">
                                      <p:cBhvr>
                                        <p:cTn id="50" dur="500"/>
                                        <p:tgtEl>
                                          <p:spTgt spid="44"/>
                                        </p:tgtEl>
                                      </p:cBhvr>
                                    </p:animEffect>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31"/>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34"/>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36"/>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37"/>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38"/>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39"/>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41"/>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42"/>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10" grpId="0" animBg="1"/>
      <p:bldP spid="11" grpId="0" animBg="1"/>
      <p:bldP spid="12" grpId="0" animBg="1"/>
      <p:bldP spid="13" grpId="0" animBg="1"/>
      <p:bldP spid="18" grpId="0"/>
      <p:bldP spid="19" grpId="0" animBg="1"/>
      <p:bldP spid="24" grpId="0" animBg="1"/>
      <p:bldP spid="25" grpId="0" animBg="1"/>
      <p:bldP spid="26" grpId="0" animBg="1"/>
      <p:bldP spid="27" grpId="0" animBg="1"/>
      <p:bldP spid="28" grpId="0" animBg="1"/>
      <p:bldP spid="29" grpId="0" animBg="1"/>
      <p:bldP spid="35" grpId="0"/>
      <p:bldP spid="39" grpId="0"/>
      <p:bldP spid="40" grpId="0"/>
      <p:bldP spid="41"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58001-C08A-C14C-9DA8-D2DC323C557F}"/>
              </a:ext>
            </a:extLst>
          </p:cNvPr>
          <p:cNvSpPr>
            <a:spLocks noGrp="1"/>
          </p:cNvSpPr>
          <p:nvPr>
            <p:ph type="title"/>
          </p:nvPr>
        </p:nvSpPr>
        <p:spPr/>
        <p:txBody>
          <a:bodyPr/>
          <a:lstStyle/>
          <a:p>
            <a:r>
              <a:rPr lang="en-CN" dirty="0"/>
              <a:t>Management task description</a:t>
            </a:r>
          </a:p>
        </p:txBody>
      </p:sp>
      <p:sp>
        <p:nvSpPr>
          <p:cNvPr id="4" name="圆角矩形 38">
            <a:extLst>
              <a:ext uri="{FF2B5EF4-FFF2-40B4-BE49-F238E27FC236}">
                <a16:creationId xmlns:a16="http://schemas.microsoft.com/office/drawing/2014/main" id="{4B609EF3-4851-5F46-9C00-184AF65243DA}"/>
              </a:ext>
            </a:extLst>
          </p:cNvPr>
          <p:cNvSpPr/>
          <p:nvPr/>
        </p:nvSpPr>
        <p:spPr>
          <a:xfrm>
            <a:off x="2091124" y="2751815"/>
            <a:ext cx="1383231" cy="64476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b="1" dirty="0">
                <a:solidFill>
                  <a:schemeClr val="tx1"/>
                </a:solidFill>
                <a:ea typeface="FangSong" charset="-122"/>
                <a:cs typeface="FangSong" charset="-122"/>
              </a:rPr>
              <a:t>Attacker</a:t>
            </a:r>
            <a:endParaRPr kumimoji="1" lang="zh-CN" altLang="en-US" sz="2000" b="1" dirty="0">
              <a:solidFill>
                <a:schemeClr val="tx1"/>
              </a:solidFill>
              <a:ea typeface="FangSong" charset="-122"/>
              <a:cs typeface="FangSong" charset="-122"/>
            </a:endParaRPr>
          </a:p>
        </p:txBody>
      </p:sp>
      <p:sp>
        <p:nvSpPr>
          <p:cNvPr id="5" name="罐形 39">
            <a:extLst>
              <a:ext uri="{FF2B5EF4-FFF2-40B4-BE49-F238E27FC236}">
                <a16:creationId xmlns:a16="http://schemas.microsoft.com/office/drawing/2014/main" id="{D260443F-AF05-C447-93F0-089F58A49FE5}"/>
              </a:ext>
            </a:extLst>
          </p:cNvPr>
          <p:cNvSpPr/>
          <p:nvPr/>
        </p:nvSpPr>
        <p:spPr>
          <a:xfrm>
            <a:off x="5569374" y="2528930"/>
            <a:ext cx="937679" cy="146777"/>
          </a:xfrm>
          <a:prstGeom prst="ca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罐形 40">
            <a:extLst>
              <a:ext uri="{FF2B5EF4-FFF2-40B4-BE49-F238E27FC236}">
                <a16:creationId xmlns:a16="http://schemas.microsoft.com/office/drawing/2014/main" id="{4F5CA505-2FE1-AB42-9C01-483945AF23D1}"/>
              </a:ext>
            </a:extLst>
          </p:cNvPr>
          <p:cNvSpPr/>
          <p:nvPr/>
        </p:nvSpPr>
        <p:spPr>
          <a:xfrm>
            <a:off x="5569374" y="2379028"/>
            <a:ext cx="937679" cy="146777"/>
          </a:xfrm>
          <a:prstGeom prst="ca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罐形 41">
            <a:extLst>
              <a:ext uri="{FF2B5EF4-FFF2-40B4-BE49-F238E27FC236}">
                <a16:creationId xmlns:a16="http://schemas.microsoft.com/office/drawing/2014/main" id="{90A89B39-ED74-324D-9ABB-86CD31AD2892}"/>
              </a:ext>
            </a:extLst>
          </p:cNvPr>
          <p:cNvSpPr/>
          <p:nvPr/>
        </p:nvSpPr>
        <p:spPr>
          <a:xfrm>
            <a:off x="5569374" y="2229126"/>
            <a:ext cx="937679" cy="146777"/>
          </a:xfrm>
          <a:prstGeom prst="ca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圆角矩形 43">
            <a:extLst>
              <a:ext uri="{FF2B5EF4-FFF2-40B4-BE49-F238E27FC236}">
                <a16:creationId xmlns:a16="http://schemas.microsoft.com/office/drawing/2014/main" id="{DD78A0B1-1851-1946-A66E-A7AC49BB751F}"/>
              </a:ext>
            </a:extLst>
          </p:cNvPr>
          <p:cNvSpPr/>
          <p:nvPr/>
        </p:nvSpPr>
        <p:spPr>
          <a:xfrm>
            <a:off x="8453911" y="2763306"/>
            <a:ext cx="1383232" cy="644762"/>
          </a:xfrm>
          <a:prstGeom prst="round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b="1" dirty="0">
                <a:solidFill>
                  <a:schemeClr val="tx1"/>
                </a:solidFill>
                <a:ea typeface="FangSong" charset="-122"/>
                <a:cs typeface="FangSong" charset="-122"/>
              </a:rPr>
              <a:t>victim</a:t>
            </a:r>
            <a:endParaRPr kumimoji="1" lang="zh-CN" altLang="en-US" sz="2000" b="1" dirty="0">
              <a:solidFill>
                <a:schemeClr val="tx1"/>
              </a:solidFill>
              <a:ea typeface="FangSong" charset="-122"/>
              <a:cs typeface="FangSong" charset="-122"/>
            </a:endParaRPr>
          </a:p>
        </p:txBody>
      </p:sp>
      <p:cxnSp>
        <p:nvCxnSpPr>
          <p:cNvPr id="10" name="直线箭头连接符 44">
            <a:extLst>
              <a:ext uri="{FF2B5EF4-FFF2-40B4-BE49-F238E27FC236}">
                <a16:creationId xmlns:a16="http://schemas.microsoft.com/office/drawing/2014/main" id="{B7491BD7-941E-0D4F-90B6-1ACCFCB377A5}"/>
              </a:ext>
            </a:extLst>
          </p:cNvPr>
          <p:cNvCxnSpPr>
            <a:cxnSpLocks/>
            <a:stCxn id="4" idx="3"/>
            <a:endCxn id="6" idx="2"/>
          </p:cNvCxnSpPr>
          <p:nvPr/>
        </p:nvCxnSpPr>
        <p:spPr>
          <a:xfrm flipV="1">
            <a:off x="3474355" y="2452417"/>
            <a:ext cx="2095019" cy="62177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线箭头连接符 45">
            <a:extLst>
              <a:ext uri="{FF2B5EF4-FFF2-40B4-BE49-F238E27FC236}">
                <a16:creationId xmlns:a16="http://schemas.microsoft.com/office/drawing/2014/main" id="{8B514B43-9D10-DF49-ABEC-05A30B4D4CA1}"/>
              </a:ext>
            </a:extLst>
          </p:cNvPr>
          <p:cNvCxnSpPr>
            <a:cxnSpLocks/>
            <a:stCxn id="4" idx="3"/>
            <a:endCxn id="21" idx="2"/>
          </p:cNvCxnSpPr>
          <p:nvPr/>
        </p:nvCxnSpPr>
        <p:spPr>
          <a:xfrm>
            <a:off x="3474355" y="3074196"/>
            <a:ext cx="208356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线箭头连接符 46">
            <a:extLst>
              <a:ext uri="{FF2B5EF4-FFF2-40B4-BE49-F238E27FC236}">
                <a16:creationId xmlns:a16="http://schemas.microsoft.com/office/drawing/2014/main" id="{E46BF968-10BC-8943-B50D-508884F7A8E3}"/>
              </a:ext>
            </a:extLst>
          </p:cNvPr>
          <p:cNvCxnSpPr>
            <a:cxnSpLocks/>
            <a:stCxn id="4" idx="3"/>
            <a:endCxn id="25" idx="2"/>
          </p:cNvCxnSpPr>
          <p:nvPr/>
        </p:nvCxnSpPr>
        <p:spPr>
          <a:xfrm>
            <a:off x="3474355" y="3074196"/>
            <a:ext cx="2075766" cy="6355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线箭头连接符 48">
            <a:extLst>
              <a:ext uri="{FF2B5EF4-FFF2-40B4-BE49-F238E27FC236}">
                <a16:creationId xmlns:a16="http://schemas.microsoft.com/office/drawing/2014/main" id="{6C149EDC-428C-D443-94AF-0FC3CC2C00C2}"/>
              </a:ext>
            </a:extLst>
          </p:cNvPr>
          <p:cNvCxnSpPr>
            <a:cxnSpLocks/>
            <a:endCxn id="9" idx="1"/>
          </p:cNvCxnSpPr>
          <p:nvPr/>
        </p:nvCxnSpPr>
        <p:spPr>
          <a:xfrm>
            <a:off x="6507053" y="2452417"/>
            <a:ext cx="1946858" cy="63327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线箭头连接符 49">
            <a:extLst>
              <a:ext uri="{FF2B5EF4-FFF2-40B4-BE49-F238E27FC236}">
                <a16:creationId xmlns:a16="http://schemas.microsoft.com/office/drawing/2014/main" id="{492E7D1B-5781-6B4D-8FEE-A98B3629EA28}"/>
              </a:ext>
            </a:extLst>
          </p:cNvPr>
          <p:cNvCxnSpPr>
            <a:cxnSpLocks/>
            <a:stCxn id="21" idx="4"/>
            <a:endCxn id="9" idx="1"/>
          </p:cNvCxnSpPr>
          <p:nvPr/>
        </p:nvCxnSpPr>
        <p:spPr>
          <a:xfrm>
            <a:off x="6495599" y="3074196"/>
            <a:ext cx="1958312" cy="114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线箭头连接符 50">
            <a:extLst>
              <a:ext uri="{FF2B5EF4-FFF2-40B4-BE49-F238E27FC236}">
                <a16:creationId xmlns:a16="http://schemas.microsoft.com/office/drawing/2014/main" id="{EF61401F-A1D3-9142-B896-913141827729}"/>
              </a:ext>
            </a:extLst>
          </p:cNvPr>
          <p:cNvCxnSpPr>
            <a:cxnSpLocks/>
            <a:stCxn id="25" idx="4"/>
            <a:endCxn id="9" idx="1"/>
          </p:cNvCxnSpPr>
          <p:nvPr/>
        </p:nvCxnSpPr>
        <p:spPr>
          <a:xfrm flipV="1">
            <a:off x="6487800" y="3085687"/>
            <a:ext cx="1966111" cy="6240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罐形 54">
            <a:extLst>
              <a:ext uri="{FF2B5EF4-FFF2-40B4-BE49-F238E27FC236}">
                <a16:creationId xmlns:a16="http://schemas.microsoft.com/office/drawing/2014/main" id="{0B45E4C3-29D1-B244-ADEF-B5A1DC5FD5F5}"/>
              </a:ext>
            </a:extLst>
          </p:cNvPr>
          <p:cNvSpPr/>
          <p:nvPr/>
        </p:nvSpPr>
        <p:spPr>
          <a:xfrm>
            <a:off x="5557920" y="3150709"/>
            <a:ext cx="937679" cy="146777"/>
          </a:xfrm>
          <a:prstGeom prst="ca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罐形 55">
            <a:extLst>
              <a:ext uri="{FF2B5EF4-FFF2-40B4-BE49-F238E27FC236}">
                <a16:creationId xmlns:a16="http://schemas.microsoft.com/office/drawing/2014/main" id="{52526F27-9524-BC42-B832-756370506FA5}"/>
              </a:ext>
            </a:extLst>
          </p:cNvPr>
          <p:cNvSpPr/>
          <p:nvPr/>
        </p:nvSpPr>
        <p:spPr>
          <a:xfrm>
            <a:off x="5557920" y="3000807"/>
            <a:ext cx="937679" cy="146777"/>
          </a:xfrm>
          <a:prstGeom prst="ca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罐形 56">
            <a:extLst>
              <a:ext uri="{FF2B5EF4-FFF2-40B4-BE49-F238E27FC236}">
                <a16:creationId xmlns:a16="http://schemas.microsoft.com/office/drawing/2014/main" id="{789298EC-3C7A-274A-AD27-7CB83FEA9DE2}"/>
              </a:ext>
            </a:extLst>
          </p:cNvPr>
          <p:cNvSpPr/>
          <p:nvPr/>
        </p:nvSpPr>
        <p:spPr>
          <a:xfrm>
            <a:off x="5557920" y="2850905"/>
            <a:ext cx="937679" cy="146777"/>
          </a:xfrm>
          <a:prstGeom prst="ca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罐形 58">
            <a:extLst>
              <a:ext uri="{FF2B5EF4-FFF2-40B4-BE49-F238E27FC236}">
                <a16:creationId xmlns:a16="http://schemas.microsoft.com/office/drawing/2014/main" id="{DA15D268-93C9-DF4C-AC9D-231E616A0E76}"/>
              </a:ext>
            </a:extLst>
          </p:cNvPr>
          <p:cNvSpPr/>
          <p:nvPr/>
        </p:nvSpPr>
        <p:spPr>
          <a:xfrm>
            <a:off x="5550121" y="3786263"/>
            <a:ext cx="937679" cy="146777"/>
          </a:xfrm>
          <a:prstGeom prst="ca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罐形 59">
            <a:extLst>
              <a:ext uri="{FF2B5EF4-FFF2-40B4-BE49-F238E27FC236}">
                <a16:creationId xmlns:a16="http://schemas.microsoft.com/office/drawing/2014/main" id="{DD7030EF-AAED-6944-958F-7D5CE2343D70}"/>
              </a:ext>
            </a:extLst>
          </p:cNvPr>
          <p:cNvSpPr/>
          <p:nvPr/>
        </p:nvSpPr>
        <p:spPr>
          <a:xfrm>
            <a:off x="5550121" y="3636361"/>
            <a:ext cx="937679" cy="146777"/>
          </a:xfrm>
          <a:prstGeom prst="ca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罐形 60">
            <a:extLst>
              <a:ext uri="{FF2B5EF4-FFF2-40B4-BE49-F238E27FC236}">
                <a16:creationId xmlns:a16="http://schemas.microsoft.com/office/drawing/2014/main" id="{4367593C-B35D-0E4A-B544-36B310AC2ADC}"/>
              </a:ext>
            </a:extLst>
          </p:cNvPr>
          <p:cNvSpPr/>
          <p:nvPr/>
        </p:nvSpPr>
        <p:spPr>
          <a:xfrm>
            <a:off x="5550121" y="3486459"/>
            <a:ext cx="937679" cy="146777"/>
          </a:xfrm>
          <a:prstGeom prst="ca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矩形 34">
            <a:extLst>
              <a:ext uri="{FF2B5EF4-FFF2-40B4-BE49-F238E27FC236}">
                <a16:creationId xmlns:a16="http://schemas.microsoft.com/office/drawing/2014/main" id="{07078696-04E4-3444-AEC4-1C7FF2304135}"/>
              </a:ext>
            </a:extLst>
          </p:cNvPr>
          <p:cNvSpPr/>
          <p:nvPr/>
        </p:nvSpPr>
        <p:spPr>
          <a:xfrm>
            <a:off x="3245404" y="4496582"/>
            <a:ext cx="5624398" cy="1938992"/>
          </a:xfrm>
          <a:prstGeom prst="rect">
            <a:avLst/>
          </a:prstGeom>
          <a:ln w="22225">
            <a:solidFill>
              <a:schemeClr val="tx1"/>
            </a:solidFill>
          </a:ln>
        </p:spPr>
        <p:txBody>
          <a:bodyPr wrap="square">
            <a:spAutoFit/>
          </a:bodyPr>
          <a:lstStyle/>
          <a:p>
            <a:r>
              <a:rPr lang="en-US" altLang="zh-CN" sz="2000" dirty="0">
                <a:solidFill>
                  <a:schemeClr val="tx2">
                    <a:lumMod val="50000"/>
                  </a:schemeClr>
                </a:solidFill>
                <a:latin typeface="Cambria" panose="02040503050406030204" pitchFamily="18" charset="0"/>
                <a:ea typeface="Microsoft YaHei" charset="-122"/>
                <a:cs typeface="Calibri" panose="020F0502020204030204" pitchFamily="34" charset="0"/>
              </a:rPr>
              <a:t>.</a:t>
            </a:r>
            <a:r>
              <a:rPr lang="en-US" altLang="zh-CN" sz="2000" b="1" i="1" dirty="0" err="1">
                <a:solidFill>
                  <a:schemeClr val="tx2">
                    <a:lumMod val="50000"/>
                  </a:schemeClr>
                </a:solidFill>
                <a:latin typeface="Cambria" panose="02040503050406030204" pitchFamily="18" charset="0"/>
                <a:ea typeface="Microsoft YaHei" charset="-122"/>
                <a:cs typeface="Calibri" panose="020F0502020204030204" pitchFamily="34" charset="0"/>
              </a:rPr>
              <a:t>set_window</a:t>
            </a:r>
            <a:r>
              <a:rPr lang="en-US" altLang="zh-CN" sz="2000" dirty="0">
                <a:solidFill>
                  <a:schemeClr val="tx2">
                    <a:lumMod val="50000"/>
                  </a:schemeClr>
                </a:solidFill>
                <a:latin typeface="Cambria" panose="02040503050406030204" pitchFamily="18" charset="0"/>
                <a:ea typeface="Microsoft YaHei" charset="-122"/>
                <a:cs typeface="Calibri" panose="020F0502020204030204" pitchFamily="34" charset="0"/>
              </a:rPr>
              <a:t>(w)</a:t>
            </a:r>
          </a:p>
          <a:p>
            <a:r>
              <a:rPr lang="en-US" altLang="zh-CN" sz="2000" dirty="0">
                <a:solidFill>
                  <a:schemeClr val="tx2">
                    <a:lumMod val="50000"/>
                  </a:schemeClr>
                </a:solidFill>
                <a:latin typeface="Cambria" panose="02040503050406030204" pitchFamily="18" charset="0"/>
                <a:ea typeface="Microsoft YaHei" charset="-122"/>
                <a:cs typeface="Calibri" panose="020F0502020204030204" pitchFamily="34" charset="0"/>
              </a:rPr>
              <a:t>.</a:t>
            </a:r>
            <a:r>
              <a:rPr lang="en-US" altLang="zh-CN" sz="2000" b="1" i="1" dirty="0">
                <a:solidFill>
                  <a:schemeClr val="tx2">
                    <a:lumMod val="50000"/>
                  </a:schemeClr>
                </a:solidFill>
                <a:latin typeface="Cambria" panose="02040503050406030204" pitchFamily="18" charset="0"/>
                <a:ea typeface="Microsoft YaHei" charset="-122"/>
                <a:cs typeface="Calibri" panose="020F0502020204030204" pitchFamily="34" charset="0"/>
              </a:rPr>
              <a:t>filter</a:t>
            </a:r>
            <a:r>
              <a:rPr lang="en-US" altLang="zh-CN" sz="2000" dirty="0">
                <a:solidFill>
                  <a:schemeClr val="tx2">
                    <a:lumMod val="50000"/>
                  </a:schemeClr>
                </a:solidFill>
                <a:latin typeface="Cambria" panose="02040503050406030204" pitchFamily="18" charset="0"/>
                <a:ea typeface="Microsoft YaHei" charset="-122"/>
                <a:cs typeface="Calibri" panose="020F0502020204030204" pitchFamily="34" charset="0"/>
              </a:rPr>
              <a:t>(</a:t>
            </a:r>
            <a:r>
              <a:rPr lang="en-US" altLang="zh-CN" sz="2000" dirty="0" err="1">
                <a:solidFill>
                  <a:schemeClr val="tx2">
                    <a:lumMod val="50000"/>
                  </a:schemeClr>
                </a:solidFill>
                <a:latin typeface="Cambria" panose="02040503050406030204" pitchFamily="18" charset="0"/>
                <a:ea typeface="Microsoft YaHei" charset="-122"/>
                <a:cs typeface="Calibri" panose="020F0502020204030204" pitchFamily="34" charset="0"/>
              </a:rPr>
              <a:t>udp.dstPort</a:t>
            </a:r>
            <a:r>
              <a:rPr lang="en-US" altLang="zh-CN" sz="2000" dirty="0">
                <a:solidFill>
                  <a:schemeClr val="tx2">
                    <a:lumMod val="50000"/>
                  </a:schemeClr>
                </a:solidFill>
                <a:latin typeface="Cambria" panose="02040503050406030204" pitchFamily="18" charset="0"/>
                <a:ea typeface="Microsoft YaHei" charset="-122"/>
                <a:cs typeface="Calibri" panose="020F0502020204030204" pitchFamily="34" charset="0"/>
              </a:rPr>
              <a:t>==53)</a:t>
            </a:r>
          </a:p>
          <a:p>
            <a:r>
              <a:rPr lang="en-US" altLang="zh-CN" sz="2000" dirty="0">
                <a:solidFill>
                  <a:schemeClr val="tx2">
                    <a:lumMod val="50000"/>
                  </a:schemeClr>
                </a:solidFill>
                <a:latin typeface="Cambria" panose="02040503050406030204" pitchFamily="18" charset="0"/>
                <a:ea typeface="Microsoft YaHei" charset="-122"/>
                <a:cs typeface="Calibri" panose="020F0502020204030204" pitchFamily="34" charset="0"/>
              </a:rPr>
              <a:t>    .</a:t>
            </a:r>
            <a:r>
              <a:rPr lang="en-US" altLang="zh-CN" sz="2000" b="1" i="1" dirty="0">
                <a:solidFill>
                  <a:schemeClr val="tx2">
                    <a:lumMod val="50000"/>
                  </a:schemeClr>
                </a:solidFill>
                <a:latin typeface="Cambria" panose="02040503050406030204" pitchFamily="18" charset="0"/>
                <a:ea typeface="Microsoft YaHei" charset="-122"/>
                <a:cs typeface="Calibri" panose="020F0502020204030204" pitchFamily="34" charset="0"/>
              </a:rPr>
              <a:t>update</a:t>
            </a:r>
            <a:r>
              <a:rPr lang="en-US" altLang="zh-CN" sz="2000" dirty="0">
                <a:solidFill>
                  <a:schemeClr val="tx2">
                    <a:lumMod val="50000"/>
                  </a:schemeClr>
                </a:solidFill>
                <a:latin typeface="Cambria" panose="02040503050406030204" pitchFamily="18" charset="0"/>
                <a:ea typeface="Microsoft YaHei" charset="-122"/>
                <a:cs typeface="Calibri" panose="020F0502020204030204" pitchFamily="34" charset="0"/>
              </a:rPr>
              <a:t>(</a:t>
            </a:r>
            <a:r>
              <a:rPr lang="en-US" altLang="zh-CN" sz="2000" dirty="0" err="1">
                <a:solidFill>
                  <a:schemeClr val="tx2">
                    <a:lumMod val="50000"/>
                  </a:schemeClr>
                </a:solidFill>
                <a:latin typeface="Cambria" panose="02040503050406030204" pitchFamily="18" charset="0"/>
                <a:ea typeface="Microsoft YaHei" charset="-122"/>
                <a:cs typeface="Calibri" panose="020F0502020204030204" pitchFamily="34" charset="0"/>
              </a:rPr>
              <a:t>i</a:t>
            </a:r>
            <a:r>
              <a:rPr lang="en-US" altLang="zh-CN" sz="2000" dirty="0">
                <a:solidFill>
                  <a:schemeClr val="tx2">
                    <a:lumMod val="50000"/>
                  </a:schemeClr>
                </a:solidFill>
                <a:latin typeface="Cambria" panose="02040503050406030204" pitchFamily="18" charset="0"/>
                <a:ea typeface="Microsoft YaHei" charset="-122"/>
                <a:cs typeface="Calibri" panose="020F0502020204030204" pitchFamily="34" charset="0"/>
              </a:rPr>
              <a:t>=[</a:t>
            </a:r>
            <a:r>
              <a:rPr lang="en-US" altLang="zh-CN" sz="2000" dirty="0" err="1">
                <a:solidFill>
                  <a:schemeClr val="tx2">
                    <a:lumMod val="50000"/>
                  </a:schemeClr>
                </a:solidFill>
                <a:latin typeface="Cambria" panose="02040503050406030204" pitchFamily="18" charset="0"/>
                <a:ea typeface="Microsoft YaHei" charset="-122"/>
                <a:cs typeface="Calibri" panose="020F0502020204030204" pitchFamily="34" charset="0"/>
              </a:rPr>
              <a:t>srcIP,dstIP,transaction</a:t>
            </a:r>
            <a:r>
              <a:rPr lang="en-US" altLang="zh-CN" sz="2000" dirty="0">
                <a:solidFill>
                  <a:schemeClr val="tx2">
                    <a:lumMod val="50000"/>
                  </a:schemeClr>
                </a:solidFill>
                <a:latin typeface="Cambria" panose="02040503050406030204" pitchFamily="18" charset="0"/>
                <a:ea typeface="Microsoft YaHei" charset="-122"/>
                <a:cs typeface="Calibri" panose="020F0502020204030204" pitchFamily="34" charset="0"/>
              </a:rPr>
              <a:t> ID],f=</a:t>
            </a:r>
            <a:r>
              <a:rPr lang="en-US" altLang="zh-CN" sz="2000" dirty="0" err="1">
                <a:solidFill>
                  <a:schemeClr val="tx2">
                    <a:lumMod val="50000"/>
                  </a:schemeClr>
                </a:solidFill>
                <a:latin typeface="Cambria" panose="02040503050406030204" pitchFamily="18" charset="0"/>
                <a:ea typeface="Microsoft YaHei" charset="-122"/>
                <a:cs typeface="Calibri" panose="020F0502020204030204" pitchFamily="34" charset="0"/>
              </a:rPr>
              <a:t>set,v</a:t>
            </a:r>
            <a:r>
              <a:rPr lang="en-US" altLang="zh-CN" sz="2000" dirty="0">
                <a:solidFill>
                  <a:schemeClr val="tx2">
                    <a:lumMod val="50000"/>
                  </a:schemeClr>
                </a:solidFill>
                <a:latin typeface="Cambria" panose="02040503050406030204" pitchFamily="18" charset="0"/>
                <a:ea typeface="Microsoft YaHei" charset="-122"/>
                <a:cs typeface="Calibri" panose="020F0502020204030204" pitchFamily="34" charset="0"/>
              </a:rPr>
              <a:t>=1)</a:t>
            </a:r>
          </a:p>
          <a:p>
            <a:r>
              <a:rPr lang="en-US" altLang="zh-CN" sz="2000" dirty="0">
                <a:solidFill>
                  <a:schemeClr val="tx2">
                    <a:lumMod val="50000"/>
                  </a:schemeClr>
                </a:solidFill>
                <a:latin typeface="Cambria" panose="02040503050406030204" pitchFamily="18" charset="0"/>
                <a:ea typeface="Microsoft YaHei" charset="-122"/>
                <a:cs typeface="Calibri" panose="020F0502020204030204" pitchFamily="34" charset="0"/>
              </a:rPr>
              <a:t>.</a:t>
            </a:r>
            <a:r>
              <a:rPr lang="en-US" altLang="zh-CN" sz="2000" b="1" i="1" dirty="0">
                <a:solidFill>
                  <a:schemeClr val="tx2">
                    <a:lumMod val="50000"/>
                  </a:schemeClr>
                </a:solidFill>
                <a:latin typeface="Cambria" panose="02040503050406030204" pitchFamily="18" charset="0"/>
                <a:ea typeface="Microsoft YaHei" charset="-122"/>
                <a:cs typeface="Calibri" panose="020F0502020204030204" pitchFamily="34" charset="0"/>
              </a:rPr>
              <a:t>filter</a:t>
            </a:r>
            <a:r>
              <a:rPr lang="en-US" altLang="zh-CN" sz="2000" dirty="0">
                <a:solidFill>
                  <a:schemeClr val="tx2">
                    <a:lumMod val="50000"/>
                  </a:schemeClr>
                </a:solidFill>
                <a:latin typeface="Cambria" panose="02040503050406030204" pitchFamily="18" charset="0"/>
                <a:ea typeface="Microsoft YaHei" charset="-122"/>
                <a:cs typeface="Calibri" panose="020F0502020204030204" pitchFamily="34" charset="0"/>
              </a:rPr>
              <a:t>(</a:t>
            </a:r>
            <a:r>
              <a:rPr lang="en-US" altLang="zh-CN" sz="2000" dirty="0" err="1">
                <a:solidFill>
                  <a:schemeClr val="tx2">
                    <a:lumMod val="50000"/>
                  </a:schemeClr>
                </a:solidFill>
                <a:latin typeface="Cambria" panose="02040503050406030204" pitchFamily="18" charset="0"/>
                <a:ea typeface="Microsoft YaHei" charset="-122"/>
                <a:cs typeface="Calibri" panose="020F0502020204030204" pitchFamily="34" charset="0"/>
              </a:rPr>
              <a:t>udp.srcPort</a:t>
            </a:r>
            <a:r>
              <a:rPr lang="en-US" altLang="zh-CN" sz="2000" dirty="0">
                <a:solidFill>
                  <a:schemeClr val="tx2">
                    <a:lumMod val="50000"/>
                  </a:schemeClr>
                </a:solidFill>
                <a:latin typeface="Cambria" panose="02040503050406030204" pitchFamily="18" charset="0"/>
                <a:ea typeface="Microsoft YaHei" charset="-122"/>
                <a:cs typeface="Calibri" panose="020F0502020204030204" pitchFamily="34" charset="0"/>
              </a:rPr>
              <a:t>==53)</a:t>
            </a:r>
          </a:p>
          <a:p>
            <a:r>
              <a:rPr lang="en-US" altLang="zh-CN" sz="2000" dirty="0">
                <a:solidFill>
                  <a:schemeClr val="tx2">
                    <a:lumMod val="50000"/>
                  </a:schemeClr>
                </a:solidFill>
                <a:latin typeface="Cambria" panose="02040503050406030204" pitchFamily="18" charset="0"/>
                <a:ea typeface="Microsoft YaHei" charset="-122"/>
                <a:cs typeface="Calibri" panose="020F0502020204030204" pitchFamily="34" charset="0"/>
              </a:rPr>
              <a:t>    .</a:t>
            </a:r>
            <a:r>
              <a:rPr lang="en-US" altLang="zh-CN" sz="2000" b="1" i="1" dirty="0">
                <a:solidFill>
                  <a:schemeClr val="tx2">
                    <a:lumMod val="50000"/>
                  </a:schemeClr>
                </a:solidFill>
                <a:latin typeface="Cambria" panose="02040503050406030204" pitchFamily="18" charset="0"/>
                <a:ea typeface="Microsoft YaHei" charset="-122"/>
                <a:cs typeface="Calibri" panose="020F0502020204030204" pitchFamily="34" charset="0"/>
              </a:rPr>
              <a:t>query</a:t>
            </a:r>
            <a:r>
              <a:rPr lang="en-US" altLang="zh-CN" sz="2000" dirty="0">
                <a:solidFill>
                  <a:schemeClr val="tx2">
                    <a:lumMod val="50000"/>
                  </a:schemeClr>
                </a:solidFill>
                <a:latin typeface="Cambria" panose="02040503050406030204" pitchFamily="18" charset="0"/>
                <a:ea typeface="Microsoft YaHei" charset="-122"/>
                <a:cs typeface="Calibri" panose="020F0502020204030204" pitchFamily="34" charset="0"/>
              </a:rPr>
              <a:t>(</a:t>
            </a:r>
            <a:r>
              <a:rPr lang="en-US" altLang="zh-CN" sz="2000" dirty="0" err="1">
                <a:solidFill>
                  <a:schemeClr val="tx2">
                    <a:lumMod val="50000"/>
                  </a:schemeClr>
                </a:solidFill>
                <a:latin typeface="Cambria" panose="02040503050406030204" pitchFamily="18" charset="0"/>
                <a:ea typeface="Microsoft YaHei" charset="-122"/>
                <a:cs typeface="Calibri" panose="020F0502020204030204" pitchFamily="34" charset="0"/>
              </a:rPr>
              <a:t>i</a:t>
            </a:r>
            <a:r>
              <a:rPr lang="en-US" altLang="zh-CN" sz="2000" dirty="0">
                <a:solidFill>
                  <a:schemeClr val="tx2">
                    <a:lumMod val="50000"/>
                  </a:schemeClr>
                </a:solidFill>
                <a:latin typeface="Cambria" panose="02040503050406030204" pitchFamily="18" charset="0"/>
                <a:ea typeface="Microsoft YaHei" charset="-122"/>
                <a:cs typeface="Calibri" panose="020F0502020204030204" pitchFamily="34" charset="0"/>
              </a:rPr>
              <a:t>=[</a:t>
            </a:r>
            <a:r>
              <a:rPr lang="en-US" altLang="zh-CN" sz="2000" dirty="0" err="1">
                <a:solidFill>
                  <a:schemeClr val="tx2">
                    <a:lumMod val="50000"/>
                  </a:schemeClr>
                </a:solidFill>
                <a:latin typeface="Cambria" panose="02040503050406030204" pitchFamily="18" charset="0"/>
                <a:ea typeface="Microsoft YaHei" charset="-122"/>
                <a:cs typeface="Calibri" panose="020F0502020204030204" pitchFamily="34" charset="0"/>
              </a:rPr>
              <a:t>srcIP,dstIP,transaction</a:t>
            </a:r>
            <a:r>
              <a:rPr lang="en-US" altLang="zh-CN" sz="2000" dirty="0">
                <a:solidFill>
                  <a:schemeClr val="tx2">
                    <a:lumMod val="50000"/>
                  </a:schemeClr>
                </a:solidFill>
                <a:latin typeface="Cambria" panose="02040503050406030204" pitchFamily="18" charset="0"/>
                <a:ea typeface="Microsoft YaHei" charset="-122"/>
                <a:cs typeface="Calibri" panose="020F0502020204030204" pitchFamily="34" charset="0"/>
              </a:rPr>
              <a:t> ID])</a:t>
            </a:r>
          </a:p>
          <a:p>
            <a:r>
              <a:rPr lang="en-US" altLang="zh-CN" sz="2000" dirty="0">
                <a:solidFill>
                  <a:schemeClr val="tx2">
                    <a:lumMod val="50000"/>
                  </a:schemeClr>
                </a:solidFill>
                <a:latin typeface="Cambria" panose="02040503050406030204" pitchFamily="18" charset="0"/>
                <a:ea typeface="Microsoft YaHei" charset="-122"/>
                <a:cs typeface="Calibri" panose="020F0502020204030204" pitchFamily="34" charset="0"/>
              </a:rPr>
              <a:t>.</a:t>
            </a:r>
            <a:r>
              <a:rPr lang="en-US" altLang="zh-CN" sz="2000" b="1" i="1" dirty="0">
                <a:solidFill>
                  <a:schemeClr val="tx2">
                    <a:lumMod val="50000"/>
                  </a:schemeClr>
                </a:solidFill>
                <a:latin typeface="Cambria" panose="02040503050406030204" pitchFamily="18" charset="0"/>
                <a:ea typeface="Microsoft YaHei" charset="-122"/>
                <a:cs typeface="Calibri" panose="020F0502020204030204" pitchFamily="34" charset="0"/>
              </a:rPr>
              <a:t>detect</a:t>
            </a:r>
            <a:r>
              <a:rPr lang="en-US" altLang="zh-CN" sz="2000" dirty="0">
                <a:solidFill>
                  <a:schemeClr val="tx2">
                    <a:lumMod val="50000"/>
                  </a:schemeClr>
                </a:solidFill>
                <a:latin typeface="Cambria" panose="02040503050406030204" pitchFamily="18" charset="0"/>
                <a:ea typeface="Microsoft YaHei" charset="-122"/>
                <a:cs typeface="Calibri" panose="020F0502020204030204" pitchFamily="34" charset="0"/>
              </a:rPr>
              <a:t>(stats!=1)</a:t>
            </a:r>
            <a:r>
              <a:rPr lang="en-US" altLang="zh-CN" sz="2000" b="1" dirty="0">
                <a:solidFill>
                  <a:schemeClr val="tx2">
                    <a:lumMod val="50000"/>
                  </a:schemeClr>
                </a:solidFill>
                <a:latin typeface="Cambria" panose="02040503050406030204" pitchFamily="18" charset="0"/>
                <a:ea typeface="Microsoft YaHei" charset="-122"/>
                <a:cs typeface="Calibri" panose="020F0502020204030204" pitchFamily="34" charset="0"/>
              </a:rPr>
              <a:t>.</a:t>
            </a:r>
            <a:r>
              <a:rPr lang="en-US" altLang="zh-CN" sz="2000" b="1" i="1" dirty="0">
                <a:solidFill>
                  <a:schemeClr val="tx2">
                    <a:lumMod val="50000"/>
                  </a:schemeClr>
                </a:solidFill>
                <a:latin typeface="Cambria" panose="02040503050406030204" pitchFamily="18" charset="0"/>
                <a:ea typeface="Microsoft YaHei" charset="-122"/>
                <a:cs typeface="Calibri" panose="020F0502020204030204" pitchFamily="34" charset="0"/>
              </a:rPr>
              <a:t>drop</a:t>
            </a:r>
            <a:r>
              <a:rPr lang="en-US" altLang="zh-CN" sz="2000" dirty="0">
                <a:solidFill>
                  <a:schemeClr val="tx2">
                    <a:lumMod val="50000"/>
                  </a:schemeClr>
                </a:solidFill>
                <a:latin typeface="Cambria" panose="02040503050406030204" pitchFamily="18" charset="0"/>
                <a:ea typeface="Microsoft YaHei" charset="-122"/>
                <a:cs typeface="Calibri" panose="020F0502020204030204" pitchFamily="34" charset="0"/>
              </a:rPr>
              <a:t>()</a:t>
            </a:r>
            <a:r>
              <a:rPr lang="en-US" altLang="zh-CN" sz="2000" b="1" i="1" dirty="0">
                <a:solidFill>
                  <a:schemeClr val="tx2">
                    <a:lumMod val="50000"/>
                  </a:schemeClr>
                </a:solidFill>
                <a:latin typeface="Cambria" panose="02040503050406030204" pitchFamily="18" charset="0"/>
                <a:ea typeface="Microsoft YaHei" charset="-122"/>
                <a:cs typeface="Calibri" panose="020F0502020204030204" pitchFamily="34" charset="0"/>
              </a:rPr>
              <a:t>.report</a:t>
            </a:r>
            <a:r>
              <a:rPr lang="en-US" altLang="zh-CN" sz="2000" dirty="0">
                <a:solidFill>
                  <a:schemeClr val="tx2">
                    <a:lumMod val="50000"/>
                  </a:schemeClr>
                </a:solidFill>
                <a:latin typeface="Cambria" panose="02040503050406030204" pitchFamily="18" charset="0"/>
                <a:ea typeface="Microsoft YaHei" charset="-122"/>
                <a:cs typeface="Calibri" panose="020F0502020204030204" pitchFamily="34" charset="0"/>
              </a:rPr>
              <a:t>()</a:t>
            </a:r>
            <a:endParaRPr lang="zh-CN" altLang="en-US" sz="2000" dirty="0">
              <a:solidFill>
                <a:schemeClr val="tx2">
                  <a:lumMod val="50000"/>
                </a:schemeClr>
              </a:solidFill>
              <a:latin typeface="Cambria" panose="02040503050406030204" pitchFamily="18" charset="0"/>
              <a:ea typeface="Microsoft YaHei" charset="-122"/>
              <a:cs typeface="Calibri" panose="020F0502020204030204" pitchFamily="34" charset="0"/>
            </a:endParaRPr>
          </a:p>
        </p:txBody>
      </p:sp>
      <p:sp>
        <p:nvSpPr>
          <p:cNvPr id="29" name="TextBox 28">
            <a:extLst>
              <a:ext uri="{FF2B5EF4-FFF2-40B4-BE49-F238E27FC236}">
                <a16:creationId xmlns:a16="http://schemas.microsoft.com/office/drawing/2014/main" id="{CFC34937-69C9-E44D-9A34-62666884CAE1}"/>
              </a:ext>
            </a:extLst>
          </p:cNvPr>
          <p:cNvSpPr txBox="1"/>
          <p:nvPr/>
        </p:nvSpPr>
        <p:spPr>
          <a:xfrm>
            <a:off x="2746845" y="3493668"/>
            <a:ext cx="2266839" cy="369332"/>
          </a:xfrm>
          <a:prstGeom prst="rect">
            <a:avLst/>
          </a:prstGeom>
          <a:noFill/>
        </p:spPr>
        <p:txBody>
          <a:bodyPr wrap="none" rtlCol="0">
            <a:spAutoFit/>
          </a:bodyPr>
          <a:lstStyle/>
          <a:p>
            <a:r>
              <a:rPr lang="en-CN" i="1" dirty="0"/>
              <a:t>Spoofed DNS requests</a:t>
            </a:r>
          </a:p>
        </p:txBody>
      </p:sp>
      <p:sp>
        <p:nvSpPr>
          <p:cNvPr id="34" name="TextBox 33">
            <a:extLst>
              <a:ext uri="{FF2B5EF4-FFF2-40B4-BE49-F238E27FC236}">
                <a16:creationId xmlns:a16="http://schemas.microsoft.com/office/drawing/2014/main" id="{220069B5-A9D8-544D-A164-6D0F3A5B881F}"/>
              </a:ext>
            </a:extLst>
          </p:cNvPr>
          <p:cNvSpPr txBox="1"/>
          <p:nvPr/>
        </p:nvSpPr>
        <p:spPr>
          <a:xfrm>
            <a:off x="6988550" y="3628922"/>
            <a:ext cx="3135217" cy="369332"/>
          </a:xfrm>
          <a:prstGeom prst="rect">
            <a:avLst/>
          </a:prstGeom>
          <a:noFill/>
        </p:spPr>
        <p:txBody>
          <a:bodyPr wrap="none" rtlCol="0">
            <a:spAutoFit/>
          </a:bodyPr>
          <a:lstStyle/>
          <a:p>
            <a:r>
              <a:rPr lang="en-CN" i="1" dirty="0"/>
              <a:t>Large volume of DNS responses</a:t>
            </a:r>
          </a:p>
        </p:txBody>
      </p:sp>
      <p:sp>
        <p:nvSpPr>
          <p:cNvPr id="46" name="TextBox 45">
            <a:extLst>
              <a:ext uri="{FF2B5EF4-FFF2-40B4-BE49-F238E27FC236}">
                <a16:creationId xmlns:a16="http://schemas.microsoft.com/office/drawing/2014/main" id="{F5887DAF-39A4-0846-8BE6-A894603B32F7}"/>
              </a:ext>
            </a:extLst>
          </p:cNvPr>
          <p:cNvSpPr txBox="1"/>
          <p:nvPr/>
        </p:nvSpPr>
        <p:spPr>
          <a:xfrm>
            <a:off x="838200" y="1602480"/>
            <a:ext cx="6812827" cy="523220"/>
          </a:xfrm>
          <a:prstGeom prst="rect">
            <a:avLst/>
          </a:prstGeom>
          <a:noFill/>
        </p:spPr>
        <p:txBody>
          <a:bodyPr wrap="none" rtlCol="0">
            <a:spAutoFit/>
          </a:bodyPr>
          <a:lstStyle/>
          <a:p>
            <a:r>
              <a:rPr lang="en-CN" sz="2800" b="1" dirty="0"/>
              <a:t>Example Case: DNS reflection attack defense</a:t>
            </a:r>
          </a:p>
        </p:txBody>
      </p:sp>
      <p:sp>
        <p:nvSpPr>
          <p:cNvPr id="47" name="TextBox 46">
            <a:extLst>
              <a:ext uri="{FF2B5EF4-FFF2-40B4-BE49-F238E27FC236}">
                <a16:creationId xmlns:a16="http://schemas.microsoft.com/office/drawing/2014/main" id="{A0F871FB-6486-5041-902A-10E62ABA20D7}"/>
              </a:ext>
            </a:extLst>
          </p:cNvPr>
          <p:cNvSpPr txBox="1"/>
          <p:nvPr/>
        </p:nvSpPr>
        <p:spPr>
          <a:xfrm>
            <a:off x="838200" y="5004413"/>
            <a:ext cx="2239267" cy="461665"/>
          </a:xfrm>
          <a:prstGeom prst="rect">
            <a:avLst/>
          </a:prstGeom>
          <a:noFill/>
        </p:spPr>
        <p:txBody>
          <a:bodyPr wrap="none" rtlCol="0">
            <a:spAutoFit/>
          </a:bodyPr>
          <a:lstStyle/>
          <a:p>
            <a:r>
              <a:rPr lang="en-CN" sz="2400" b="1" dirty="0"/>
              <a:t>Task description</a:t>
            </a:r>
          </a:p>
        </p:txBody>
      </p:sp>
      <p:sp>
        <p:nvSpPr>
          <p:cNvPr id="48" name="TextBox 47">
            <a:extLst>
              <a:ext uri="{FF2B5EF4-FFF2-40B4-BE49-F238E27FC236}">
                <a16:creationId xmlns:a16="http://schemas.microsoft.com/office/drawing/2014/main" id="{86E6F2F3-03E8-4640-BD00-211898E70FB4}"/>
              </a:ext>
            </a:extLst>
          </p:cNvPr>
          <p:cNvSpPr txBox="1"/>
          <p:nvPr/>
        </p:nvSpPr>
        <p:spPr>
          <a:xfrm>
            <a:off x="5377032" y="3916602"/>
            <a:ext cx="1361143" cy="400110"/>
          </a:xfrm>
          <a:prstGeom prst="rect">
            <a:avLst/>
          </a:prstGeom>
          <a:noFill/>
        </p:spPr>
        <p:txBody>
          <a:bodyPr wrap="none" rtlCol="0">
            <a:spAutoFit/>
          </a:bodyPr>
          <a:lstStyle/>
          <a:p>
            <a:pPr algn="ctr"/>
            <a:r>
              <a:rPr lang="en-CN" sz="2000" b="1" dirty="0"/>
              <a:t>DNS server</a:t>
            </a:r>
          </a:p>
        </p:txBody>
      </p:sp>
    </p:spTree>
    <p:extLst>
      <p:ext uri="{BB962C8B-B14F-4D97-AF65-F5344CB8AC3E}">
        <p14:creationId xmlns:p14="http://schemas.microsoft.com/office/powerpoint/2010/main" val="3462531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4272</TotalTime>
  <Words>4023</Words>
  <Application>Microsoft Macintosh PowerPoint</Application>
  <PresentationFormat>Widescreen</PresentationFormat>
  <Paragraphs>393</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FangSong</vt:lpstr>
      <vt:lpstr>KaiTi</vt:lpstr>
      <vt:lpstr>Arial</vt:lpstr>
      <vt:lpstr>Calibri</vt:lpstr>
      <vt:lpstr>Calibri Light</vt:lpstr>
      <vt:lpstr>Cambria</vt:lpstr>
      <vt:lpstr>Cambria Math</vt:lpstr>
      <vt:lpstr>Office Theme</vt:lpstr>
      <vt:lpstr>Martini: Bridging the Gap between Network Measurement and Control Using Switching ASICs  </vt:lpstr>
      <vt:lpstr>Traditional network management</vt:lpstr>
      <vt:lpstr>Control loop breakdown</vt:lpstr>
      <vt:lpstr>Scenarios for timely management</vt:lpstr>
      <vt:lpstr>Scenarios for timely management</vt:lpstr>
      <vt:lpstr>Existing work…</vt:lpstr>
      <vt:lpstr>Martini Overview</vt:lpstr>
      <vt:lpstr>Management task description</vt:lpstr>
      <vt:lpstr>Management task description</vt:lpstr>
      <vt:lpstr>Component Library</vt:lpstr>
      <vt:lpstr>Component Library</vt:lpstr>
      <vt:lpstr>Component Library</vt:lpstr>
      <vt:lpstr>Compiler: Resource Estimation</vt:lpstr>
      <vt:lpstr>Compiler: Placement</vt:lpstr>
      <vt:lpstr>Compiler: Placement</vt:lpstr>
      <vt:lpstr>Compiler: Code Generation</vt:lpstr>
      <vt:lpstr>Evaluation</vt:lpstr>
      <vt:lpstr>Evaluation</vt:lpstr>
      <vt:lpstr>Evaluation</vt:lpstr>
      <vt:lpstr>Evaluation</vt:lpstr>
      <vt:lpstr>Evaluation</vt:lpstr>
      <vt:lpstr>Evaluation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Martini</dc:title>
  <dc:creator>1245777353@qq.com</dc:creator>
  <cp:lastModifiedBy>1245777353@qq.com</cp:lastModifiedBy>
  <cp:revision>241</cp:revision>
  <dcterms:created xsi:type="dcterms:W3CDTF">2020-09-27T07:21:14Z</dcterms:created>
  <dcterms:modified xsi:type="dcterms:W3CDTF">2020-10-03T02:23:15Z</dcterms:modified>
</cp:coreProperties>
</file>